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4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5" d="100"/>
          <a:sy n="85" d="100"/>
        </p:scale>
        <p:origin x="114"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112672-B026-40F2-9A58-56996FD881E6}" type="datetimeFigureOut">
              <a:rPr lang="en-US" smtClean="0"/>
              <a:t>3/25/2022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286EB3-BD68-4584-A067-6E11E3BF38E5}" type="slidenum">
              <a:rPr lang="en-US" smtClean="0"/>
              <a:t>‹#›</a:t>
            </a:fld>
            <a:endParaRPr lang="en-US"/>
          </a:p>
        </p:txBody>
      </p:sp>
    </p:spTree>
    <p:extLst>
      <p:ext uri="{BB962C8B-B14F-4D97-AF65-F5344CB8AC3E}">
        <p14:creationId xmlns:p14="http://schemas.microsoft.com/office/powerpoint/2010/main" val="2560132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5E5896-ADAF-48AD-BDE1-CAF343F9CAF3}" type="slidenum">
              <a:rPr lang="en-US" smtClean="0"/>
              <a:t>1</a:t>
            </a:fld>
            <a:endParaRPr lang="en-US"/>
          </a:p>
        </p:txBody>
      </p:sp>
    </p:spTree>
    <p:extLst>
      <p:ext uri="{BB962C8B-B14F-4D97-AF65-F5344CB8AC3E}">
        <p14:creationId xmlns:p14="http://schemas.microsoft.com/office/powerpoint/2010/main" val="3880984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D6E04-A1B9-446A-AD18-8F6855A359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5D2456-56EB-421E-9112-6156CFCA82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D66034-0090-479A-97B8-367D55B5E959}"/>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D3725BE0-228F-4C92-B70D-30F705B0F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55ABA1-5217-45EE-809E-4DAFAA9325B1}"/>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364728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C87A-73A9-4E07-9319-1ECD8089A3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94BF2B-6E36-4571-9B1E-7E021D91BB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AE79C-EB97-499D-A8FA-49DC7E221919}"/>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1F236FA8-DE43-406E-9D11-7429E4416E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1860D8-B25D-4A82-8B95-6A70279D7D39}"/>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41054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C20B51-7CA3-4481-AFF7-00F4240023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9E5C86-53CB-4964-A9E3-A2A1CB1D8E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8BFB0-18BB-4135-BD66-2A5D84A89630}"/>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1170C0C3-9874-4F23-B400-4BCDCE24F5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F96F4-942A-4F02-A3B2-A3EAC38A24D7}"/>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3352025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xar 1 Column">
    <p:spTree>
      <p:nvGrpSpPr>
        <p:cNvPr id="1" name=""/>
        <p:cNvGrpSpPr/>
        <p:nvPr/>
      </p:nvGrpSpPr>
      <p:grpSpPr>
        <a:xfrm>
          <a:off x="0" y="0"/>
          <a:ext cx="0" cy="0"/>
          <a:chOff x="0" y="0"/>
          <a:chExt cx="0" cy="0"/>
        </a:xfrm>
      </p:grpSpPr>
      <p:sp>
        <p:nvSpPr>
          <p:cNvPr id="9" name="Title 1"/>
          <p:cNvSpPr>
            <a:spLocks noGrp="1"/>
          </p:cNvSpPr>
          <p:nvPr>
            <p:ph type="title"/>
          </p:nvPr>
        </p:nvSpPr>
        <p:spPr>
          <a:xfrm>
            <a:off x="914397" y="731520"/>
            <a:ext cx="10363201" cy="731520"/>
          </a:xfrm>
          <a:prstGeom prst="rect">
            <a:avLst/>
          </a:prstGeom>
        </p:spPr>
        <p:txBody>
          <a:bodyPr wrap="square" lIns="0" tIns="0" rIns="0" bIns="0" anchor="t"/>
          <a:lstStyle>
            <a:lvl1pPr>
              <a:lnSpc>
                <a:spcPct val="100000"/>
              </a:lnSpc>
              <a:defRPr sz="2400" cap="none">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Text Placeholder 4">
            <a:extLst>
              <a:ext uri="{FF2B5EF4-FFF2-40B4-BE49-F238E27FC236}">
                <a16:creationId xmlns:a16="http://schemas.microsoft.com/office/drawing/2014/main" id="{17D8D220-077F-D642-B199-E41B447608DB}"/>
              </a:ext>
            </a:extLst>
          </p:cNvPr>
          <p:cNvSpPr>
            <a:spLocks noGrp="1"/>
          </p:cNvSpPr>
          <p:nvPr>
            <p:ph type="body" sz="quarter" idx="10"/>
          </p:nvPr>
        </p:nvSpPr>
        <p:spPr>
          <a:xfrm>
            <a:off x="914398" y="1638300"/>
            <a:ext cx="10363202" cy="45338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4">
            <a:extLst>
              <a:ext uri="{FF2B5EF4-FFF2-40B4-BE49-F238E27FC236}">
                <a16:creationId xmlns:a16="http://schemas.microsoft.com/office/drawing/2014/main" id="{FCAF08CD-DE7D-564B-A4F5-4A18FB0BB10F}"/>
              </a:ext>
            </a:extLst>
          </p:cNvPr>
          <p:cNvSpPr>
            <a:spLocks noGrp="1"/>
          </p:cNvSpPr>
          <p:nvPr>
            <p:ph type="body" sz="quarter" idx="11" hasCustomPrompt="1"/>
          </p:nvPr>
        </p:nvSpPr>
        <p:spPr>
          <a:xfrm>
            <a:off x="1937032" y="6437376"/>
            <a:ext cx="3934850" cy="365760"/>
          </a:xfrm>
        </p:spPr>
        <p:txBody>
          <a:bodyPr anchor="ctr">
            <a:normAutofit/>
          </a:bodyPr>
          <a:lstStyle>
            <a:lvl1pPr marL="7938" indent="0">
              <a:buNone/>
              <a:defRPr sz="800"/>
            </a:lvl1pPr>
          </a:lstStyle>
          <a:p>
            <a:r>
              <a:rPr lang="en-US"/>
              <a:t>Company Proprietary – Internal Use Only</a:t>
            </a:r>
          </a:p>
        </p:txBody>
      </p:sp>
    </p:spTree>
    <p:extLst>
      <p:ext uri="{BB962C8B-B14F-4D97-AF65-F5344CB8AC3E}">
        <p14:creationId xmlns:p14="http://schemas.microsoft.com/office/powerpoint/2010/main" val="1157953334"/>
      </p:ext>
    </p:extLst>
  </p:cSld>
  <p:clrMapOvr>
    <a:masterClrMapping/>
  </p:clrMapOvr>
  <p:extLst>
    <p:ext uri="{DCECCB84-F9BA-43D5-87BE-67443E8EF086}">
      <p15:sldGuideLst xmlns:p15="http://schemas.microsoft.com/office/powerpoint/2012/main">
        <p15:guide id="1" orient="horz" pos="1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F337-DE2F-4F5F-966B-3A2EF13D3C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0E94F1-989C-4273-B1C6-55E06CA50D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AC24-BC0D-4865-8B5E-FD714EFFD31A}"/>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11EFAFD4-0AFB-4488-9B6B-6C6F768093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F19341-E0D9-4B39-9AD3-2ACE87B8698E}"/>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428672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7151-AE70-4818-949F-CDCE32CF3F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03DE8A-98A2-4626-86EE-DD83E66FB1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991D73-BE25-4D94-B965-BB136C33994B}"/>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D566A5E3-478B-4320-9680-0CEB1E2FA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45A33C-4478-4001-B1FB-171C70CCA86B}"/>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2502971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61F1-8974-48B5-91DE-40D553F54A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A41DD9-1819-4473-A3B2-F7490B60BB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37E3EC-CC5B-4C05-8135-3A50F3F1A6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C4667E-BE78-46A7-AF38-9229FCEE557C}"/>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6" name="Footer Placeholder 5">
            <a:extLst>
              <a:ext uri="{FF2B5EF4-FFF2-40B4-BE49-F238E27FC236}">
                <a16:creationId xmlns:a16="http://schemas.microsoft.com/office/drawing/2014/main" id="{ABCFA9AA-35D6-4342-9331-75E7479856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927E2-50D1-4B4A-9245-A9B9CE2247CF}"/>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265333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D7000-CEF9-459C-AE1D-5C96515902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F773EA-B3ED-4BB3-B5BE-26866BFA0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E8F1B2-2D6B-4AC6-81EE-3B3E2B608B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FD8DB-9B08-46AA-A970-26BDF4A1D9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C10048-6878-40BA-8E9E-BA3D2CA63B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D72E60-1E5E-4AEF-9026-C50ACBCEB0B6}"/>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8" name="Footer Placeholder 7">
            <a:extLst>
              <a:ext uri="{FF2B5EF4-FFF2-40B4-BE49-F238E27FC236}">
                <a16:creationId xmlns:a16="http://schemas.microsoft.com/office/drawing/2014/main" id="{16C536D9-DEBC-42E7-91F9-1CFC10DE84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643701-6548-4B7A-8EBA-11A8AAAE1B0A}"/>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331248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6A030-DA27-402A-BFF3-3FADB4BD0E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58B7EA-004D-48BA-90EF-B74B71B1946F}"/>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4" name="Footer Placeholder 3">
            <a:extLst>
              <a:ext uri="{FF2B5EF4-FFF2-40B4-BE49-F238E27FC236}">
                <a16:creationId xmlns:a16="http://schemas.microsoft.com/office/drawing/2014/main" id="{AE80ECBE-5A7F-4AC4-8224-1CFFD805D0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DEC9B5-0A47-4ED0-A33F-E14E34DFB397}"/>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3152855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FE63EF-7CDA-4632-842F-2861CA326336}"/>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3" name="Footer Placeholder 2">
            <a:extLst>
              <a:ext uri="{FF2B5EF4-FFF2-40B4-BE49-F238E27FC236}">
                <a16:creationId xmlns:a16="http://schemas.microsoft.com/office/drawing/2014/main" id="{56C1BA65-7AB8-445D-AB77-78E704E338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C665BD-95AB-41BE-A12C-A8B0B42666DF}"/>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275822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F00C6-74DE-4AC5-84BD-B3D4D045D9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08B00C-A5E4-4E99-A010-3C9446A3DC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4271BE-AB31-4F80-A3BC-8416080D0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82975F-F20C-47AE-AC03-32BE11FA52B6}"/>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6" name="Footer Placeholder 5">
            <a:extLst>
              <a:ext uri="{FF2B5EF4-FFF2-40B4-BE49-F238E27FC236}">
                <a16:creationId xmlns:a16="http://schemas.microsoft.com/office/drawing/2014/main" id="{9BAE761C-B356-450F-91A7-6308FCF03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B14BD7-CA68-4646-8AEA-79247C8A937C}"/>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198298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41A6A-50DC-4548-B756-A76874CD64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755251-E1D1-48D8-B491-1122F9A2B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8DB775-5EDB-4DCA-ABC6-4826FC4B65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8B0E8-C9C5-4215-8CC3-EBD438B7077E}"/>
              </a:ext>
            </a:extLst>
          </p:cNvPr>
          <p:cNvSpPr>
            <a:spLocks noGrp="1"/>
          </p:cNvSpPr>
          <p:nvPr>
            <p:ph type="dt" sz="half" idx="10"/>
          </p:nvPr>
        </p:nvSpPr>
        <p:spPr/>
        <p:txBody>
          <a:bodyPr/>
          <a:lstStyle/>
          <a:p>
            <a:fld id="{417463DB-3536-4401-9072-D123D6B5676C}" type="datetimeFigureOut">
              <a:rPr lang="en-US" smtClean="0"/>
              <a:t>3/25/2022</a:t>
            </a:fld>
            <a:endParaRPr lang="en-US"/>
          </a:p>
        </p:txBody>
      </p:sp>
      <p:sp>
        <p:nvSpPr>
          <p:cNvPr id="6" name="Footer Placeholder 5">
            <a:extLst>
              <a:ext uri="{FF2B5EF4-FFF2-40B4-BE49-F238E27FC236}">
                <a16:creationId xmlns:a16="http://schemas.microsoft.com/office/drawing/2014/main" id="{406A54C5-ACDA-4671-B69F-DA1C35E4B6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63B31D-385C-4174-8137-618A1DB71331}"/>
              </a:ext>
            </a:extLst>
          </p:cNvPr>
          <p:cNvSpPr>
            <a:spLocks noGrp="1"/>
          </p:cNvSpPr>
          <p:nvPr>
            <p:ph type="sldNum" sz="quarter" idx="12"/>
          </p:nvPr>
        </p:nvSpPr>
        <p:spPr/>
        <p:txBody>
          <a:bodyPr/>
          <a:lstStyle/>
          <a:p>
            <a:fld id="{C9109B55-233F-48B1-84E6-36CD3A23E56B}" type="slidenum">
              <a:rPr lang="en-US" smtClean="0"/>
              <a:t>‹#›</a:t>
            </a:fld>
            <a:endParaRPr lang="en-US"/>
          </a:p>
        </p:txBody>
      </p:sp>
    </p:spTree>
    <p:extLst>
      <p:ext uri="{BB962C8B-B14F-4D97-AF65-F5344CB8AC3E}">
        <p14:creationId xmlns:p14="http://schemas.microsoft.com/office/powerpoint/2010/main" val="346817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6D4B54-8BD6-4BA9-AC42-9930561CEA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DD37E6-27C1-4ACB-80E2-8A5D89A2ED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6189E-3C4B-4787-B376-E1A3AC715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463DB-3536-4401-9072-D123D6B5676C}" type="datetimeFigureOut">
              <a:rPr lang="en-US" smtClean="0"/>
              <a:t>3/25/2022</a:t>
            </a:fld>
            <a:endParaRPr lang="en-US"/>
          </a:p>
        </p:txBody>
      </p:sp>
      <p:sp>
        <p:nvSpPr>
          <p:cNvPr id="5" name="Footer Placeholder 4">
            <a:extLst>
              <a:ext uri="{FF2B5EF4-FFF2-40B4-BE49-F238E27FC236}">
                <a16:creationId xmlns:a16="http://schemas.microsoft.com/office/drawing/2014/main" id="{CBC8C15A-D87F-48E6-A854-B2424D63F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D0D103-6E54-4252-8DF9-56D1523E2D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09B55-233F-48B1-84E6-36CD3A23E56B}" type="slidenum">
              <a:rPr lang="en-US" smtClean="0"/>
              <a:t>‹#›</a:t>
            </a:fld>
            <a:endParaRPr lang="en-US"/>
          </a:p>
        </p:txBody>
      </p:sp>
    </p:spTree>
    <p:extLst>
      <p:ext uri="{BB962C8B-B14F-4D97-AF65-F5344CB8AC3E}">
        <p14:creationId xmlns:p14="http://schemas.microsoft.com/office/powerpoint/2010/main" val="3613091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31EAE-95FB-4AB2-8703-1B68EF8F4A5C}"/>
              </a:ext>
            </a:extLst>
          </p:cNvPr>
          <p:cNvSpPr>
            <a:spLocks noGrp="1"/>
          </p:cNvSpPr>
          <p:nvPr>
            <p:ph type="title"/>
          </p:nvPr>
        </p:nvSpPr>
        <p:spPr>
          <a:xfrm>
            <a:off x="1102655" y="186137"/>
            <a:ext cx="10363201" cy="731520"/>
          </a:xfrm>
        </p:spPr>
        <p:txBody>
          <a:bodyPr>
            <a:normAutofit/>
          </a:bodyPr>
          <a:lstStyle/>
          <a:p>
            <a:r>
              <a:rPr lang="en-US"/>
              <a:t>Financial Education Services</a:t>
            </a:r>
          </a:p>
        </p:txBody>
      </p:sp>
      <p:sp>
        <p:nvSpPr>
          <p:cNvPr id="6" name="Text Placeholder 5">
            <a:extLst>
              <a:ext uri="{FF2B5EF4-FFF2-40B4-BE49-F238E27FC236}">
                <a16:creationId xmlns:a16="http://schemas.microsoft.com/office/drawing/2014/main" id="{3EC1CCB6-88AE-4AAD-A2CA-4D257AF8A372}"/>
              </a:ext>
            </a:extLst>
          </p:cNvPr>
          <p:cNvSpPr>
            <a:spLocks noGrp="1"/>
          </p:cNvSpPr>
          <p:nvPr>
            <p:ph type="body" sz="quarter" idx="11"/>
          </p:nvPr>
        </p:nvSpPr>
        <p:spPr/>
        <p:txBody>
          <a:bodyPr/>
          <a:lstStyle/>
          <a:p>
            <a:endParaRPr lang="en-US"/>
          </a:p>
        </p:txBody>
      </p:sp>
      <p:sp>
        <p:nvSpPr>
          <p:cNvPr id="5" name="Rectangle 4">
            <a:extLst>
              <a:ext uri="{FF2B5EF4-FFF2-40B4-BE49-F238E27FC236}">
                <a16:creationId xmlns:a16="http://schemas.microsoft.com/office/drawing/2014/main" id="{26CB37CC-37E7-4C49-9EA5-33987B7B1DCA}"/>
              </a:ext>
            </a:extLst>
          </p:cNvPr>
          <p:cNvSpPr/>
          <p:nvPr/>
        </p:nvSpPr>
        <p:spPr>
          <a:xfrm>
            <a:off x="2644806" y="2012511"/>
            <a:ext cx="7375124" cy="597728"/>
          </a:xfrm>
          <a:prstGeom prst="rect">
            <a:avLst/>
          </a:prstGeom>
        </p:spPr>
        <p:txBody>
          <a:bodyPr wrap="square">
            <a:spAutoFit/>
          </a:bodyPr>
          <a:lstStyle/>
          <a:p>
            <a:pPr>
              <a:lnSpc>
                <a:spcPct val="107000"/>
              </a:lnSpc>
              <a:spcAft>
                <a:spcPts val="600"/>
              </a:spcAft>
            </a:pPr>
            <a:endParaRPr lang="en-US" sz="1350">
              <a:latin typeface="Franklin Gothic Book" panose="020B0503020102020204" pitchFamily="34" charset="0"/>
            </a:endParaRPr>
          </a:p>
          <a:p>
            <a:pPr marL="257175" indent="-257175">
              <a:lnSpc>
                <a:spcPct val="107000"/>
              </a:lnSpc>
              <a:spcAft>
                <a:spcPts val="600"/>
              </a:spcAft>
              <a:buFont typeface="Symbol" panose="05050102010706020507" pitchFamily="18" charset="2"/>
              <a:buChar char=""/>
            </a:pPr>
            <a:endParaRPr lang="en-US" sz="1350" b="1">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4C83101F-EB22-4D89-9F6A-FDC9A5EDE9EF}"/>
              </a:ext>
            </a:extLst>
          </p:cNvPr>
          <p:cNvSpPr/>
          <p:nvPr/>
        </p:nvSpPr>
        <p:spPr>
          <a:xfrm>
            <a:off x="2644806" y="2012511"/>
            <a:ext cx="7375124" cy="597728"/>
          </a:xfrm>
          <a:prstGeom prst="rect">
            <a:avLst/>
          </a:prstGeom>
        </p:spPr>
        <p:txBody>
          <a:bodyPr wrap="square">
            <a:spAutoFit/>
          </a:bodyPr>
          <a:lstStyle/>
          <a:p>
            <a:pPr>
              <a:lnSpc>
                <a:spcPct val="107000"/>
              </a:lnSpc>
              <a:spcAft>
                <a:spcPts val="600"/>
              </a:spcAft>
            </a:pPr>
            <a:endParaRPr lang="en-US" sz="1350">
              <a:latin typeface="Franklin Gothic Book" panose="020B0503020102020204" pitchFamily="34" charset="0"/>
            </a:endParaRPr>
          </a:p>
          <a:p>
            <a:pPr marL="257175" indent="-257175">
              <a:lnSpc>
                <a:spcPct val="107000"/>
              </a:lnSpc>
              <a:spcAft>
                <a:spcPts val="600"/>
              </a:spcAft>
              <a:buFont typeface="Symbol" panose="05050102010706020507" pitchFamily="18" charset="2"/>
              <a:buChar char=""/>
            </a:pPr>
            <a:endParaRPr lang="en-US" sz="1350" b="1">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1E5538E7-42A0-4B83-AD5B-1C66E021E1EF}"/>
              </a:ext>
            </a:extLst>
          </p:cNvPr>
          <p:cNvSpPr/>
          <p:nvPr/>
        </p:nvSpPr>
        <p:spPr>
          <a:xfrm>
            <a:off x="1001093" y="658425"/>
            <a:ext cx="10227201" cy="900246"/>
          </a:xfrm>
          <a:prstGeom prst="rect">
            <a:avLst/>
          </a:prstGeom>
        </p:spPr>
        <p:txBody>
          <a:bodyPr wrap="square">
            <a:spAutoFit/>
          </a:bodyPr>
          <a:lstStyle/>
          <a:p>
            <a:pPr marL="285750" indent="-285750">
              <a:buFont typeface="Arial" panose="020B0604020202020204" pitchFamily="34" charset="0"/>
              <a:buChar char="•"/>
            </a:pPr>
            <a:r>
              <a:rPr lang="en-US" sz="1050">
                <a:latin typeface="+mn-lt"/>
              </a:rPr>
              <a:t>There’s a lot that needs to happen as you prepare for retirement. Making sure you have a personalized strategy in place for managing your 401(k), stock, social security, and other financial assets is an important part of that process.</a:t>
            </a:r>
          </a:p>
          <a:p>
            <a:pPr marL="285750" indent="-285750">
              <a:buFont typeface="Arial" panose="020B0604020202020204" pitchFamily="34" charset="0"/>
              <a:buChar char="•"/>
            </a:pPr>
            <a:endParaRPr lang="en-US" sz="1050">
              <a:latin typeface="+mn-lt"/>
            </a:endParaRPr>
          </a:p>
          <a:p>
            <a:pPr marL="285750" indent="-285750">
              <a:buFont typeface="Arial" panose="020B0604020202020204" pitchFamily="34" charset="0"/>
              <a:buChar char="•"/>
            </a:pPr>
            <a:r>
              <a:rPr lang="en-US" sz="1050" err="1">
                <a:latin typeface="+mn-lt"/>
              </a:rPr>
              <a:t>SageView</a:t>
            </a:r>
            <a:r>
              <a:rPr lang="en-US" sz="1050">
                <a:latin typeface="+mn-lt"/>
              </a:rPr>
              <a:t> Advisory Group serves as the investment advisor to the Maxar 401(k) plan in a fiduciary capacity, meaning they will always work in our best interest. The following services are available to all employees who have a balance in the plan, including those who have already retired.</a:t>
            </a:r>
          </a:p>
        </p:txBody>
      </p:sp>
      <p:graphicFrame>
        <p:nvGraphicFramePr>
          <p:cNvPr id="9" name="Table 4">
            <a:extLst>
              <a:ext uri="{FF2B5EF4-FFF2-40B4-BE49-F238E27FC236}">
                <a16:creationId xmlns:a16="http://schemas.microsoft.com/office/drawing/2014/main" id="{E8675F25-F9B6-4795-9C5F-1601597490B8}"/>
              </a:ext>
            </a:extLst>
          </p:cNvPr>
          <p:cNvGraphicFramePr>
            <a:graphicFrameLocks noGrp="1"/>
          </p:cNvGraphicFramePr>
          <p:nvPr/>
        </p:nvGraphicFramePr>
        <p:xfrm>
          <a:off x="1225623" y="1649253"/>
          <a:ext cx="9814411" cy="3161192"/>
        </p:xfrm>
        <a:graphic>
          <a:graphicData uri="http://schemas.openxmlformats.org/drawingml/2006/table">
            <a:tbl>
              <a:tblPr firstRow="1" bandRow="1">
                <a:tableStyleId>{9DCAF9ED-07DC-4A11-8D7F-57B35C25682E}</a:tableStyleId>
              </a:tblPr>
              <a:tblGrid>
                <a:gridCol w="1759812">
                  <a:extLst>
                    <a:ext uri="{9D8B030D-6E8A-4147-A177-3AD203B41FA5}">
                      <a16:colId xmlns:a16="http://schemas.microsoft.com/office/drawing/2014/main" val="1656925199"/>
                    </a:ext>
                  </a:extLst>
                </a:gridCol>
                <a:gridCol w="2453579">
                  <a:extLst>
                    <a:ext uri="{9D8B030D-6E8A-4147-A177-3AD203B41FA5}">
                      <a16:colId xmlns:a16="http://schemas.microsoft.com/office/drawing/2014/main" val="3562746132"/>
                    </a:ext>
                  </a:extLst>
                </a:gridCol>
                <a:gridCol w="1841580">
                  <a:extLst>
                    <a:ext uri="{9D8B030D-6E8A-4147-A177-3AD203B41FA5}">
                      <a16:colId xmlns:a16="http://schemas.microsoft.com/office/drawing/2014/main" val="830871373"/>
                    </a:ext>
                  </a:extLst>
                </a:gridCol>
                <a:gridCol w="3759440">
                  <a:extLst>
                    <a:ext uri="{9D8B030D-6E8A-4147-A177-3AD203B41FA5}">
                      <a16:colId xmlns:a16="http://schemas.microsoft.com/office/drawing/2014/main" val="1583163949"/>
                    </a:ext>
                  </a:extLst>
                </a:gridCol>
              </a:tblGrid>
              <a:tr h="315780">
                <a:tc>
                  <a:txBody>
                    <a:bodyPr/>
                    <a:lstStyle/>
                    <a:p>
                      <a:pPr algn="ctr"/>
                      <a:r>
                        <a:rPr lang="en-US" sz="950"/>
                        <a:t>Service</a:t>
                      </a:r>
                      <a:endParaRPr lang="en-US" sz="950" b="0">
                        <a:latin typeface="+mn-lt"/>
                      </a:endParaRPr>
                    </a:p>
                  </a:txBody>
                  <a:tcPr/>
                </a:tc>
                <a:tc>
                  <a:txBody>
                    <a:bodyPr/>
                    <a:lstStyle/>
                    <a:p>
                      <a:pPr algn="ctr"/>
                      <a:r>
                        <a:rPr lang="en-US" sz="950"/>
                        <a:t>Description </a:t>
                      </a:r>
                      <a:endParaRPr lang="en-US" sz="950" b="0">
                        <a:latin typeface="+mn-lt"/>
                      </a:endParaRPr>
                    </a:p>
                  </a:txBody>
                  <a:tcPr/>
                </a:tc>
                <a:tc>
                  <a:txBody>
                    <a:bodyPr/>
                    <a:lstStyle/>
                    <a:p>
                      <a:pPr algn="ctr"/>
                      <a:r>
                        <a:rPr lang="en-US" sz="950"/>
                        <a:t>Contact Information </a:t>
                      </a:r>
                      <a:endParaRPr lang="en-US" sz="950" b="0">
                        <a:latin typeface="+mn-lt"/>
                      </a:endParaRPr>
                    </a:p>
                  </a:txBody>
                  <a:tcPr/>
                </a:tc>
                <a:tc>
                  <a:txBody>
                    <a:bodyPr/>
                    <a:lstStyle/>
                    <a:p>
                      <a:pPr algn="ctr"/>
                      <a:r>
                        <a:rPr lang="en-US" sz="950"/>
                        <a:t>Examples of Questions We can Help With </a:t>
                      </a:r>
                      <a:endParaRPr lang="en-US" sz="950" b="0">
                        <a:latin typeface="+mn-lt"/>
                      </a:endParaRPr>
                    </a:p>
                  </a:txBody>
                  <a:tcPr/>
                </a:tc>
                <a:extLst>
                  <a:ext uri="{0D108BD9-81ED-4DB2-BD59-A6C34878D82A}">
                    <a16:rowId xmlns:a16="http://schemas.microsoft.com/office/drawing/2014/main" val="1892032806"/>
                  </a:ext>
                </a:extLst>
              </a:tr>
              <a:tr h="1598659">
                <a:tc>
                  <a:txBody>
                    <a:bodyPr/>
                    <a:lstStyle/>
                    <a:p>
                      <a:r>
                        <a:rPr lang="en-US" sz="1000"/>
                        <a:t>Sage411 Participant Help Center </a:t>
                      </a:r>
                      <a:endParaRPr lang="en-US" sz="1000">
                        <a:latin typeface="+mn-lt"/>
                      </a:endParaRPr>
                    </a:p>
                  </a:txBody>
                  <a:tcPr/>
                </a:tc>
                <a:tc>
                  <a:txBody>
                    <a:bodyPr/>
                    <a:lstStyle/>
                    <a:p>
                      <a:pPr algn="l"/>
                      <a:r>
                        <a:rPr lang="en-US" sz="1000"/>
                        <a:t>Through Sage411, participants have access to a direct help line to receive point-in-time financial consulting from a Certified Financial Planner </a:t>
                      </a:r>
                      <a:r>
                        <a:rPr lang="en-US" sz="1000" kern="1200">
                          <a:effectLst/>
                        </a:rPr>
                        <a:t>(CFP</a:t>
                      </a:r>
                      <a:r>
                        <a:rPr lang="en-US" sz="1000" kern="1200" baseline="30000">
                          <a:effectLst/>
                        </a:rPr>
                        <a:t>®</a:t>
                      </a:r>
                      <a:r>
                        <a:rPr lang="en-US" sz="1000" kern="1200">
                          <a:effectLst/>
                        </a:rPr>
                        <a:t>).</a:t>
                      </a:r>
                    </a:p>
                    <a:p>
                      <a:pPr algn="l"/>
                      <a:endParaRPr lang="en-US" sz="1000" kern="1200">
                        <a:effectLst/>
                      </a:endParaRPr>
                    </a:p>
                    <a:p>
                      <a:pPr algn="l"/>
                      <a:r>
                        <a:rPr lang="en-US" sz="1000" kern="1200">
                          <a:effectLst/>
                        </a:rPr>
                        <a:t>A 30 minute phone call can be scheduled online, or you can call directly. </a:t>
                      </a:r>
                    </a:p>
                    <a:p>
                      <a:pPr algn="l"/>
                      <a:endParaRPr lang="en-US" sz="1000" kern="1200">
                        <a:solidFill>
                          <a:schemeClr val="dk1"/>
                        </a:solidFill>
                        <a:effectLst/>
                        <a:latin typeface="+mn-lt"/>
                        <a:ea typeface="+mn-ea"/>
                        <a:cs typeface="+mn-cs"/>
                      </a:endParaRPr>
                    </a:p>
                  </a:txBody>
                  <a:tcPr/>
                </a:tc>
                <a:tc>
                  <a:txBody>
                    <a:bodyPr/>
                    <a:lstStyle/>
                    <a:p>
                      <a:r>
                        <a:rPr lang="en-US" sz="1000"/>
                        <a:t>Sage411.com</a:t>
                      </a:r>
                    </a:p>
                    <a:p>
                      <a:r>
                        <a:rPr lang="en-US" sz="1000"/>
                        <a:t>1-833-SAGE-411</a:t>
                      </a:r>
                    </a:p>
                    <a:p>
                      <a:endParaRPr lang="en-US" sz="1000"/>
                    </a:p>
                    <a:p>
                      <a:r>
                        <a:rPr lang="en-US" sz="1000" kern="1200">
                          <a:effectLst/>
                        </a:rPr>
                        <a:t>Monday – Friday</a:t>
                      </a:r>
                    </a:p>
                    <a:p>
                      <a:r>
                        <a:rPr lang="en-US" sz="1000" kern="1200">
                          <a:effectLst/>
                        </a:rPr>
                        <a:t>10:00am – 6:00pm MTN</a:t>
                      </a:r>
                      <a:endParaRPr lang="en-US" sz="1000"/>
                    </a:p>
                    <a:p>
                      <a:endParaRPr lang="en-US" sz="1000">
                        <a:latin typeface="+mn-lt"/>
                      </a:endParaRPr>
                    </a:p>
                  </a:txBody>
                  <a:tcPr/>
                </a:tc>
                <a:tc>
                  <a:txBody>
                    <a:bodyPr/>
                    <a:lstStyle/>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000" kern="1200">
                          <a:effectLst/>
                        </a:rPr>
                        <a:t>Am I invested appropriately for my age and retirement goals?</a:t>
                      </a:r>
                    </a:p>
                    <a:p>
                      <a:pPr marL="171450" lvl="0" indent="-171450">
                        <a:spcBef>
                          <a:spcPts val="0"/>
                        </a:spcBef>
                        <a:spcAft>
                          <a:spcPts val="400"/>
                        </a:spcAft>
                        <a:buFont typeface="Arial" panose="020B0604020202020204" pitchFamily="34" charset="0"/>
                        <a:buChar char="•"/>
                      </a:pPr>
                      <a:r>
                        <a:rPr lang="en-US" sz="1000" kern="1200">
                          <a:effectLst/>
                        </a:rPr>
                        <a:t>What is the difference between a Roth and Traditional 401(k)?</a:t>
                      </a:r>
                    </a:p>
                    <a:p>
                      <a:pPr marL="171450" lvl="0" indent="-171450">
                        <a:spcBef>
                          <a:spcPts val="0"/>
                        </a:spcBef>
                        <a:spcAft>
                          <a:spcPts val="400"/>
                        </a:spcAft>
                        <a:buFont typeface="Arial" panose="020B0604020202020204" pitchFamily="34" charset="0"/>
                        <a:buChar char="•"/>
                      </a:pPr>
                      <a:r>
                        <a:rPr lang="en-US" sz="1000" kern="1200">
                          <a:effectLst/>
                        </a:rPr>
                        <a:t>How do 529 plans work and how do I set one up?</a:t>
                      </a:r>
                    </a:p>
                    <a:p>
                      <a:pPr marL="171450" lvl="0" indent="-171450">
                        <a:spcBef>
                          <a:spcPts val="0"/>
                        </a:spcBef>
                        <a:spcAft>
                          <a:spcPts val="400"/>
                        </a:spcAft>
                        <a:buFont typeface="Arial" panose="020B0604020202020204" pitchFamily="34" charset="0"/>
                        <a:buChar char="•"/>
                      </a:pPr>
                      <a:r>
                        <a:rPr lang="en-US" sz="1000" kern="1200">
                          <a:effectLst/>
                        </a:rPr>
                        <a:t>Should I be in a Target Date Fund?</a:t>
                      </a:r>
                    </a:p>
                    <a:p>
                      <a:pPr marL="171450" marR="0" lvl="0" indent="-171450" algn="l" defTabSz="4572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000" kern="1200">
                          <a:effectLst/>
                        </a:rPr>
                        <a:t>Should I rollover my old 401(k) into the Maxar plan? </a:t>
                      </a:r>
                      <a:endParaRPr lang="en-US" sz="1000" kern="1200">
                        <a:solidFill>
                          <a:schemeClr val="dk1"/>
                        </a:solidFill>
                        <a:effectLst/>
                        <a:latin typeface="+mn-lt"/>
                        <a:ea typeface="+mn-ea"/>
                        <a:cs typeface="+mn-cs"/>
                      </a:endParaRPr>
                    </a:p>
                  </a:txBody>
                  <a:tcPr/>
                </a:tc>
                <a:extLst>
                  <a:ext uri="{0D108BD9-81ED-4DB2-BD59-A6C34878D82A}">
                    <a16:rowId xmlns:a16="http://schemas.microsoft.com/office/drawing/2014/main" val="2437421512"/>
                  </a:ext>
                </a:extLst>
              </a:tr>
              <a:tr h="1246753">
                <a:tc>
                  <a:txBody>
                    <a:bodyPr/>
                    <a:lstStyle/>
                    <a:p>
                      <a:r>
                        <a:rPr lang="en-US" sz="1000" err="1"/>
                        <a:t>SageView</a:t>
                      </a:r>
                      <a:r>
                        <a:rPr lang="en-US" sz="1000"/>
                        <a:t> Financial Planning Consultants</a:t>
                      </a:r>
                      <a:endParaRPr lang="en-US" sz="1000">
                        <a:latin typeface="+mn-lt"/>
                      </a:endParaRPr>
                    </a:p>
                  </a:txBody>
                  <a:tcPr/>
                </a:tc>
                <a:tc>
                  <a:txBody>
                    <a:bodyPr/>
                    <a:lstStyle/>
                    <a:p>
                      <a:r>
                        <a:rPr lang="en-US" sz="1000"/>
                        <a:t>For those nearing retirement, or with complex financial situations, </a:t>
                      </a:r>
                      <a:r>
                        <a:rPr lang="en-US" sz="1000" err="1"/>
                        <a:t>SageView</a:t>
                      </a:r>
                      <a:r>
                        <a:rPr lang="en-US" sz="1000"/>
                        <a:t> offers personalized planning and retirement strategies.</a:t>
                      </a:r>
                    </a:p>
                    <a:p>
                      <a:r>
                        <a:rPr lang="en-US" sz="1000"/>
                        <a:t> </a:t>
                      </a:r>
                      <a:endParaRPr lang="en-US" sz="1000">
                        <a:latin typeface="+mn-lt"/>
                      </a:endParaRPr>
                    </a:p>
                  </a:txBody>
                  <a:tcPr/>
                </a:tc>
                <a:tc>
                  <a:txBody>
                    <a:bodyPr/>
                    <a:lstStyle/>
                    <a:p>
                      <a:r>
                        <a:rPr lang="en-US" sz="1000"/>
                        <a:t>Contact information will be posted on Xplore Benefits.</a:t>
                      </a:r>
                    </a:p>
                    <a:p>
                      <a:endParaRPr lang="en-US" sz="1000">
                        <a:latin typeface="+mn-lt"/>
                      </a:endParaRPr>
                    </a:p>
                  </a:txBody>
                  <a:tcPr/>
                </a:tc>
                <a:tc>
                  <a:txBody>
                    <a:bodyPr/>
                    <a:lstStyle/>
                    <a:p>
                      <a:pPr marL="171450" indent="-171450">
                        <a:spcAft>
                          <a:spcPts val="400"/>
                        </a:spcAft>
                        <a:buFont typeface="Arial" panose="020B0604020202020204" pitchFamily="34" charset="0"/>
                        <a:buChar char="•"/>
                      </a:pPr>
                      <a:r>
                        <a:rPr lang="en-US" sz="1000"/>
                        <a:t>I plan to retire in the next 5 years. What steps do I need to take?</a:t>
                      </a:r>
                    </a:p>
                    <a:p>
                      <a:pPr marL="171450" indent="-171450">
                        <a:spcAft>
                          <a:spcPts val="400"/>
                        </a:spcAft>
                        <a:buFont typeface="Arial" panose="020B0604020202020204" pitchFamily="34" charset="0"/>
                        <a:buChar char="•"/>
                      </a:pPr>
                      <a:r>
                        <a:rPr lang="en-US" sz="1000"/>
                        <a:t>My significant other and I have accounts outside of Maxar. We need assistance with our total financial picture. </a:t>
                      </a:r>
                    </a:p>
                    <a:p>
                      <a:pPr marL="171450" indent="-171450">
                        <a:spcAft>
                          <a:spcPts val="400"/>
                        </a:spcAft>
                        <a:buFont typeface="Arial" panose="020B0604020202020204" pitchFamily="34" charset="0"/>
                        <a:buChar char="•"/>
                      </a:pPr>
                      <a:r>
                        <a:rPr lang="en-US" sz="1000"/>
                        <a:t>I have Maxar stock. How will that impact my retirement planning? </a:t>
                      </a:r>
                      <a:endParaRPr lang="en-US" sz="1000">
                        <a:latin typeface="+mn-lt"/>
                      </a:endParaRPr>
                    </a:p>
                  </a:txBody>
                  <a:tcPr/>
                </a:tc>
                <a:extLst>
                  <a:ext uri="{0D108BD9-81ED-4DB2-BD59-A6C34878D82A}">
                    <a16:rowId xmlns:a16="http://schemas.microsoft.com/office/drawing/2014/main" val="1949353365"/>
                  </a:ext>
                </a:extLst>
              </a:tr>
            </a:tbl>
          </a:graphicData>
        </a:graphic>
      </p:graphicFrame>
      <p:sp>
        <p:nvSpPr>
          <p:cNvPr id="10" name="TextBox 9">
            <a:extLst>
              <a:ext uri="{FF2B5EF4-FFF2-40B4-BE49-F238E27FC236}">
                <a16:creationId xmlns:a16="http://schemas.microsoft.com/office/drawing/2014/main" id="{1417DBA8-3181-4D75-9F83-415DB9DE0BC9}"/>
              </a:ext>
            </a:extLst>
          </p:cNvPr>
          <p:cNvSpPr txBox="1"/>
          <p:nvPr/>
        </p:nvSpPr>
        <p:spPr>
          <a:xfrm>
            <a:off x="1001094" y="5012204"/>
            <a:ext cx="10227200" cy="1223412"/>
          </a:xfrm>
          <a:prstGeom prst="rect">
            <a:avLst/>
          </a:prstGeom>
          <a:noFill/>
        </p:spPr>
        <p:txBody>
          <a:bodyPr wrap="square">
            <a:spAutoFit/>
          </a:bodyPr>
          <a:lstStyle/>
          <a:p>
            <a:r>
              <a:rPr lang="en-US" sz="1050">
                <a:solidFill>
                  <a:srgbClr val="003C4D"/>
                </a:solidFill>
                <a:latin typeface="+mn-lt"/>
              </a:rPr>
              <a:t>Common Questions:</a:t>
            </a:r>
          </a:p>
          <a:p>
            <a:pPr marL="171450" indent="-171450">
              <a:buFont typeface="Arial" panose="020B0604020202020204" pitchFamily="34" charset="0"/>
              <a:buChar char="•"/>
            </a:pPr>
            <a:r>
              <a:rPr lang="en-US" sz="1050">
                <a:solidFill>
                  <a:srgbClr val="003C4D"/>
                </a:solidFill>
                <a:latin typeface="+mn-lt"/>
              </a:rPr>
              <a:t>How is SageView different from Fidelity? </a:t>
            </a:r>
            <a:r>
              <a:rPr lang="en-US" sz="1050">
                <a:latin typeface="+mn-lt"/>
              </a:rPr>
              <a:t>SageView can provide guidance and advice on potential investment changes, assist with outside accounts, and provide holistic financial planning services, but cannot make any changes or execute trades on your behalf. SageView acts in advisory capacity, while Fidelity acts as the record keeper for our 401(k).</a:t>
            </a:r>
          </a:p>
          <a:p>
            <a:endParaRPr lang="en-US" sz="1050">
              <a:latin typeface="+mn-lt"/>
            </a:endParaRPr>
          </a:p>
          <a:p>
            <a:pPr marL="171450" indent="-171450">
              <a:buFont typeface="Arial" panose="020B0604020202020204" pitchFamily="34" charset="0"/>
              <a:buChar char="•"/>
            </a:pPr>
            <a:r>
              <a:rPr lang="en-US" sz="1050">
                <a:solidFill>
                  <a:srgbClr val="003C4D"/>
                </a:solidFill>
                <a:latin typeface="+mn-lt"/>
              </a:rPr>
              <a:t>Is there a cost for this service? </a:t>
            </a:r>
            <a:r>
              <a:rPr lang="en-US" sz="1050">
                <a:latin typeface="+mn-lt"/>
              </a:rPr>
              <a:t>No, the services noted above are offered by SageView at no charge to Maxar employees. If a participant is interested in hiring SageView to manage accounts outside of the Maxar plan, they can assist for a separate fee, depending on individual needs. </a:t>
            </a:r>
          </a:p>
        </p:txBody>
      </p:sp>
    </p:spTree>
    <p:extLst>
      <p:ext uri="{BB962C8B-B14F-4D97-AF65-F5344CB8AC3E}">
        <p14:creationId xmlns:p14="http://schemas.microsoft.com/office/powerpoint/2010/main" val="1860714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730B7FEA581949B1D5578A9634C22C" ma:contentTypeVersion="10" ma:contentTypeDescription="Create a new document." ma:contentTypeScope="" ma:versionID="41cae33ec0710afc58f04efac2f05f81">
  <xsd:schema xmlns:xsd="http://www.w3.org/2001/XMLSchema" xmlns:xs="http://www.w3.org/2001/XMLSchema" xmlns:p="http://schemas.microsoft.com/office/2006/metadata/properties" xmlns:ns2="08bd7790-e328-47b9-9543-071137b9add6" xmlns:ns3="f36003fc-98e6-436f-b9ba-9bb85cf0e532" targetNamespace="http://schemas.microsoft.com/office/2006/metadata/properties" ma:root="true" ma:fieldsID="d35a026a083822d164277b1b92881118" ns2:_="" ns3:_="">
    <xsd:import namespace="08bd7790-e328-47b9-9543-071137b9add6"/>
    <xsd:import namespace="f36003fc-98e6-436f-b9ba-9bb85cf0e53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d7790-e328-47b9-9543-071137b9ad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6003fc-98e6-436f-b9ba-9bb85cf0e53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8458B8-85E8-4252-8C09-EE0776CDBC04}"/>
</file>

<file path=customXml/itemProps2.xml><?xml version="1.0" encoding="utf-8"?>
<ds:datastoreItem xmlns:ds="http://schemas.openxmlformats.org/officeDocument/2006/customXml" ds:itemID="{AD99CCA2-A308-4C55-BBEC-4A0E39144978}"/>
</file>

<file path=customXml/itemProps3.xml><?xml version="1.0" encoding="utf-8"?>
<ds:datastoreItem xmlns:ds="http://schemas.openxmlformats.org/officeDocument/2006/customXml" ds:itemID="{6BE3FEE3-1EED-4EB2-9D3D-A264D1220542}"/>
</file>

<file path=docProps/app.xml><?xml version="1.0" encoding="utf-8"?>
<Properties xmlns="http://schemas.openxmlformats.org/officeDocument/2006/extended-properties" xmlns:vt="http://schemas.openxmlformats.org/officeDocument/2006/docPropsVTypes">
  <TotalTime>0</TotalTime>
  <Words>433</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Franklin Gothic Book</vt:lpstr>
      <vt:lpstr>Symbol</vt:lpstr>
      <vt:lpstr>Office Theme</vt:lpstr>
      <vt:lpstr>Financial Education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Education Services</dc:title>
  <dc:creator>Ross, Jennifer</dc:creator>
  <cp:lastModifiedBy>Ross, Jennifer</cp:lastModifiedBy>
  <cp:revision>1</cp:revision>
  <dcterms:created xsi:type="dcterms:W3CDTF">2022-03-25T14:56:07Z</dcterms:created>
  <dcterms:modified xsi:type="dcterms:W3CDTF">2022-03-25T14:56:31Z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0x010100EC730B7FEA581949B1D5578A9634C22C</vt:lpwstr>
  </property>
</Properties>
</file>