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2" r:id="rId5"/>
    <p:sldMasterId id="2147483744" r:id="rId6"/>
    <p:sldMasterId id="2147483776" r:id="rId7"/>
  </p:sldMasterIdLst>
  <p:notesMasterIdLst>
    <p:notesMasterId r:id="rId39"/>
  </p:notesMasterIdLst>
  <p:sldIdLst>
    <p:sldId id="256" r:id="rId8"/>
    <p:sldId id="2147470686" r:id="rId9"/>
    <p:sldId id="526" r:id="rId10"/>
    <p:sldId id="2147470678" r:id="rId11"/>
    <p:sldId id="2147470685" r:id="rId12"/>
    <p:sldId id="2147470635" r:id="rId13"/>
    <p:sldId id="2147470639" r:id="rId14"/>
    <p:sldId id="2147470651" r:id="rId15"/>
    <p:sldId id="2147470648" r:id="rId16"/>
    <p:sldId id="2147470657" r:id="rId17"/>
    <p:sldId id="2147470668" r:id="rId18"/>
    <p:sldId id="2147470669" r:id="rId19"/>
    <p:sldId id="2147470653" r:id="rId20"/>
    <p:sldId id="2147470645" r:id="rId21"/>
    <p:sldId id="2147470667" r:id="rId22"/>
    <p:sldId id="2147470659" r:id="rId23"/>
    <p:sldId id="2147470655" r:id="rId24"/>
    <p:sldId id="2147470683" r:id="rId25"/>
    <p:sldId id="2147470687" r:id="rId26"/>
    <p:sldId id="2147470649" r:id="rId27"/>
    <p:sldId id="2147470654" r:id="rId28"/>
    <p:sldId id="2147470662" r:id="rId29"/>
    <p:sldId id="324" r:id="rId30"/>
    <p:sldId id="2147470656" r:id="rId31"/>
    <p:sldId id="2147470661" r:id="rId32"/>
    <p:sldId id="1694295656" r:id="rId33"/>
    <p:sldId id="2147470641" r:id="rId34"/>
    <p:sldId id="2147470184" r:id="rId35"/>
    <p:sldId id="2147470660" r:id="rId36"/>
    <p:sldId id="2147470631" r:id="rId37"/>
    <p:sldId id="21474706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ldress, Jennifer L" initials="CJL" lastIdx="35" clrIdx="0">
    <p:extLst>
      <p:ext uri="{19B8F6BF-5375-455C-9EA6-DF929625EA0E}">
        <p15:presenceInfo xmlns:p15="http://schemas.microsoft.com/office/powerpoint/2012/main" userId="S::ChildressJ@meritain.com::56f0cf18-67b6-4000-bf80-71cd3aa4c3f0" providerId="AD"/>
      </p:ext>
    </p:extLst>
  </p:cmAuthor>
  <p:cmAuthor id="2" name="Manhardt, Erica" initials="ME [2]" lastIdx="2" clrIdx="1">
    <p:extLst>
      <p:ext uri="{19B8F6BF-5375-455C-9EA6-DF929625EA0E}">
        <p15:presenceInfo xmlns:p15="http://schemas.microsoft.com/office/powerpoint/2012/main" userId="Manhardt, Erica" providerId="None"/>
      </p:ext>
    </p:extLst>
  </p:cmAuthor>
  <p:cmAuthor id="3" name="Moore, Sarah E" initials="MSE" lastIdx="4" clrIdx="2">
    <p:extLst>
      <p:ext uri="{19B8F6BF-5375-455C-9EA6-DF929625EA0E}">
        <p15:presenceInfo xmlns:p15="http://schemas.microsoft.com/office/powerpoint/2012/main" userId="Moore, Sarah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D8E8"/>
    <a:srgbClr val="FFFFFF"/>
    <a:srgbClr val="000000"/>
    <a:srgbClr val="75CFEB"/>
    <a:srgbClr val="0B315E"/>
    <a:srgbClr val="9CCB3B"/>
    <a:srgbClr val="B8E3EB"/>
    <a:srgbClr val="00B1E6"/>
    <a:srgbClr val="812E0B"/>
    <a:srgbClr val="777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14" autoAdjust="0"/>
  </p:normalViewPr>
  <p:slideViewPr>
    <p:cSldViewPr snapToGrid="0">
      <p:cViewPr varScale="1">
        <p:scale>
          <a:sx n="106" d="100"/>
          <a:sy n="106" d="100"/>
        </p:scale>
        <p:origin x="756" y="114"/>
      </p:cViewPr>
      <p:guideLst/>
    </p:cSldViewPr>
  </p:slideViewPr>
  <p:notesTextViewPr>
    <p:cViewPr>
      <p:scale>
        <a:sx n="1" d="1"/>
        <a:sy n="1" d="1"/>
      </p:scale>
      <p:origin x="0" y="0"/>
    </p:cViewPr>
  </p:notesTextViewPr>
  <p:sorterViewPr>
    <p:cViewPr>
      <p:scale>
        <a:sx n="100" d="100"/>
        <a:sy n="100" d="100"/>
      </p:scale>
      <p:origin x="0" y="-678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C8907-F976-4E45-98CD-73FEE17B5B81}"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4F76A-0FD1-438F-AF88-E530F7E86454}" type="slidenum">
              <a:rPr lang="en-US" smtClean="0"/>
              <a:t>‹#›</a:t>
            </a:fld>
            <a:endParaRPr lang="en-US"/>
          </a:p>
        </p:txBody>
      </p:sp>
    </p:spTree>
    <p:extLst>
      <p:ext uri="{BB962C8B-B14F-4D97-AF65-F5344CB8AC3E}">
        <p14:creationId xmlns:p14="http://schemas.microsoft.com/office/powerpoint/2010/main" val="311059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a:t>
            </a:fld>
            <a:endParaRPr lang="en-US"/>
          </a:p>
        </p:txBody>
      </p:sp>
    </p:spTree>
    <p:extLst>
      <p:ext uri="{BB962C8B-B14F-4D97-AF65-F5344CB8AC3E}">
        <p14:creationId xmlns:p14="http://schemas.microsoft.com/office/powerpoint/2010/main" val="282603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10</a:t>
            </a:fld>
            <a:endParaRPr lang="en-US"/>
          </a:p>
        </p:txBody>
      </p:sp>
    </p:spTree>
    <p:extLst>
      <p:ext uri="{BB962C8B-B14F-4D97-AF65-F5344CB8AC3E}">
        <p14:creationId xmlns:p14="http://schemas.microsoft.com/office/powerpoint/2010/main" val="107886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latin typeface="CVS Health Sans" panose="020B0504020202020204" pitchFamily="34" charset="0"/>
              </a:rPr>
              <a:t>Women’s preventive services and prescriptions include:</a:t>
            </a:r>
            <a:br>
              <a:rPr lang="en-US" dirty="0">
                <a:latin typeface="CVS Health Sans" panose="020B0504020202020204" pitchFamily="34" charset="0"/>
              </a:rPr>
            </a:br>
            <a:endParaRPr lang="en-US" dirty="0">
              <a:latin typeface="CVS Health Sans" panose="020B0504020202020204" pitchFamily="34" charset="0"/>
            </a:endParaRPr>
          </a:p>
          <a:p>
            <a:pPr marL="0" lvl="1">
              <a:buFont typeface="Wingdings" pitchFamily="2" charset="2"/>
              <a:buChar char="§"/>
            </a:pPr>
            <a:r>
              <a:rPr lang="en-US" dirty="0">
                <a:latin typeface="CVS Health Sans" panose="020B0504020202020204" pitchFamily="34" charset="0"/>
              </a:rPr>
              <a:t> Prenatal care </a:t>
            </a:r>
          </a:p>
          <a:p>
            <a:pPr marL="0" lvl="1">
              <a:buFont typeface="Wingdings" pitchFamily="2" charset="2"/>
              <a:buChar char="§"/>
            </a:pPr>
            <a:r>
              <a:rPr lang="en-US" dirty="0">
                <a:latin typeface="CVS Health Sans" panose="020B0504020202020204" pitchFamily="34" charset="0"/>
              </a:rPr>
              <a:t> Generic contraceptives</a:t>
            </a:r>
          </a:p>
          <a:p>
            <a:pPr marL="0" lvl="1">
              <a:buFont typeface="Wingdings" pitchFamily="2" charset="2"/>
              <a:buChar char="§"/>
            </a:pPr>
            <a:r>
              <a:rPr lang="en-US" dirty="0">
                <a:latin typeface="CVS Health Sans" panose="020B0504020202020204" pitchFamily="34" charset="0"/>
              </a:rPr>
              <a:t> Lactation counseling</a:t>
            </a:r>
          </a:p>
          <a:p>
            <a:pPr marL="0" lvl="1">
              <a:buFont typeface="Wingdings" pitchFamily="2" charset="2"/>
              <a:buChar char="§"/>
            </a:pPr>
            <a:r>
              <a:rPr lang="en-US" dirty="0">
                <a:latin typeface="CVS Health Sans" panose="020B0504020202020204" pitchFamily="34" charset="0"/>
              </a:rPr>
              <a:t> Breast pumps</a:t>
            </a:r>
          </a:p>
          <a:p>
            <a:pPr marL="0" lvl="1">
              <a:buFont typeface="Wingdings" pitchFamily="2" charset="2"/>
              <a:buChar char="§"/>
            </a:pPr>
            <a:r>
              <a:rPr lang="en-US" dirty="0">
                <a:latin typeface="CVS Health Sans" panose="020B0504020202020204" pitchFamily="34" charset="0"/>
              </a:rPr>
              <a:t> Insertion of IUDs or injections</a:t>
            </a:r>
          </a:p>
          <a:p>
            <a:pPr marL="0" lvl="1">
              <a:buFont typeface="Wingdings" pitchFamily="2" charset="2"/>
              <a:buChar char="§"/>
            </a:pPr>
            <a:r>
              <a:rPr lang="en-US" dirty="0">
                <a:latin typeface="CVS Health Sans" panose="020B0504020202020204" pitchFamily="34" charset="0"/>
              </a:rPr>
              <a:t> Sterilization procedures</a:t>
            </a:r>
          </a:p>
        </p:txBody>
      </p:sp>
      <p:sp>
        <p:nvSpPr>
          <p:cNvPr id="4" name="Slide Number Placeholder 3"/>
          <p:cNvSpPr>
            <a:spLocks noGrp="1"/>
          </p:cNvSpPr>
          <p:nvPr>
            <p:ph type="sldNum" sz="quarter" idx="5"/>
          </p:nvPr>
        </p:nvSpPr>
        <p:spPr/>
        <p:txBody>
          <a:bodyPr/>
          <a:lstStyle/>
          <a:p>
            <a:fld id="{CEB4F76A-0FD1-438F-AF88-E530F7E86454}" type="slidenum">
              <a:rPr lang="en-US" smtClean="0"/>
              <a:t>11</a:t>
            </a:fld>
            <a:endParaRPr lang="en-US"/>
          </a:p>
        </p:txBody>
      </p:sp>
    </p:spTree>
    <p:extLst>
      <p:ext uri="{BB962C8B-B14F-4D97-AF65-F5344CB8AC3E}">
        <p14:creationId xmlns:p14="http://schemas.microsoft.com/office/powerpoint/2010/main" val="272368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spcAft>
                <a:spcPts val="1047"/>
              </a:spcAft>
              <a:buClr>
                <a:srgbClr val="AE5BA3"/>
              </a:buClr>
              <a:defRPr/>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12</a:t>
            </a:fld>
            <a:endParaRPr lang="en-US"/>
          </a:p>
        </p:txBody>
      </p:sp>
    </p:spTree>
    <p:extLst>
      <p:ext uri="{BB962C8B-B14F-4D97-AF65-F5344CB8AC3E}">
        <p14:creationId xmlns:p14="http://schemas.microsoft.com/office/powerpoint/2010/main" val="1040936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7468" rtl="0" eaLnBrk="1" fontAlgn="auto" latinLnBrk="0" hangingPunct="1">
              <a:lnSpc>
                <a:spcPct val="100000"/>
              </a:lnSpc>
              <a:spcBef>
                <a:spcPts val="0"/>
              </a:spcBef>
              <a:spcAft>
                <a:spcPts val="1047"/>
              </a:spcAft>
              <a:buClr>
                <a:srgbClr val="AE5BA3"/>
              </a:buClr>
              <a:buSzTx/>
              <a:buFontTx/>
              <a:buNone/>
              <a:tabLst/>
              <a:defRPr/>
            </a:pPr>
            <a:r>
              <a:rPr lang="en-US" b="1" dirty="0">
                <a:latin typeface="CVS Health Sans" panose="020B0504020202020204" pitchFamily="34" charset="0"/>
              </a:rPr>
              <a:t>Actions:</a:t>
            </a:r>
            <a:r>
              <a:rPr lang="en-US" b="1" baseline="0" dirty="0">
                <a:latin typeface="CVS Health Sans" panose="020B0504020202020204" pitchFamily="34" charset="0"/>
              </a:rPr>
              <a:t> Complete charts as needed. </a:t>
            </a:r>
            <a:r>
              <a:rPr lang="en-US" b="1" dirty="0">
                <a:latin typeface="CVS Health Sans" panose="020B0504020202020204" pitchFamily="34" charset="0"/>
              </a:rPr>
              <a:t>Duplicate slide to add additional plans, or delete “Plan B” column if</a:t>
            </a:r>
            <a:r>
              <a:rPr lang="en-US" b="1" baseline="0" dirty="0">
                <a:latin typeface="CVS Health Sans" panose="020B0504020202020204" pitchFamily="34" charset="0"/>
              </a:rPr>
              <a:t> group has a single plan. </a:t>
            </a:r>
          </a:p>
          <a:p>
            <a:pPr defTabSz="957468">
              <a:spcAft>
                <a:spcPts val="1047"/>
              </a:spcAft>
              <a:buClr>
                <a:srgbClr val="AE5BA3"/>
              </a:buClr>
              <a:defRPr/>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13</a:t>
            </a:fld>
            <a:endParaRPr lang="en-US"/>
          </a:p>
        </p:txBody>
      </p:sp>
    </p:spTree>
    <p:extLst>
      <p:ext uri="{BB962C8B-B14F-4D97-AF65-F5344CB8AC3E}">
        <p14:creationId xmlns:p14="http://schemas.microsoft.com/office/powerpoint/2010/main" val="1078212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spcAft>
                <a:spcPts val="1047"/>
              </a:spcAft>
              <a:buClr>
                <a:srgbClr val="AE5BA3"/>
              </a:buClr>
              <a:defRPr/>
            </a:pPr>
            <a:r>
              <a:rPr lang="en-US" b="1" dirty="0">
                <a:latin typeface="CVS Health Sans" panose="020B0504020202020204" pitchFamily="34" charset="0"/>
              </a:rPr>
              <a:t>Actions:</a:t>
            </a:r>
            <a:r>
              <a:rPr lang="en-US" b="1" baseline="0" dirty="0">
                <a:latin typeface="CVS Health Sans" panose="020B0504020202020204" pitchFamily="34" charset="0"/>
              </a:rPr>
              <a:t> Complete charts as needed. </a:t>
            </a:r>
            <a:r>
              <a:rPr lang="en-US" b="1" dirty="0">
                <a:latin typeface="CVS Health Sans" panose="020B0504020202020204" pitchFamily="34" charset="0"/>
              </a:rPr>
              <a:t>Duplicate slide to add additional plans, or delete “Plan B” column if</a:t>
            </a:r>
            <a:r>
              <a:rPr lang="en-US" b="1" baseline="0" dirty="0">
                <a:latin typeface="CVS Health Sans" panose="020B0504020202020204" pitchFamily="34" charset="0"/>
              </a:rPr>
              <a:t> group has a single plan. </a:t>
            </a:r>
          </a:p>
          <a:p>
            <a:pPr>
              <a:spcAft>
                <a:spcPts val="1047"/>
              </a:spcAft>
              <a:buClr>
                <a:srgbClr val="AE5BA3"/>
              </a:buClr>
            </a:pPr>
            <a:endParaRPr lang="en-US" sz="1200" dirty="0">
              <a:solidFill>
                <a:srgbClr val="AE5BA3"/>
              </a:solidFill>
              <a:latin typeface="CVS Health Sans" panose="020B0504020202020204" pitchFamily="34" charset="0"/>
            </a:endParaRPr>
          </a:p>
          <a:p>
            <a:pPr>
              <a:spcAft>
                <a:spcPts val="1047"/>
              </a:spcAft>
              <a:buClr>
                <a:srgbClr val="AE5BA3"/>
              </a:buClr>
            </a:pPr>
            <a:r>
              <a:rPr lang="en-US" sz="1200" dirty="0">
                <a:solidFill>
                  <a:srgbClr val="AE5BA3"/>
                </a:solidFill>
                <a:latin typeface="CVS Health Sans" panose="020B0504020202020204" pitchFamily="34" charset="0"/>
              </a:rPr>
              <a:t>Save on prescription costs:</a:t>
            </a:r>
          </a:p>
          <a:p>
            <a:pPr marL="478734" indent="-478734">
              <a:spcAft>
                <a:spcPts val="1047"/>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Choose generic when possible</a:t>
            </a:r>
            <a:r>
              <a:rPr lang="en-US" sz="1200" dirty="0">
                <a:latin typeface="CVS Health Sans" panose="020B0504020202020204" pitchFamily="34" charset="0"/>
              </a:rPr>
              <a:t>—generic drugs have the lowest copay under your plan</a:t>
            </a:r>
          </a:p>
          <a:p>
            <a:pPr marL="478734" indent="-478734">
              <a:spcAft>
                <a:spcPts val="1047"/>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Refer to your formulary</a:t>
            </a:r>
            <a:r>
              <a:rPr lang="en-US" sz="1200" dirty="0">
                <a:latin typeface="CVS Health Sans" panose="020B0504020202020204" pitchFamily="34" charset="0"/>
              </a:rPr>
              <a:t>—or preferred drug list</a:t>
            </a:r>
          </a:p>
          <a:p>
            <a:pPr marL="478734" indent="-478734">
              <a:spcAft>
                <a:spcPts val="1047"/>
              </a:spcAft>
              <a:buClr>
                <a:srgbClr val="AE5BA3"/>
              </a:buClr>
              <a:buFont typeface="Arial" panose="020B0604020202020204" pitchFamily="34" charset="0"/>
              <a:buChar char="•"/>
            </a:pPr>
            <a:r>
              <a:rPr lang="en-US" sz="1200" dirty="0">
                <a:latin typeface="CVS Health Sans" panose="020B0504020202020204" pitchFamily="34" charset="0"/>
              </a:rPr>
              <a:t>Save money—and time—with </a:t>
            </a:r>
            <a:r>
              <a:rPr lang="en-US" sz="1200" dirty="0">
                <a:solidFill>
                  <a:srgbClr val="AE5BA3"/>
                </a:solidFill>
                <a:latin typeface="CVS Health Sans" panose="020B0504020202020204" pitchFamily="34" charset="0"/>
              </a:rPr>
              <a:t>90-day prescriptions </a:t>
            </a:r>
            <a:r>
              <a:rPr lang="en-US" sz="1200" dirty="0">
                <a:latin typeface="CVS Health Sans" panose="020B0504020202020204" pitchFamily="34" charset="0"/>
              </a:rPr>
              <a:t>by mail order, or online</a:t>
            </a:r>
          </a:p>
          <a:p>
            <a:pPr marL="478734" indent="-478734">
              <a:spcAft>
                <a:spcPts val="1047"/>
              </a:spcAft>
              <a:buClr>
                <a:srgbClr val="AE5BA3"/>
              </a:buClr>
              <a:buFont typeface="Arial" panose="020B0604020202020204" pitchFamily="34" charset="0"/>
              <a:buChar char="•"/>
            </a:pPr>
            <a:r>
              <a:rPr lang="en-US" sz="1200" dirty="0">
                <a:latin typeface="CVS Health Sans" panose="020B0504020202020204" pitchFamily="34" charset="0"/>
              </a:rPr>
              <a:t>Don’t forget your </a:t>
            </a:r>
            <a:r>
              <a:rPr lang="en-US" sz="1200" dirty="0">
                <a:solidFill>
                  <a:srgbClr val="AE5BA3"/>
                </a:solidFill>
                <a:latin typeface="CVS Health Sans" panose="020B0504020202020204" pitchFamily="34" charset="0"/>
              </a:rPr>
              <a:t>ID Card </a:t>
            </a:r>
            <a:r>
              <a:rPr lang="en-US" sz="1200" dirty="0">
                <a:latin typeface="CVS Health Sans" panose="020B0504020202020204" pitchFamily="34" charset="0"/>
              </a:rPr>
              <a:t>at the pharmacy</a:t>
            </a:r>
          </a:p>
          <a:p>
            <a:pPr marL="478734" indent="-478734">
              <a:spcAft>
                <a:spcPts val="1047"/>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Not every drug is covered</a:t>
            </a:r>
            <a:r>
              <a:rPr lang="en-US" sz="1200" dirty="0">
                <a:latin typeface="CVS Health Sans" panose="020B0504020202020204" pitchFamily="34" charset="0"/>
              </a:rPr>
              <a:t>—check your plan for exclusions</a:t>
            </a:r>
          </a:p>
          <a:p>
            <a:pPr marL="478734" indent="-478734">
              <a:spcAft>
                <a:spcPts val="1466"/>
              </a:spcAft>
              <a:buClr>
                <a:srgbClr val="AE5BA3"/>
              </a:buClr>
              <a:buFont typeface="Arial" panose="020B0604020202020204" pitchFamily="34" charset="0"/>
              <a:buChar char="•"/>
            </a:pPr>
            <a:r>
              <a:rPr lang="en-US" sz="1200" dirty="0">
                <a:solidFill>
                  <a:srgbClr val="AE5BA3"/>
                </a:solidFill>
                <a:latin typeface="CVS Health Sans" panose="020B0504020202020204" pitchFamily="34" charset="0"/>
              </a:rPr>
              <a:t>Certain drugs must be approved</a:t>
            </a:r>
            <a:r>
              <a:rPr lang="en-US" sz="1200" dirty="0">
                <a:latin typeface="CVS Health Sans" panose="020B0504020202020204" pitchFamily="34" charset="0"/>
              </a:rPr>
              <a:t>—consult Scrip World for details</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14</a:t>
            </a:fld>
            <a:endParaRPr lang="en-US"/>
          </a:p>
        </p:txBody>
      </p:sp>
    </p:spTree>
    <p:extLst>
      <p:ext uri="{BB962C8B-B14F-4D97-AF65-F5344CB8AC3E}">
        <p14:creationId xmlns:p14="http://schemas.microsoft.com/office/powerpoint/2010/main" val="203914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200" b="1" dirty="0">
                <a:latin typeface="CVS Health Sans" panose="020B0504020202020204" pitchFamily="34" charset="0"/>
              </a:rPr>
              <a:t>Action: Change network name, website and phone number as needed.</a:t>
            </a:r>
          </a:p>
          <a:p>
            <a:endParaRPr lang="en-US" sz="1200" kern="0" dirty="0">
              <a:latin typeface="CVS Health Sans" panose="020B0504020202020204" pitchFamily="34" charset="0"/>
            </a:endParaRPr>
          </a:p>
          <a:p>
            <a:r>
              <a:rPr lang="en-US" sz="1200" kern="0" dirty="0">
                <a:latin typeface="CVS Health Sans" panose="020B0504020202020204" pitchFamily="34" charset="0"/>
              </a:rPr>
              <a:t>Benefits of choosing in-network doctors and facilities:</a:t>
            </a:r>
          </a:p>
          <a:p>
            <a:pPr marL="299209" indent="-299209">
              <a:buFont typeface="Arial" panose="020B0604020202020204" pitchFamily="34" charset="0"/>
              <a:buChar char="•"/>
            </a:pPr>
            <a:r>
              <a:rPr lang="en-US" sz="1200" kern="0" dirty="0">
                <a:latin typeface="CVS Health Sans" panose="020B0504020202020204" pitchFamily="34" charset="0"/>
              </a:rPr>
              <a:t>Lower rates </a:t>
            </a:r>
          </a:p>
          <a:p>
            <a:pPr marL="299209" indent="-299209">
              <a:buFont typeface="Arial" panose="020B0604020202020204" pitchFamily="34" charset="0"/>
              <a:buChar char="•"/>
            </a:pPr>
            <a:r>
              <a:rPr lang="en-US" sz="1200" kern="0" dirty="0">
                <a:latin typeface="CVS Health Sans" panose="020B0504020202020204" pitchFamily="34" charset="0"/>
              </a:rPr>
              <a:t>No referrals needed</a:t>
            </a:r>
          </a:p>
          <a:p>
            <a:pPr marL="299209" indent="-299209">
              <a:buFont typeface="Arial" panose="020B0604020202020204" pitchFamily="34" charset="0"/>
              <a:buChar char="•"/>
            </a:pPr>
            <a:r>
              <a:rPr lang="en-US" sz="1200" kern="0" dirty="0">
                <a:latin typeface="CVS Health Sans" panose="020B0504020202020204" pitchFamily="34" charset="0"/>
              </a:rPr>
              <a:t>Providers submit claims </a:t>
            </a:r>
          </a:p>
          <a:p>
            <a:r>
              <a:rPr lang="en-US" sz="1200" kern="0" dirty="0">
                <a:latin typeface="CVS Health Sans" panose="020B0504020202020204" pitchFamily="34" charset="0"/>
              </a:rPr>
              <a:t>Out-of-network services may be covered at the  in-network rate if:</a:t>
            </a:r>
          </a:p>
          <a:p>
            <a:pPr marL="299209" indent="-299209">
              <a:buFont typeface="Arial" panose="020B0604020202020204" pitchFamily="34" charset="0"/>
              <a:buChar char="•"/>
            </a:pPr>
            <a:r>
              <a:rPr lang="en-US" sz="1200" kern="0" dirty="0">
                <a:latin typeface="CVS Health Sans" panose="020B0504020202020204" pitchFamily="34" charset="0"/>
              </a:rPr>
              <a:t>It’s an emergency</a:t>
            </a:r>
          </a:p>
          <a:p>
            <a:pPr marL="299209" indent="-299209">
              <a:buFont typeface="Arial" panose="020B0604020202020204" pitchFamily="34" charset="0"/>
              <a:buChar char="•"/>
            </a:pPr>
            <a:r>
              <a:rPr lang="en-US" sz="1200" kern="0" dirty="0">
                <a:latin typeface="CVS Health Sans" panose="020B0504020202020204" pitchFamily="34" charset="0"/>
              </a:rPr>
              <a:t>An out-of-network provider is under agreement with an in-network provider for some of your care (e.g., anesthesiologist)</a:t>
            </a: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15</a:t>
            </a:fld>
            <a:endParaRPr lang="en-US"/>
          </a:p>
        </p:txBody>
      </p:sp>
    </p:spTree>
    <p:extLst>
      <p:ext uri="{BB962C8B-B14F-4D97-AF65-F5344CB8AC3E}">
        <p14:creationId xmlns:p14="http://schemas.microsoft.com/office/powerpoint/2010/main" val="2816059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28"/>
              </a:spcAft>
              <a:buClr>
                <a:srgbClr val="AE5BA3"/>
              </a:buClr>
            </a:pPr>
            <a:r>
              <a:rPr lang="en-US" sz="1200" b="1" dirty="0">
                <a:latin typeface="CVS Health Sans" panose="020B0504020202020204" pitchFamily="34" charset="0"/>
              </a:rPr>
              <a:t>Action: Use this slide to highlight common—or problematic—</a:t>
            </a:r>
            <a:r>
              <a:rPr lang="en-US" sz="1200" b="1" dirty="0" err="1">
                <a:latin typeface="CVS Health Sans" panose="020B0504020202020204" pitchFamily="34" charset="0"/>
              </a:rPr>
              <a:t>precert</a:t>
            </a:r>
            <a:r>
              <a:rPr lang="en-US" sz="1200" b="1" dirty="0">
                <a:latin typeface="CVS Health Sans" panose="020B0504020202020204" pitchFamily="34" charset="0"/>
              </a:rPr>
              <a:t> situations. Delete or add examples as needed. </a:t>
            </a:r>
          </a:p>
          <a:p>
            <a:pPr>
              <a:spcAft>
                <a:spcPts val="628"/>
              </a:spcAft>
              <a:buClr>
                <a:srgbClr val="AE5BA3"/>
              </a:buClr>
            </a:pPr>
            <a:endParaRPr lang="en-US" sz="1200" b="1" dirty="0">
              <a:latin typeface="CVS Health Sans" panose="020B0504020202020204" pitchFamily="34" charset="0"/>
            </a:endParaRPr>
          </a:p>
          <a:p>
            <a:pPr>
              <a:spcAft>
                <a:spcPts val="628"/>
              </a:spcAft>
              <a:buClr>
                <a:srgbClr val="AE5BA3"/>
              </a:buClr>
            </a:pPr>
            <a:r>
              <a:rPr lang="en-US" sz="1200" dirty="0">
                <a:latin typeface="CVS Health Sans" panose="020B0504020202020204" pitchFamily="34" charset="0"/>
              </a:rPr>
              <a:t>Possible entries (verify by plan):</a:t>
            </a:r>
          </a:p>
          <a:p>
            <a:pPr marL="179525" indent="-179525">
              <a:buFont typeface="Arial" panose="020B0604020202020204" pitchFamily="34" charset="0"/>
              <a:buChar char="•"/>
            </a:pPr>
            <a:r>
              <a:rPr lang="en-US" sz="1200" dirty="0">
                <a:latin typeface="CVS Health Sans" panose="020B0504020202020204" pitchFamily="34" charset="0"/>
              </a:rPr>
              <a:t>Cataract surgery</a:t>
            </a:r>
          </a:p>
          <a:p>
            <a:pPr marL="179525" indent="-179525">
              <a:buFont typeface="Arial" panose="020B0604020202020204" pitchFamily="34" charset="0"/>
              <a:buChar char="•"/>
            </a:pPr>
            <a:r>
              <a:rPr lang="en-US" sz="1200" dirty="0">
                <a:latin typeface="CVS Health Sans" panose="020B0504020202020204" pitchFamily="34" charset="0"/>
              </a:rPr>
              <a:t>Cholecystectomy (laparoscopic)</a:t>
            </a:r>
          </a:p>
          <a:p>
            <a:pPr marL="179525" indent="-179525">
              <a:buFont typeface="Arial" panose="020B0604020202020204" pitchFamily="34" charset="0"/>
              <a:buChar char="•"/>
            </a:pPr>
            <a:r>
              <a:rPr lang="en-US" sz="1200" dirty="0">
                <a:latin typeface="CVS Health Sans" panose="020B0504020202020204" pitchFamily="34" charset="0"/>
              </a:rPr>
              <a:t>Colonoscopies</a:t>
            </a:r>
          </a:p>
          <a:p>
            <a:pPr marL="179525" indent="-179525">
              <a:buFont typeface="Arial" panose="020B0604020202020204" pitchFamily="34" charset="0"/>
              <a:buChar char="•"/>
            </a:pPr>
            <a:r>
              <a:rPr lang="en-US" sz="1200" dirty="0">
                <a:latin typeface="CVS Health Sans" panose="020B0504020202020204" pitchFamily="34" charset="0"/>
              </a:rPr>
              <a:t>Durable Medical Equipment (DME) over $500 (other than breast pumps covered as a preventive service)</a:t>
            </a:r>
          </a:p>
          <a:p>
            <a:pPr marL="179525" indent="-179525">
              <a:buFont typeface="Arial" panose="020B0604020202020204" pitchFamily="34" charset="0"/>
              <a:buChar char="•"/>
            </a:pPr>
            <a:r>
              <a:rPr lang="en-US" sz="1200" dirty="0">
                <a:latin typeface="CVS Health Sans" panose="020B0504020202020204" pitchFamily="34" charset="0"/>
              </a:rPr>
              <a:t>Ear tube placement (tympanostomy)</a:t>
            </a:r>
          </a:p>
          <a:p>
            <a:pPr marL="179525" indent="-179525">
              <a:buFont typeface="Arial" panose="020B0604020202020204" pitchFamily="34" charset="0"/>
              <a:buChar char="•"/>
            </a:pPr>
            <a:r>
              <a:rPr lang="en-US" sz="1200" dirty="0">
                <a:latin typeface="CVS Health Sans" panose="020B0504020202020204" pitchFamily="34" charset="0"/>
              </a:rPr>
              <a:t>Heart perfusion imaging</a:t>
            </a:r>
          </a:p>
          <a:p>
            <a:pPr marL="179525" indent="-179525">
              <a:buFont typeface="Arial" panose="020B0604020202020204" pitchFamily="34" charset="0"/>
              <a:buChar char="•"/>
            </a:pPr>
            <a:r>
              <a:rPr lang="en-US" sz="1200" dirty="0">
                <a:latin typeface="CVS Health Sans" panose="020B0504020202020204" pitchFamily="34" charset="0"/>
              </a:rPr>
              <a:t>Hospice care</a:t>
            </a:r>
          </a:p>
          <a:p>
            <a:pPr marL="179525" indent="-179525">
              <a:buFont typeface="Arial" panose="020B0604020202020204" pitchFamily="34" charset="0"/>
              <a:buChar char="•"/>
            </a:pPr>
            <a:r>
              <a:rPr lang="en-US" sz="1200" dirty="0">
                <a:latin typeface="CVS Health Sans" panose="020B0504020202020204" pitchFamily="34" charset="0"/>
              </a:rPr>
              <a:t>Imaging, limited to the following: CT/MRA/MRI/PET scans, </a:t>
            </a:r>
            <a:r>
              <a:rPr lang="en-US" sz="1200" dirty="0" err="1">
                <a:latin typeface="CVS Health Sans" panose="020B0504020202020204" pitchFamily="34" charset="0"/>
              </a:rPr>
              <a:t>scintimammography</a:t>
            </a:r>
            <a:r>
              <a:rPr lang="en-US" sz="1200" dirty="0">
                <a:latin typeface="CVS Health Sans" panose="020B0504020202020204" pitchFamily="34" charset="0"/>
              </a:rPr>
              <a:t>, capsule endoscopy and U.S. bone density (heel)</a:t>
            </a:r>
          </a:p>
          <a:p>
            <a:pPr marL="179525" indent="-179525">
              <a:buFont typeface="Arial" panose="020B0604020202020204" pitchFamily="34" charset="0"/>
              <a:buChar char="•"/>
            </a:pPr>
            <a:r>
              <a:rPr lang="en-US" sz="1200" dirty="0">
                <a:latin typeface="CVS Health Sans" panose="020B0504020202020204" pitchFamily="34" charset="0"/>
              </a:rPr>
              <a:t>Inpatient facility admissions (including skilled nursing, extended care, and rehabilitation)</a:t>
            </a:r>
          </a:p>
          <a:p>
            <a:pPr marL="179525" indent="-179525">
              <a:buFont typeface="Arial" panose="020B0604020202020204" pitchFamily="34" charset="0"/>
              <a:buChar char="•"/>
            </a:pPr>
            <a:r>
              <a:rPr lang="en-US" sz="1200" dirty="0">
                <a:latin typeface="CVS Health Sans" panose="020B0504020202020204" pitchFamily="34" charset="0"/>
              </a:rPr>
              <a:t>Inpatient admissions due to a mental disorder or substance use disorder</a:t>
            </a:r>
          </a:p>
          <a:p>
            <a:pPr marL="179525" indent="-179525">
              <a:buFont typeface="Arial" panose="020B0604020202020204" pitchFamily="34" charset="0"/>
              <a:buChar char="•"/>
            </a:pPr>
            <a:r>
              <a:rPr lang="en-US" sz="1200" dirty="0">
                <a:latin typeface="CVS Health Sans" panose="020B0504020202020204" pitchFamily="34" charset="0"/>
              </a:rPr>
              <a:t>Knee arthroscopy</a:t>
            </a:r>
          </a:p>
          <a:p>
            <a:pPr marL="179525" indent="-179525">
              <a:buFont typeface="Arial" panose="020B0604020202020204" pitchFamily="34" charset="0"/>
              <a:buChar char="•"/>
            </a:pPr>
            <a:r>
              <a:rPr lang="en-US" sz="1200" dirty="0">
                <a:latin typeface="CVS Health Sans" panose="020B0504020202020204" pitchFamily="34" charset="0"/>
              </a:rPr>
              <a:t>Lithotripsy</a:t>
            </a:r>
          </a:p>
          <a:p>
            <a:pPr marL="179525" indent="-179525">
              <a:buFont typeface="Arial" panose="020B0604020202020204" pitchFamily="34" charset="0"/>
              <a:buChar char="•"/>
            </a:pPr>
            <a:r>
              <a:rPr lang="en-US" sz="1200" dirty="0">
                <a:latin typeface="CVS Health Sans" panose="020B0504020202020204" pitchFamily="34" charset="0"/>
              </a:rPr>
              <a:t>Prosthetics or orthotics over $500</a:t>
            </a:r>
          </a:p>
          <a:p>
            <a:pPr marL="179525" indent="-179525">
              <a:buFont typeface="Arial" panose="020B0604020202020204" pitchFamily="34" charset="0"/>
              <a:buChar char="•"/>
            </a:pPr>
            <a:r>
              <a:rPr lang="en-US" sz="1200" dirty="0">
                <a:latin typeface="CVS Health Sans" panose="020B0504020202020204" pitchFamily="34" charset="0"/>
              </a:rPr>
              <a:t>Removal of adenoids</a:t>
            </a:r>
          </a:p>
          <a:p>
            <a:pPr marL="179525" indent="-179525">
              <a:buFont typeface="Arial" panose="020B0604020202020204" pitchFamily="34" charset="0"/>
              <a:buChar char="•"/>
            </a:pPr>
            <a:r>
              <a:rPr lang="en-US" sz="1200" dirty="0">
                <a:latin typeface="CVS Health Sans" panose="020B0504020202020204" pitchFamily="34" charset="0"/>
              </a:rPr>
              <a:t>Shoulder arthroscopy</a:t>
            </a:r>
          </a:p>
          <a:p>
            <a:pPr marL="179525" indent="-179525">
              <a:buFont typeface="Arial" panose="020B0604020202020204" pitchFamily="34" charset="0"/>
              <a:buChar char="•"/>
            </a:pPr>
            <a:r>
              <a:rPr lang="en-US" sz="1200" dirty="0">
                <a:latin typeface="CVS Health Sans" panose="020B0504020202020204" pitchFamily="34" charset="0"/>
              </a:rPr>
              <a:t>Sleep studies</a:t>
            </a:r>
          </a:p>
          <a:p>
            <a:pPr marL="179525" indent="-179525">
              <a:buFont typeface="Arial" panose="020B0604020202020204" pitchFamily="34" charset="0"/>
              <a:buChar char="•"/>
            </a:pPr>
            <a:r>
              <a:rPr lang="en-US" sz="1200" dirty="0">
                <a:latin typeface="CVS Health Sans" panose="020B0504020202020204" pitchFamily="34" charset="0"/>
              </a:rPr>
              <a:t>Tonsillectomy</a:t>
            </a:r>
          </a:p>
          <a:p>
            <a:pPr marL="179525" indent="-179525">
              <a:buFont typeface="Arial" panose="020B0604020202020204" pitchFamily="34" charset="0"/>
              <a:buChar char="•"/>
            </a:pPr>
            <a:r>
              <a:rPr lang="en-US" sz="1200" dirty="0">
                <a:latin typeface="CVS Health Sans" panose="020B0504020202020204" pitchFamily="34" charset="0"/>
              </a:rPr>
              <a:t>Transplants</a:t>
            </a:r>
          </a:p>
          <a:p>
            <a:pPr marL="179525" indent="-179525">
              <a:buFont typeface="Arial" panose="020B0604020202020204" pitchFamily="34" charset="0"/>
              <a:buChar char="•"/>
            </a:pPr>
            <a:r>
              <a:rPr lang="en-US" sz="1200" dirty="0">
                <a:latin typeface="CVS Health Sans" panose="020B0504020202020204" pitchFamily="34" charset="0"/>
              </a:rPr>
              <a:t>Transthoracic Echocardiogram (TTE) to include with Doppler</a:t>
            </a:r>
          </a:p>
          <a:p>
            <a:pPr marL="179525" indent="-179525">
              <a:buFont typeface="Arial" panose="020B0604020202020204" pitchFamily="34" charset="0"/>
              <a:buChar char="•"/>
            </a:pPr>
            <a:r>
              <a:rPr lang="en-US" sz="1200" dirty="0">
                <a:latin typeface="CVS Health Sans" panose="020B0504020202020204" pitchFamily="34" charset="0"/>
              </a:rPr>
              <a:t>Upper gastrointestinal endoscopies</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16</a:t>
            </a:fld>
            <a:endParaRPr lang="en-US"/>
          </a:p>
        </p:txBody>
      </p:sp>
    </p:spTree>
    <p:extLst>
      <p:ext uri="{BB962C8B-B14F-4D97-AF65-F5344CB8AC3E}">
        <p14:creationId xmlns:p14="http://schemas.microsoft.com/office/powerpoint/2010/main" val="176840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17</a:t>
            </a:fld>
            <a:endParaRPr lang="en-US"/>
          </a:p>
        </p:txBody>
      </p:sp>
    </p:spTree>
    <p:extLst>
      <p:ext uri="{BB962C8B-B14F-4D97-AF65-F5344CB8AC3E}">
        <p14:creationId xmlns:p14="http://schemas.microsoft.com/office/powerpoint/2010/main" val="3877518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Clr>
                <a:srgbClr val="E5A913"/>
              </a:buClr>
              <a:buFont typeface="Arial" panose="020B0604020202020204" pitchFamily="34" charset="0"/>
              <a:buNone/>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18</a:t>
            </a:fld>
            <a:endParaRPr lang="en-US"/>
          </a:p>
        </p:txBody>
      </p:sp>
    </p:spTree>
    <p:extLst>
      <p:ext uri="{BB962C8B-B14F-4D97-AF65-F5344CB8AC3E}">
        <p14:creationId xmlns:p14="http://schemas.microsoft.com/office/powerpoint/2010/main" val="2935575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Clr>
                <a:srgbClr val="E5A913"/>
              </a:buClr>
              <a:buFont typeface="Arial" panose="020B0604020202020204" pitchFamily="34" charset="0"/>
              <a:buNone/>
            </a:pP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19</a:t>
            </a:fld>
            <a:endParaRPr lang="en-US"/>
          </a:p>
        </p:txBody>
      </p:sp>
    </p:spTree>
    <p:extLst>
      <p:ext uri="{BB962C8B-B14F-4D97-AF65-F5344CB8AC3E}">
        <p14:creationId xmlns:p14="http://schemas.microsoft.com/office/powerpoint/2010/main" val="186291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a:t>
            </a:fld>
            <a:endParaRPr lang="en-US"/>
          </a:p>
        </p:txBody>
      </p:sp>
    </p:spTree>
    <p:extLst>
      <p:ext uri="{BB962C8B-B14F-4D97-AF65-F5344CB8AC3E}">
        <p14:creationId xmlns:p14="http://schemas.microsoft.com/office/powerpoint/2010/main" val="143096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BD60B-7A54-4783-A218-30BE8F08F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09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21</a:t>
            </a:fld>
            <a:endParaRPr lang="en-US"/>
          </a:p>
        </p:txBody>
      </p:sp>
    </p:spTree>
    <p:extLst>
      <p:ext uri="{BB962C8B-B14F-4D97-AF65-F5344CB8AC3E}">
        <p14:creationId xmlns:p14="http://schemas.microsoft.com/office/powerpoint/2010/main" val="325186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VS Health Sans" panose="020B0504020202020204" pitchFamily="34" charset="0"/>
              </a:rPr>
              <a:t>You can do all of the following and more on the portal: </a:t>
            </a:r>
          </a:p>
          <a:p>
            <a:r>
              <a:rPr lang="en-US" dirty="0">
                <a:latin typeface="CVS Health Sans" panose="020B0504020202020204" pitchFamily="34" charset="0"/>
              </a:rPr>
              <a:t>View your account balance (HRA, HRA, FSA), claims status and history, EOBs and member statements</a:t>
            </a:r>
          </a:p>
          <a:p>
            <a:r>
              <a:rPr lang="en-US" dirty="0">
                <a:latin typeface="CVS Health Sans" panose="020B0504020202020204" pitchFamily="34" charset="0"/>
              </a:rPr>
              <a:t>Find a provider or hospital  in your network </a:t>
            </a:r>
          </a:p>
          <a:p>
            <a:r>
              <a:rPr lang="en-US" dirty="0">
                <a:latin typeface="CVS Health Sans" panose="020B0504020202020204" pitchFamily="34" charset="0"/>
              </a:rPr>
              <a:t>Compare similar providers and hospitals</a:t>
            </a:r>
          </a:p>
          <a:p>
            <a:r>
              <a:rPr lang="en-US" dirty="0">
                <a:latin typeface="CVS Health Sans" panose="020B0504020202020204" pitchFamily="34" charset="0"/>
              </a:rPr>
              <a:t>Research prescription drugs and learn more about generics</a:t>
            </a:r>
          </a:p>
          <a:p>
            <a:r>
              <a:rPr lang="en-US" dirty="0">
                <a:latin typeface="CVS Health Sans" panose="020B0504020202020204" pitchFamily="34" charset="0"/>
              </a:rPr>
              <a:t>Sign up to receive mail order drugs</a:t>
            </a:r>
          </a:p>
          <a:p>
            <a:r>
              <a:rPr lang="en-US" dirty="0">
                <a:latin typeface="CVS Health Sans" panose="020B0504020202020204" pitchFamily="34" charset="0"/>
              </a:rPr>
              <a:t>Take a health assessment</a:t>
            </a:r>
          </a:p>
          <a:p>
            <a:r>
              <a:rPr lang="en-US" dirty="0">
                <a:latin typeface="CVS Health Sans" panose="020B0504020202020204" pitchFamily="34" charset="0"/>
              </a:rPr>
              <a:t>Estimate treatment costs</a:t>
            </a:r>
          </a:p>
          <a:p>
            <a:r>
              <a:rPr lang="en-US" dirty="0">
                <a:latin typeface="CVS Health Sans" panose="020B0504020202020204" pitchFamily="34" charset="0"/>
              </a:rPr>
              <a:t>Calculate your BMI</a:t>
            </a:r>
          </a:p>
          <a:p>
            <a:r>
              <a:rPr lang="en-US" dirty="0">
                <a:latin typeface="CVS Health Sans" panose="020B0504020202020204" pitchFamily="34" charset="0"/>
              </a:rPr>
              <a:t>Participate in online Active Lifestyle Coaching</a:t>
            </a:r>
          </a:p>
          <a:p>
            <a:r>
              <a:rPr lang="en-US" dirty="0">
                <a:latin typeface="CVS Health Sans" panose="020B0504020202020204" pitchFamily="34" charset="0"/>
              </a:rPr>
              <a:t>Research health topics</a:t>
            </a:r>
          </a:p>
        </p:txBody>
      </p:sp>
      <p:sp>
        <p:nvSpPr>
          <p:cNvPr id="4" name="Slide Number Placeholder 3"/>
          <p:cNvSpPr>
            <a:spLocks noGrp="1"/>
          </p:cNvSpPr>
          <p:nvPr>
            <p:ph type="sldNum" sz="quarter" idx="5"/>
          </p:nvPr>
        </p:nvSpPr>
        <p:spPr/>
        <p:txBody>
          <a:bodyPr/>
          <a:lstStyle/>
          <a:p>
            <a:fld id="{CEB4F76A-0FD1-438F-AF88-E530F7E86454}" type="slidenum">
              <a:rPr lang="en-US" smtClean="0"/>
              <a:t>22</a:t>
            </a:fld>
            <a:endParaRPr lang="en-US"/>
          </a:p>
        </p:txBody>
      </p:sp>
    </p:spTree>
    <p:extLst>
      <p:ext uri="{BB962C8B-B14F-4D97-AF65-F5344CB8AC3E}">
        <p14:creationId xmlns:p14="http://schemas.microsoft.com/office/powerpoint/2010/main" val="278392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23</a:t>
            </a:fld>
            <a:endParaRPr lang="en-US"/>
          </a:p>
        </p:txBody>
      </p:sp>
    </p:spTree>
    <p:extLst>
      <p:ext uri="{BB962C8B-B14F-4D97-AF65-F5344CB8AC3E}">
        <p14:creationId xmlns:p14="http://schemas.microsoft.com/office/powerpoint/2010/main" val="3942121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24</a:t>
            </a:fld>
            <a:endParaRPr lang="en-US"/>
          </a:p>
        </p:txBody>
      </p:sp>
    </p:spTree>
    <p:extLst>
      <p:ext uri="{BB962C8B-B14F-4D97-AF65-F5344CB8AC3E}">
        <p14:creationId xmlns:p14="http://schemas.microsoft.com/office/powerpoint/2010/main" val="4044864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VS Health Sans" panose="020B0504020202020204" pitchFamily="34" charset="0"/>
              </a:rPr>
              <a:t>Action: Deleted red</a:t>
            </a:r>
            <a:r>
              <a:rPr lang="en-US" b="1" baseline="0" dirty="0">
                <a:latin typeface="CVS Health Sans" panose="020B0504020202020204" pitchFamily="34" charset="0"/>
              </a:rPr>
              <a:t> text that does not apply. Make text that does apply black.</a:t>
            </a: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25</a:t>
            </a:fld>
            <a:endParaRPr lang="en-US"/>
          </a:p>
        </p:txBody>
      </p:sp>
    </p:spTree>
    <p:extLst>
      <p:ext uri="{BB962C8B-B14F-4D97-AF65-F5344CB8AC3E}">
        <p14:creationId xmlns:p14="http://schemas.microsoft.com/office/powerpoint/2010/main" val="341663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26</a:t>
            </a:fld>
            <a:endParaRPr lang="en-US"/>
          </a:p>
        </p:txBody>
      </p:sp>
    </p:spTree>
    <p:extLst>
      <p:ext uri="{BB962C8B-B14F-4D97-AF65-F5344CB8AC3E}">
        <p14:creationId xmlns:p14="http://schemas.microsoft.com/office/powerpoint/2010/main" val="1200145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600"/>
              </a:spcAft>
              <a:buClr>
                <a:srgbClr val="E5A913"/>
              </a:buClr>
              <a:buFont typeface="Arial" panose="020B0604020202020204" pitchFamily="34" charset="0"/>
              <a:buNone/>
            </a:pPr>
            <a:r>
              <a:rPr lang="en-US" sz="1200" b="0" baseline="0" dirty="0">
                <a:solidFill>
                  <a:schemeClr val="bg1"/>
                </a:solidFill>
                <a:latin typeface="CVS Health Sans" panose="020B0504020202020204" pitchFamily="34" charset="0"/>
              </a:rPr>
              <a:t>Talking points:</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Verify eligibility, benefits, and claim status</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Find in-network doctors and facilities</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Get help understanding your plan</a:t>
            </a:r>
            <a:endParaRPr lang="en-US" sz="1200" b="0" dirty="0">
              <a:solidFill>
                <a:schemeClr val="bg1"/>
              </a:solidFill>
              <a:latin typeface="CVS Health Sans" panose="020B0504020202020204" pitchFamily="34" charset="0"/>
            </a:endParaRPr>
          </a:p>
          <a:p>
            <a:pPr marL="285750" indent="-285750" algn="l">
              <a:spcAft>
                <a:spcPts val="600"/>
              </a:spcAft>
              <a:buClr>
                <a:srgbClr val="E5A913"/>
              </a:buClr>
              <a:buFont typeface="Arial" panose="020B0604020202020204" pitchFamily="34" charset="0"/>
              <a:buChar char="•"/>
            </a:pPr>
            <a:r>
              <a:rPr lang="en-US" sz="1200" b="0" dirty="0">
                <a:solidFill>
                  <a:schemeClr val="bg1"/>
                </a:solidFill>
                <a:latin typeface="CVS Health Sans" panose="020B0504020202020204" pitchFamily="34" charset="0"/>
              </a:rPr>
              <a:t>24/7</a:t>
            </a:r>
            <a:r>
              <a:rPr lang="en-US" sz="1200" b="0" baseline="0" dirty="0">
                <a:solidFill>
                  <a:schemeClr val="bg1"/>
                </a:solidFill>
                <a:latin typeface="CVS Health Sans" panose="020B0504020202020204" pitchFamily="34" charset="0"/>
              </a:rPr>
              <a:t> online access to your secure member account</a:t>
            </a:r>
          </a:p>
          <a:p>
            <a:pPr marL="285750" indent="-285750" algn="l">
              <a:spcAft>
                <a:spcPts val="600"/>
              </a:spcAft>
              <a:buClr>
                <a:srgbClr val="E5A913"/>
              </a:buClr>
              <a:buFont typeface="Arial" panose="020B0604020202020204" pitchFamily="34" charset="0"/>
              <a:buChar char="•"/>
            </a:pPr>
            <a:r>
              <a:rPr lang="en-US" sz="1200" b="0" baseline="0" dirty="0">
                <a:solidFill>
                  <a:schemeClr val="bg1"/>
                </a:solidFill>
                <a:latin typeface="CVS Health Sans" panose="020B0504020202020204" pitchFamily="34" charset="0"/>
              </a:rPr>
              <a:t>Review and download plan documents, including ID cards</a:t>
            </a:r>
          </a:p>
          <a:p>
            <a:pPr marL="285750" indent="-285750" algn="l">
              <a:spcAft>
                <a:spcPts val="600"/>
              </a:spcAft>
              <a:buClr>
                <a:srgbClr val="E5A913"/>
              </a:buClr>
              <a:buFont typeface="Arial" panose="020B0604020202020204" pitchFamily="34" charset="0"/>
              <a:buChar char="•"/>
            </a:pPr>
            <a:endParaRPr lang="en-US" sz="1200" b="0" i="0" u="none" strike="noStrike" kern="1200" baseline="0" dirty="0">
              <a:solidFill>
                <a:schemeClr val="bg1"/>
              </a:solidFill>
              <a:effectLst/>
              <a:latin typeface="CVS Health Sans" panose="020B0504020202020204" pitchFamily="34" charset="0"/>
              <a:ea typeface="ＭＳ Ｐゴシック" pitchFamily="-25" charset="-128"/>
              <a:cs typeface="Helvetica Neue"/>
              <a:sym typeface="Helvetica Neue"/>
            </a:endParaRPr>
          </a:p>
          <a:p>
            <a:pPr marL="0" indent="0" algn="l">
              <a:spcAft>
                <a:spcPts val="600"/>
              </a:spcAft>
              <a:buClr>
                <a:srgbClr val="E5A913"/>
              </a:buClr>
              <a:buFont typeface="Arial" panose="020B0604020202020204" pitchFamily="34" charset="0"/>
              <a:buNone/>
            </a:pPr>
            <a:r>
              <a:rPr lang="en-US" sz="1200" b="0" i="0" u="none" strike="noStrike" kern="1200" baseline="0" dirty="0">
                <a:solidFill>
                  <a:schemeClr val="bg1"/>
                </a:solidFill>
                <a:effectLst/>
                <a:latin typeface="CVS Health Sans" panose="020B0504020202020204" pitchFamily="34" charset="0"/>
                <a:ea typeface="ＭＳ Ｐゴシック" pitchFamily="-25" charset="-128"/>
                <a:cs typeface="Helvetica Neue"/>
                <a:sym typeface="Helvetica Neue"/>
              </a:rPr>
              <a:t>Other potential numbers to cover:</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Scrip World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1.866.475.7589</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Aetna Choice® POS II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1.800.343.3140</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Medical Management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1.800.242.1199</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auto"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Healthy</a:t>
            </a:r>
            <a:r>
              <a:rPr lang="en-US" sz="1200" b="0" i="0" u="none" strike="noStrike" kern="1200" baseline="0" dirty="0">
                <a:solidFill>
                  <a:schemeClr val="tx1"/>
                </a:solidFill>
                <a:effectLst/>
                <a:latin typeface="CVS Health Sans" panose="020B0504020202020204" pitchFamily="34" charset="0"/>
                <a:ea typeface="ＭＳ Ｐゴシック" pitchFamily="-25" charset="-128"/>
                <a:cs typeface="Helvetica Neue"/>
                <a:sym typeface="Helvetica Neue"/>
              </a:rPr>
              <a:t> Merits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1.877.348.4533</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auto"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24x7</a:t>
            </a:r>
            <a:r>
              <a:rPr lang="en-US" sz="1200" b="0" i="0" u="none" strike="noStrike" kern="1200" baseline="0" dirty="0">
                <a:solidFill>
                  <a:schemeClr val="tx1"/>
                </a:solidFill>
                <a:effectLst/>
                <a:latin typeface="CVS Health Sans" panose="020B0504020202020204" pitchFamily="34" charset="0"/>
                <a:ea typeface="ＭＳ Ｐゴシック" pitchFamily="-25" charset="-128"/>
                <a:cs typeface="Helvetica Neue"/>
                <a:sym typeface="Helvetica Neue"/>
              </a:rPr>
              <a:t> Nurse Line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1.866.726.6529</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auto"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Teladoc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1.800.362.2667</a:t>
            </a:r>
            <a:endPar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pPr rtl="0" eaLnBrk="1" fontAlgn="ctr" latinLnBrk="0" hangingPunct="1"/>
            <a:r>
              <a:rPr lang="en-US" sz="1200" b="0"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Disease</a:t>
            </a:r>
            <a:r>
              <a:rPr lang="en-US" sz="1200" b="0" i="0" u="none" strike="noStrike" kern="1200" baseline="0" dirty="0">
                <a:solidFill>
                  <a:schemeClr val="tx1"/>
                </a:solidFill>
                <a:effectLst/>
                <a:latin typeface="CVS Health Sans" panose="020B0504020202020204" pitchFamily="34" charset="0"/>
                <a:ea typeface="ＭＳ Ｐゴシック" pitchFamily="-25" charset="-128"/>
                <a:cs typeface="Helvetica Neue"/>
                <a:sym typeface="Helvetica Neue"/>
              </a:rPr>
              <a:t> Management	</a:t>
            </a:r>
            <a:r>
              <a:rPr lang="en-US" sz="1200" b="1" i="0" u="none" strike="noStrike" kern="1200" dirty="0">
                <a:solidFill>
                  <a:schemeClr val="tx1"/>
                </a:solidFill>
                <a:effectLst/>
                <a:latin typeface="CVS Health Sans" panose="020B0504020202020204" pitchFamily="34" charset="0"/>
                <a:ea typeface="ＭＳ Ｐゴシック" pitchFamily="-25" charset="-128"/>
                <a:cs typeface="Helvetica Neue"/>
                <a:sym typeface="Helvetica Neue"/>
              </a:rPr>
              <a:t>1.888.610.0089</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27</a:t>
            </a:fld>
            <a:endParaRPr lang="en-US"/>
          </a:p>
        </p:txBody>
      </p:sp>
    </p:spTree>
    <p:extLst>
      <p:ext uri="{BB962C8B-B14F-4D97-AF65-F5344CB8AC3E}">
        <p14:creationId xmlns:p14="http://schemas.microsoft.com/office/powerpoint/2010/main" val="2757486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BD60B-7A54-4783-A218-30BE8F08F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406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BD60B-7A54-4783-A218-30BE8F08F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21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3</a:t>
            </a:fld>
            <a:endParaRPr lang="en-US"/>
          </a:p>
        </p:txBody>
      </p:sp>
    </p:spTree>
    <p:extLst>
      <p:ext uri="{BB962C8B-B14F-4D97-AF65-F5344CB8AC3E}">
        <p14:creationId xmlns:p14="http://schemas.microsoft.com/office/powerpoint/2010/main" val="1275056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30</a:t>
            </a:fld>
            <a:endParaRPr lang="en-US"/>
          </a:p>
        </p:txBody>
      </p:sp>
    </p:spTree>
    <p:extLst>
      <p:ext uri="{BB962C8B-B14F-4D97-AF65-F5344CB8AC3E}">
        <p14:creationId xmlns:p14="http://schemas.microsoft.com/office/powerpoint/2010/main" val="2837230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31</a:t>
            </a:fld>
            <a:endParaRPr lang="en-US"/>
          </a:p>
        </p:txBody>
      </p:sp>
    </p:spTree>
    <p:extLst>
      <p:ext uri="{BB962C8B-B14F-4D97-AF65-F5344CB8AC3E}">
        <p14:creationId xmlns:p14="http://schemas.microsoft.com/office/powerpoint/2010/main" val="13462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Each </a:t>
            </a:r>
            <a:r>
              <a:rPr lang="en-US" sz="1200" kern="1200" dirty="0">
                <a:solidFill>
                  <a:srgbClr val="FF0000"/>
                </a:solidFill>
                <a:effectLst/>
                <a:latin typeface="CVS Health Sans" panose="020B0504020202020204" pitchFamily="34" charset="0"/>
                <a:ea typeface="ＭＳ Ｐゴシック" pitchFamily="-25" charset="-128"/>
                <a:cs typeface="Helvetica Neue"/>
                <a:sym typeface="Helvetica Neue"/>
              </a:rPr>
              <a:t>bullet point</a:t>
            </a:r>
            <a:r>
              <a:rPr lang="en-US" sz="1200" kern="1200" baseline="0" dirty="0">
                <a:solidFill>
                  <a:srgbClr val="FF0000"/>
                </a:solidFill>
                <a:effectLst/>
                <a:latin typeface="CVS Health Sans" panose="020B0504020202020204" pitchFamily="34" charset="0"/>
                <a:ea typeface="ＭＳ Ｐゴシック" pitchFamily="-25" charset="-128"/>
                <a:cs typeface="Helvetica Neue"/>
                <a:sym typeface="Helvetica Neue"/>
              </a:rPr>
              <a:t> </a:t>
            </a: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links to the corresponding slide. Each slide has a HOME icon that links back to this slide. You can delete slides as needed without interrupting these links.</a:t>
            </a:r>
          </a:p>
          <a:p>
            <a:endPar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Note: You may need to relink the “Healthcare spending accounts” to the appropriate slide (HRA, HSA, FSA).</a:t>
            </a:r>
          </a:p>
          <a:p>
            <a:endPar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endParaRPr>
          </a:p>
          <a:p>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To relink icons:</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Right click the corresponding  icon</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Click “Edit Hyperlink”</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Choose “Place in This Document”</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Highlight the appropriate slide number</a:t>
            </a:r>
          </a:p>
          <a:p>
            <a:pPr marL="171450" lvl="0" indent="-171450">
              <a:buFont typeface="Arial" panose="020B0604020202020204" pitchFamily="34" charset="0"/>
              <a:buChar char="•"/>
            </a:pPr>
            <a:r>
              <a:rPr lang="en-US" sz="1200" kern="1200" dirty="0">
                <a:solidFill>
                  <a:schemeClr val="tx1"/>
                </a:solidFill>
                <a:effectLst/>
                <a:latin typeface="CVS Health Sans" panose="020B0504020202020204" pitchFamily="34" charset="0"/>
                <a:ea typeface="ＭＳ Ｐゴシック" pitchFamily="-25" charset="-128"/>
                <a:cs typeface="Helvetica Neue"/>
                <a:sym typeface="Helvetica Neue"/>
              </a:rPr>
              <a:t>Click “Ok”</a:t>
            </a:r>
            <a:endParaRPr lang="en-US" dirty="0">
              <a:latin typeface="CVS Health Sans" panose="020B0504020202020204" pitchFamily="34" charset="0"/>
            </a:endParaRPr>
          </a:p>
        </p:txBody>
      </p:sp>
      <p:sp>
        <p:nvSpPr>
          <p:cNvPr id="4" name="Slide Number Placeholder 3"/>
          <p:cNvSpPr>
            <a:spLocks noGrp="1"/>
          </p:cNvSpPr>
          <p:nvPr>
            <p:ph type="sldNum" sz="quarter" idx="5"/>
          </p:nvPr>
        </p:nvSpPr>
        <p:spPr/>
        <p:txBody>
          <a:bodyPr/>
          <a:lstStyle/>
          <a:p>
            <a:fld id="{CEB4F76A-0FD1-438F-AF88-E530F7E86454}" type="slidenum">
              <a:rPr lang="en-US" smtClean="0"/>
              <a:t>4</a:t>
            </a:fld>
            <a:endParaRPr lang="en-US"/>
          </a:p>
        </p:txBody>
      </p:sp>
    </p:spTree>
    <p:extLst>
      <p:ext uri="{BB962C8B-B14F-4D97-AF65-F5344CB8AC3E}">
        <p14:creationId xmlns:p14="http://schemas.microsoft.com/office/powerpoint/2010/main" val="67401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5</a:t>
            </a:fld>
            <a:endParaRPr lang="en-US"/>
          </a:p>
        </p:txBody>
      </p:sp>
    </p:spTree>
    <p:extLst>
      <p:ext uri="{BB962C8B-B14F-4D97-AF65-F5344CB8AC3E}">
        <p14:creationId xmlns:p14="http://schemas.microsoft.com/office/powerpoint/2010/main" val="26478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6</a:t>
            </a:fld>
            <a:endParaRPr lang="en-US"/>
          </a:p>
        </p:txBody>
      </p:sp>
    </p:spTree>
    <p:extLst>
      <p:ext uri="{BB962C8B-B14F-4D97-AF65-F5344CB8AC3E}">
        <p14:creationId xmlns:p14="http://schemas.microsoft.com/office/powerpoint/2010/main" val="3490845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57468">
              <a:defRPr/>
            </a:pPr>
            <a:r>
              <a:rPr lang="en-US" b="1" dirty="0">
                <a:latin typeface="CVS Health Sans" panose="020B0504020202020204" pitchFamily="34" charset="0"/>
              </a:rPr>
              <a:t>Action: Deleted red</a:t>
            </a:r>
            <a:r>
              <a:rPr lang="en-US" b="1" baseline="0" dirty="0">
                <a:latin typeface="CVS Health Sans" panose="020B0504020202020204" pitchFamily="34" charset="0"/>
              </a:rPr>
              <a:t> text that does not apply. Make all red text black before use.</a:t>
            </a:r>
            <a:br>
              <a:rPr lang="en-US" b="1" baseline="0" dirty="0">
                <a:latin typeface="CVS Health Sans" panose="020B0504020202020204" pitchFamily="34" charset="0"/>
              </a:rPr>
            </a:br>
            <a:br>
              <a:rPr lang="en-US" b="1" baseline="0" dirty="0">
                <a:latin typeface="CVS Health Sans" panose="020B0504020202020204" pitchFamily="34" charset="0"/>
              </a:rPr>
            </a:br>
            <a:r>
              <a:rPr lang="en-US" dirty="0">
                <a:latin typeface="CVS Health Sans" panose="020B0504020202020204" pitchFamily="34" charset="0"/>
              </a:rPr>
              <a:t>Children include: </a:t>
            </a:r>
          </a:p>
          <a:p>
            <a:pPr marL="179525" lvl="1" indent="-179525">
              <a:buFont typeface="Arial" panose="020B0604020202020204" pitchFamily="34" charset="0"/>
              <a:buChar char="•"/>
            </a:pPr>
            <a:r>
              <a:rPr lang="en-US" dirty="0">
                <a:latin typeface="CVS Health Sans" panose="020B0504020202020204" pitchFamily="34" charset="0"/>
              </a:rPr>
              <a:t>Children who have been placed with you for adoption.</a:t>
            </a:r>
          </a:p>
          <a:p>
            <a:pPr marL="179525" lvl="1" indent="-179525">
              <a:buFont typeface="Arial" panose="020B0604020202020204" pitchFamily="34" charset="0"/>
              <a:buChar char="•"/>
            </a:pPr>
            <a:r>
              <a:rPr lang="en-US" dirty="0">
                <a:latin typeface="CVS Health Sans" panose="020B0504020202020204" pitchFamily="34" charset="0"/>
              </a:rPr>
              <a:t>Children for whom you are the legal guardian.</a:t>
            </a:r>
            <a:br>
              <a:rPr lang="en-US" dirty="0">
                <a:latin typeface="CVS Health Sans" panose="020B0504020202020204" pitchFamily="34" charset="0"/>
              </a:rPr>
            </a:br>
            <a:br>
              <a:rPr lang="en-US" dirty="0">
                <a:latin typeface="CVS Health Sans" panose="020B0504020202020204" pitchFamily="34" charset="0"/>
              </a:rPr>
            </a:br>
            <a:r>
              <a:rPr lang="en-US" dirty="0">
                <a:latin typeface="CVS Health Sans" panose="020B0504020202020204" pitchFamily="34" charset="0"/>
              </a:rPr>
              <a:t>ACA:</a:t>
            </a:r>
            <a:r>
              <a:rPr lang="en-US" baseline="0" dirty="0">
                <a:latin typeface="CVS Health Sans" panose="020B0504020202020204" pitchFamily="34" charset="0"/>
              </a:rPr>
              <a:t> </a:t>
            </a:r>
            <a:r>
              <a:rPr lang="en-US" sz="1200" kern="0" dirty="0">
                <a:solidFill>
                  <a:schemeClr val="bg1"/>
                </a:solidFill>
                <a:latin typeface="CVS Health Sans" panose="020B0504020202020204" pitchFamily="34" charset="0"/>
              </a:rPr>
              <a:t>Dependent coverage is available for any child (regardless of marital status, residency, student status, etc.) of an employee who is deemed to be the employee’s biological, step, foster or adopted child (including a child placed for adoption) until such child reaches age 26. </a:t>
            </a:r>
          </a:p>
          <a:p>
            <a:pPr marL="0" lvl="1" defTabSz="957468">
              <a:defRPr/>
            </a:pPr>
            <a:endParaRPr lang="en-US" sz="1200" kern="0" dirty="0">
              <a:solidFill>
                <a:schemeClr val="bg1"/>
              </a:solidFill>
              <a:latin typeface="CVS Health Sans" panose="020B0504020202020204" pitchFamily="34" charset="0"/>
            </a:endParaRPr>
          </a:p>
          <a:p>
            <a:pPr marL="0" lvl="1" defTabSz="957468">
              <a:defRPr/>
            </a:pPr>
            <a:r>
              <a:rPr lang="en-US" sz="1200" dirty="0">
                <a:latin typeface="CVS Health Sans" panose="020B0504020202020204" pitchFamily="34" charset="0"/>
              </a:rPr>
              <a:t>Discuss spousal coverage rules if the group does not cover spouses that have their own coverage or may have higher premium if spouse has option for coverage at their own employer.</a:t>
            </a:r>
          </a:p>
          <a:p>
            <a:pPr marL="0" lvl="1" defTabSz="957468">
              <a:defRPr/>
            </a:pPr>
            <a:endParaRPr lang="en-US" sz="1200" dirty="0">
              <a:latin typeface="CVS Health Sans" panose="020B0504020202020204" pitchFamily="34" charset="0"/>
            </a:endParaRPr>
          </a:p>
          <a:p>
            <a:pPr marL="0" lvl="1" defTabSz="957468">
              <a:defRPr/>
            </a:pPr>
            <a:r>
              <a:rPr lang="en-US" sz="1200" dirty="0">
                <a:latin typeface="CVS Health Sans" panose="020B0504020202020204" pitchFamily="34" charset="0"/>
              </a:rPr>
              <a:t>Delete domestic partner if group does not cover.</a:t>
            </a:r>
            <a:endParaRPr lang="en-US" sz="1200" kern="0" dirty="0">
              <a:solidFill>
                <a:schemeClr val="bg1"/>
              </a:solidFill>
              <a:latin typeface="CVS Health Sans" panose="020B05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7</a:t>
            </a:fld>
            <a:endParaRPr lang="en-US"/>
          </a:p>
        </p:txBody>
      </p:sp>
    </p:spTree>
    <p:extLst>
      <p:ext uri="{BB962C8B-B14F-4D97-AF65-F5344CB8AC3E}">
        <p14:creationId xmlns:p14="http://schemas.microsoft.com/office/powerpoint/2010/main" val="276675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8</a:t>
            </a:fld>
            <a:endParaRPr lang="en-US"/>
          </a:p>
        </p:txBody>
      </p:sp>
    </p:spTree>
    <p:extLst>
      <p:ext uri="{BB962C8B-B14F-4D97-AF65-F5344CB8AC3E}">
        <p14:creationId xmlns:p14="http://schemas.microsoft.com/office/powerpoint/2010/main" val="181513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latin typeface="CVS Health Sans" panose="020B0504020202020204" pitchFamily="34" charset="0"/>
              </a:rPr>
              <a:t>Birthday rule: One plan is considered primary and the other secondary based on which parent’s birthday comes first during the year. </a:t>
            </a:r>
          </a:p>
          <a:p>
            <a:pPr marL="0" lvl="1"/>
            <a:endParaRPr lang="en-US" dirty="0">
              <a:latin typeface="CVS Health Sans" panose="020B0504020202020204" pitchFamily="34" charset="0"/>
            </a:endParaRPr>
          </a:p>
          <a:p>
            <a:pPr marL="0" lvl="1"/>
            <a:r>
              <a:rPr lang="en-US" dirty="0">
                <a:latin typeface="CVS Health Sans" panose="020B0504020202020204" pitchFamily="34" charset="0"/>
              </a:rPr>
              <a:t>Qualifying events include involuntary loss of benefits, marriage, birth, adoption, placement of a child in your home for adoption</a:t>
            </a:r>
          </a:p>
          <a:p>
            <a:endParaRPr lang="en-US" dirty="0"/>
          </a:p>
        </p:txBody>
      </p:sp>
      <p:sp>
        <p:nvSpPr>
          <p:cNvPr id="4" name="Slide Number Placeholder 3"/>
          <p:cNvSpPr>
            <a:spLocks noGrp="1"/>
          </p:cNvSpPr>
          <p:nvPr>
            <p:ph type="sldNum" sz="quarter" idx="5"/>
          </p:nvPr>
        </p:nvSpPr>
        <p:spPr/>
        <p:txBody>
          <a:bodyPr/>
          <a:lstStyle/>
          <a:p>
            <a:fld id="{CEB4F76A-0FD1-438F-AF88-E530F7E86454}" type="slidenum">
              <a:rPr lang="en-US" smtClean="0"/>
              <a:t>9</a:t>
            </a:fld>
            <a:endParaRPr lang="en-US"/>
          </a:p>
        </p:txBody>
      </p:sp>
    </p:spTree>
    <p:extLst>
      <p:ext uri="{BB962C8B-B14F-4D97-AF65-F5344CB8AC3E}">
        <p14:creationId xmlns:p14="http://schemas.microsoft.com/office/powerpoint/2010/main" val="203629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D3B374-1F9D-4B5E-81FA-AB48673B14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36986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17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D3B374-1F9D-4B5E-81FA-AB48673B14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92534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737E4827-A482-4906-BE79-E227084C54A2}"/>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9891BE-F219-40FD-9EB2-5F05D78CEA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682000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CB57A5D3-B8CE-4895-9EF2-518FC5BE777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54071F-CCE6-4F65-BAD7-5D364B6913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585556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D079E2C8-89CC-444B-B93A-6803FAC574F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81710F-7202-4DEF-80A2-824A8B0BE1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129970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22B7FFD6-471C-4A2B-BADD-E1C9AEEE547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4B24FB-7008-4360-BD0F-53BDDD1B9B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822909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Isosceles Triangle 10">
            <a:extLst>
              <a:ext uri="{FF2B5EF4-FFF2-40B4-BE49-F238E27FC236}">
                <a16:creationId xmlns:a16="http://schemas.microsoft.com/office/drawing/2014/main" id="{C5BD37DC-3264-4F4E-A199-71B68F1370D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7C59BD-3913-44D1-8FDA-417E872235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4142631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Isosceles Triangle 10">
            <a:extLst>
              <a:ext uri="{FF2B5EF4-FFF2-40B4-BE49-F238E27FC236}">
                <a16:creationId xmlns:a16="http://schemas.microsoft.com/office/drawing/2014/main" id="{F0B21D9D-F4A1-443A-AA89-E91D1612233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4D6F47-3ADD-41DF-9B70-041702AAA9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13400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04958577-BCE5-4E90-8C7F-40D25BCA48E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5745EF-86D6-406C-BF5A-DED2836022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65779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person and person climbing a mountain&#10;&#10;Description automatically generated with low confidence">
            <a:extLst>
              <a:ext uri="{FF2B5EF4-FFF2-40B4-BE49-F238E27FC236}">
                <a16:creationId xmlns:a16="http://schemas.microsoft.com/office/drawing/2014/main" id="{D72C19F8-759B-4F7C-BE05-000822B845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11F8FDF-1120-48C1-A7B2-14B424B3A0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7117489" y="5379309"/>
            <a:ext cx="4753233" cy="1161534"/>
          </a:xfrm>
          <a:prstGeom prst="rect">
            <a:avLst/>
          </a:prstGeom>
        </p:spPr>
      </p:pic>
    </p:spTree>
    <p:extLst>
      <p:ext uri="{BB962C8B-B14F-4D97-AF65-F5344CB8AC3E}">
        <p14:creationId xmlns:p14="http://schemas.microsoft.com/office/powerpoint/2010/main" val="3937798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737E4827-A482-4906-BE79-E227084C54A2}"/>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9891BE-F219-40FD-9EB2-5F05D78CEA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868729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EE244-9BE7-D636-7023-07448E6963F0}"/>
              </a:ext>
            </a:extLst>
          </p:cNvPr>
          <p:cNvSpPr txBox="1"/>
          <p:nvPr userDrawn="1"/>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rgbClr val="0B315E"/>
                </a:solidFill>
                <a:latin typeface="CVS Health Sans" panose="020B0504020202020204" pitchFamily="34" charset="0"/>
              </a:rPr>
              <a:t>Meritain Health Confidential</a:t>
            </a:r>
          </a:p>
        </p:txBody>
      </p:sp>
    </p:spTree>
    <p:extLst>
      <p:ext uri="{BB962C8B-B14F-4D97-AF65-F5344CB8AC3E}">
        <p14:creationId xmlns:p14="http://schemas.microsoft.com/office/powerpoint/2010/main" val="4022196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09523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12" name="Picture 11" descr="A picture containing text, clipart&#10;&#10;Description automatically generated">
            <a:extLst>
              <a:ext uri="{FF2B5EF4-FFF2-40B4-BE49-F238E27FC236}">
                <a16:creationId xmlns:a16="http://schemas.microsoft.com/office/drawing/2014/main" id="{6B2A2395-840E-4A1C-B947-05E0189E15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4277511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7" name="Isosceles Triangle 10">
            <a:extLst>
              <a:ext uri="{FF2B5EF4-FFF2-40B4-BE49-F238E27FC236}">
                <a16:creationId xmlns:a16="http://schemas.microsoft.com/office/drawing/2014/main" id="{280AE8B9-BBC6-4460-83C4-3F4EC38473D9}"/>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descr="A picture containing text, clipart&#10;&#10;Description automatically generated">
            <a:extLst>
              <a:ext uri="{FF2B5EF4-FFF2-40B4-BE49-F238E27FC236}">
                <a16:creationId xmlns:a16="http://schemas.microsoft.com/office/drawing/2014/main" id="{6808EDE8-A16D-41A7-AB99-D480A0BDB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1150" y="5681346"/>
            <a:ext cx="2740516" cy="8623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4781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Isosceles Triangle 10">
            <a:extLst>
              <a:ext uri="{FF2B5EF4-FFF2-40B4-BE49-F238E27FC236}">
                <a16:creationId xmlns:a16="http://schemas.microsoft.com/office/drawing/2014/main" id="{27EDAD01-95AE-4F7D-99D1-02A590310E2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10" name="Picture 9" descr="A picture containing text, clipart&#10;&#10;Description automatically generated">
            <a:extLst>
              <a:ext uri="{FF2B5EF4-FFF2-40B4-BE49-F238E27FC236}">
                <a16:creationId xmlns:a16="http://schemas.microsoft.com/office/drawing/2014/main" id="{C76E205D-B6DF-42DC-AA7D-77C8DDF7EB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1517876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Isosceles Triangle 10">
            <a:extLst>
              <a:ext uri="{FF2B5EF4-FFF2-40B4-BE49-F238E27FC236}">
                <a16:creationId xmlns:a16="http://schemas.microsoft.com/office/drawing/2014/main" id="{324A2225-4090-4A01-B9AE-E302D4826A3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8" name="Picture 7" descr="A picture containing text, clipart&#10;&#10;Description automatically generated">
            <a:extLst>
              <a:ext uri="{FF2B5EF4-FFF2-40B4-BE49-F238E27FC236}">
                <a16:creationId xmlns:a16="http://schemas.microsoft.com/office/drawing/2014/main" id="{B60C30E4-407B-4E87-91A6-D6C2B622AD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3541214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Isosceles Triangle 10">
            <a:extLst>
              <a:ext uri="{FF2B5EF4-FFF2-40B4-BE49-F238E27FC236}">
                <a16:creationId xmlns:a16="http://schemas.microsoft.com/office/drawing/2014/main" id="{01E3F8C0-82F2-4D4E-82D4-DF5721B4E94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pic>
        <p:nvPicPr>
          <p:cNvPr id="6" name="Picture 5" descr="A picture containing text, clipart&#10;&#10;Description automatically generated">
            <a:extLst>
              <a:ext uri="{FF2B5EF4-FFF2-40B4-BE49-F238E27FC236}">
                <a16:creationId xmlns:a16="http://schemas.microsoft.com/office/drawing/2014/main" id="{710752A0-51BE-4892-8AA9-5D43B0590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3540478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Isosceles Triangle 10">
            <a:extLst>
              <a:ext uri="{FF2B5EF4-FFF2-40B4-BE49-F238E27FC236}">
                <a16:creationId xmlns:a16="http://schemas.microsoft.com/office/drawing/2014/main" id="{AD482189-39CF-45E2-8BD7-CFABF56A33BC}"/>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8" name="Picture 7" descr="A picture containing text, clipart&#10;&#10;Description automatically generated">
            <a:extLst>
              <a:ext uri="{FF2B5EF4-FFF2-40B4-BE49-F238E27FC236}">
                <a16:creationId xmlns:a16="http://schemas.microsoft.com/office/drawing/2014/main" id="{41DDF60C-42DF-4DD4-97D2-73305F98D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28621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Isosceles Triangle 10">
            <a:extLst>
              <a:ext uri="{FF2B5EF4-FFF2-40B4-BE49-F238E27FC236}">
                <a16:creationId xmlns:a16="http://schemas.microsoft.com/office/drawing/2014/main" id="{59393F71-5929-4301-8A1C-C4CB50EB6AAB}"/>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descr="A picture containing text, clipart&#10;&#10;Description automatically generated">
            <a:extLst>
              <a:ext uri="{FF2B5EF4-FFF2-40B4-BE49-F238E27FC236}">
                <a16:creationId xmlns:a16="http://schemas.microsoft.com/office/drawing/2014/main" id="{5D428B0E-2752-478A-8B7F-173A44DADA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108524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Isosceles Triangle 10">
            <a:extLst>
              <a:ext uri="{FF2B5EF4-FFF2-40B4-BE49-F238E27FC236}">
                <a16:creationId xmlns:a16="http://schemas.microsoft.com/office/drawing/2014/main" id="{EA05F7F6-DE23-452B-A908-B96241C1656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6" name="Picture 5" descr="A picture containing text, clipart&#10;&#10;Description automatically generated">
            <a:extLst>
              <a:ext uri="{FF2B5EF4-FFF2-40B4-BE49-F238E27FC236}">
                <a16:creationId xmlns:a16="http://schemas.microsoft.com/office/drawing/2014/main" id="{769F5575-6C63-46D5-9AC2-57FAF0A8C6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24951" y="5681663"/>
            <a:ext cx="2852737" cy="897640"/>
          </a:xfrm>
          <a:prstGeom prst="rect">
            <a:avLst/>
          </a:prstGeom>
        </p:spPr>
      </p:pic>
    </p:spTree>
    <p:extLst>
      <p:ext uri="{BB962C8B-B14F-4D97-AF65-F5344CB8AC3E}">
        <p14:creationId xmlns:p14="http://schemas.microsoft.com/office/powerpoint/2010/main" val="2408097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CB57A5D3-B8CE-4895-9EF2-518FC5BE777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54071F-CCE6-4F65-BAD7-5D364B6913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2989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person and person climbing a mountain&#10;&#10;Description automatically generated with low confidence">
            <a:extLst>
              <a:ext uri="{FF2B5EF4-FFF2-40B4-BE49-F238E27FC236}">
                <a16:creationId xmlns:a16="http://schemas.microsoft.com/office/drawing/2014/main" id="{D72C19F8-759B-4F7C-BE05-000822B845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11F8FDF-1120-48C1-A7B2-14B424B3A0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15351" y="5411513"/>
            <a:ext cx="3348037" cy="1053491"/>
          </a:xfrm>
          <a:prstGeom prst="rect">
            <a:avLst/>
          </a:prstGeom>
        </p:spPr>
      </p:pic>
    </p:spTree>
    <p:extLst>
      <p:ext uri="{BB962C8B-B14F-4D97-AF65-F5344CB8AC3E}">
        <p14:creationId xmlns:p14="http://schemas.microsoft.com/office/powerpoint/2010/main" val="1748591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26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47146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30" y="649224"/>
            <a:ext cx="9667726" cy="713232"/>
          </a:xfrm>
        </p:spPr>
        <p:txBody>
          <a:bodyPr/>
          <a:lstStyle>
            <a:lvl1pPr>
              <a:defRPr/>
            </a:lvl1pPr>
          </a:lstStyle>
          <a:p>
            <a:r>
              <a:rPr lang="en-US" dirty="0"/>
              <a:t>Click to add title</a:t>
            </a:r>
          </a:p>
        </p:txBody>
      </p:sp>
    </p:spTree>
    <p:extLst>
      <p:ext uri="{BB962C8B-B14F-4D97-AF65-F5344CB8AC3E}">
        <p14:creationId xmlns:p14="http://schemas.microsoft.com/office/powerpoint/2010/main" val="1949602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905001"/>
            <a:ext cx="10769600" cy="4343400"/>
          </a:xfrm>
          <a:prstGeom prst="rect">
            <a:avLst/>
          </a:prstGeo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812800" y="1006477"/>
            <a:ext cx="10972800" cy="5937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84864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ive Content Journ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1"/>
                </a:solidFill>
              </a:defRPr>
            </a:lvl1pPr>
          </a:lstStyle>
          <a:p>
            <a:r>
              <a:rPr lang="en-US" dirty="0"/>
              <a:t>Click to add title for five column journey layout</a:t>
            </a:r>
          </a:p>
        </p:txBody>
      </p:sp>
      <p:sp>
        <p:nvSpPr>
          <p:cNvPr id="8" name="Content Placeholder 2"/>
          <p:cNvSpPr>
            <a:spLocks noGrp="1"/>
          </p:cNvSpPr>
          <p:nvPr>
            <p:ph sz="half" idx="1" hasCustomPrompt="1"/>
          </p:nvPr>
        </p:nvSpPr>
        <p:spPr bwMode="gray">
          <a:xfrm>
            <a:off x="1064941"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9" name="Content Placeholder 2"/>
          <p:cNvSpPr>
            <a:spLocks noGrp="1"/>
          </p:cNvSpPr>
          <p:nvPr>
            <p:ph sz="half" idx="10" hasCustomPrompt="1"/>
          </p:nvPr>
        </p:nvSpPr>
        <p:spPr bwMode="gray">
          <a:xfrm>
            <a:off x="3153647"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11" name="Content Placeholder 2"/>
          <p:cNvSpPr>
            <a:spLocks noGrp="1"/>
          </p:cNvSpPr>
          <p:nvPr>
            <p:ph sz="half" idx="11" hasCustomPrompt="1"/>
          </p:nvPr>
        </p:nvSpPr>
        <p:spPr bwMode="gray">
          <a:xfrm>
            <a:off x="5242353"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12" name="Content Placeholder 2"/>
          <p:cNvSpPr>
            <a:spLocks noGrp="1"/>
          </p:cNvSpPr>
          <p:nvPr>
            <p:ph sz="half" idx="12" hasCustomPrompt="1"/>
          </p:nvPr>
        </p:nvSpPr>
        <p:spPr bwMode="gray">
          <a:xfrm>
            <a:off x="7331059"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14" name="Content Placeholder 2"/>
          <p:cNvSpPr>
            <a:spLocks noGrp="1"/>
          </p:cNvSpPr>
          <p:nvPr>
            <p:ph sz="half" idx="13" hasCustomPrompt="1"/>
          </p:nvPr>
        </p:nvSpPr>
        <p:spPr bwMode="gray">
          <a:xfrm>
            <a:off x="9419765" y="3475038"/>
            <a:ext cx="1673788" cy="2266006"/>
          </a:xfrm>
        </p:spPr>
        <p:txBody>
          <a:bodyPr vert="horz" lIns="0" tIns="0" rIns="0" bIns="0" rtlCol="0">
            <a:noAutofit/>
          </a:bodyPr>
          <a:lstStyle>
            <a:lvl1pPr>
              <a:buClr>
                <a:schemeClr val="tx1"/>
              </a:buClr>
              <a:defRPr lang="en-US" sz="1800" b="1" cap="none" baseline="0" dirty="0" smtClean="0">
                <a:solidFill>
                  <a:schemeClr val="tx1"/>
                </a:solidFill>
              </a:defRPr>
            </a:lvl1pPr>
            <a:lvl2pPr marL="0" indent="0">
              <a:buClr>
                <a:schemeClr val="tx1"/>
              </a:buClr>
              <a:buNone/>
              <a:defRPr lang="en-US" dirty="0" smtClean="0">
                <a:solidFill>
                  <a:schemeClr val="tx1"/>
                </a:solidFill>
              </a:defRPr>
            </a:lvl2pPr>
            <a:lvl3pPr marL="174625" indent="-174625">
              <a:spcBef>
                <a:spcPts val="1200"/>
              </a:spcBef>
              <a:buClr>
                <a:schemeClr val="tx1"/>
              </a:buClr>
              <a:buFont typeface="Arial" panose="020B0604020202020204" pitchFamily="34" charset="0"/>
              <a:buChar char="•"/>
              <a:defRPr lang="en-US" sz="1400" dirty="0" smtClean="0">
                <a:solidFill>
                  <a:schemeClr val="tx1"/>
                </a:solidFill>
              </a:defRPr>
            </a:lvl3pPr>
            <a:lvl4pPr marL="347663" indent="-173038">
              <a:buClr>
                <a:schemeClr val="tx1"/>
              </a:buClr>
              <a:buFont typeface="Arial" panose="020B0604020202020204" pitchFamily="34" charset="0"/>
              <a:buChar char="–"/>
              <a:defRPr lang="en-US" dirty="0" smtClean="0">
                <a:solidFill>
                  <a:schemeClr val="tx1"/>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defRPr/>
            </a:lvl7pPr>
            <a:lvl8pPr marL="1030288" indent="-173038">
              <a:defRPr/>
            </a:lvl8pPr>
            <a:lvl9pPr marL="1203325" indent="-173038">
              <a:defRPr/>
            </a:lvl9pPr>
          </a:lstStyle>
          <a:p>
            <a:pPr lvl="0"/>
            <a:r>
              <a:rPr lang="en-US" dirty="0"/>
              <a:t>Click to add Header</a:t>
            </a:r>
          </a:p>
          <a:p>
            <a:pPr lvl="1"/>
            <a:r>
              <a:rPr lang="en-US" dirty="0"/>
              <a:t>Body text</a:t>
            </a:r>
          </a:p>
          <a:p>
            <a:pPr lvl="2"/>
            <a:r>
              <a:rPr lang="en-US" dirty="0"/>
              <a:t>First-level bullet</a:t>
            </a:r>
          </a:p>
          <a:p>
            <a:pPr lvl="3"/>
            <a:r>
              <a:rPr lang="en-US" dirty="0"/>
              <a:t>Second-level bullet</a:t>
            </a:r>
          </a:p>
        </p:txBody>
      </p:sp>
      <p:sp>
        <p:nvSpPr>
          <p:cNvPr id="3" name="TextBox 2">
            <a:extLst>
              <a:ext uri="{FF2B5EF4-FFF2-40B4-BE49-F238E27FC236}">
                <a16:creationId xmlns:a16="http://schemas.microsoft.com/office/drawing/2014/main" id="{1D6C2C6C-BB9B-AEB8-8A20-C80DA1F205B8}"/>
              </a:ext>
            </a:extLst>
          </p:cNvPr>
          <p:cNvSpPr txBox="1"/>
          <p:nvPr userDrawn="1"/>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rgbClr val="0B315E"/>
                </a:solidFill>
                <a:latin typeface="CVS Health Sans" panose="020B0504020202020204" pitchFamily="34" charset="0"/>
              </a:rPr>
              <a:t>Meritain Health Confidential</a:t>
            </a:r>
          </a:p>
        </p:txBody>
      </p:sp>
    </p:spTree>
    <p:extLst>
      <p:ext uri="{BB962C8B-B14F-4D97-AF65-F5344CB8AC3E}">
        <p14:creationId xmlns:p14="http://schemas.microsoft.com/office/powerpoint/2010/main" val="1448722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30" y="530351"/>
            <a:ext cx="9667726" cy="713232"/>
          </a:xfrm>
        </p:spPr>
        <p:txBody>
          <a:bodyPr/>
          <a:lstStyle>
            <a:lvl1pPr>
              <a:defRPr>
                <a:solidFill>
                  <a:schemeClr val="tx2"/>
                </a:solidFill>
              </a:defRPr>
            </a:lvl1pPr>
          </a:lstStyle>
          <a:p>
            <a:r>
              <a:rPr lang="en-US"/>
              <a:t>Click to add title for two-column layout</a:t>
            </a:r>
          </a:p>
        </p:txBody>
      </p:sp>
      <p:sp>
        <p:nvSpPr>
          <p:cNvPr id="3" name="Content Placeholder 2"/>
          <p:cNvSpPr>
            <a:spLocks noGrp="1"/>
          </p:cNvSpPr>
          <p:nvPr>
            <p:ph sz="half" idx="1" hasCustomPrompt="1"/>
          </p:nvPr>
        </p:nvSpPr>
        <p:spPr bwMode="gray">
          <a:xfrm>
            <a:off x="557930" y="1767532"/>
            <a:ext cx="5238478"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5" name="Content Placeholder 2"/>
          <p:cNvSpPr>
            <a:spLocks noGrp="1"/>
          </p:cNvSpPr>
          <p:nvPr>
            <p:ph sz="half" idx="10" hasCustomPrompt="1"/>
          </p:nvPr>
        </p:nvSpPr>
        <p:spPr bwMode="gray">
          <a:xfrm>
            <a:off x="6384175" y="1767532"/>
            <a:ext cx="5238478" cy="3973512"/>
          </a:xfrm>
        </p:spPr>
        <p:txBody>
          <a:bodyPr vert="horz" lIns="0" tIns="0" rIns="0" bIns="0" rtlCol="0">
            <a:noAutofit/>
          </a:bodyPr>
          <a:lstStyle>
            <a:lvl1pPr>
              <a:lnSpc>
                <a:spcPct val="100000"/>
              </a:lnSpc>
              <a:buClr>
                <a:schemeClr val="tx1"/>
              </a:buClr>
              <a:defRPr lang="en-US" sz="1800" b="1" kern="1200" cap="none" baseline="0" dirty="0">
                <a:solidFill>
                  <a:schemeClr val="tx2"/>
                </a:solidFill>
                <a:latin typeface="+mn-lt"/>
                <a:ea typeface="+mn-ea"/>
                <a:cs typeface="+mn-cs"/>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marL="0" lvl="0" indent="0" algn="l" defTabSz="457200" rtl="0" eaLnBrk="1" latinLnBrk="0" hangingPunct="1">
              <a:lnSpc>
                <a:spcPct val="100000"/>
              </a:lnSpc>
              <a:spcBef>
                <a:spcPts val="1800"/>
              </a:spcBef>
              <a:buClr>
                <a:schemeClr val="tx1"/>
              </a:buClr>
              <a:buFont typeface="Arial"/>
              <a:buNone/>
            </a:pPr>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8116960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picture containing text, person, indoor, table&#10;&#10;Description automatically generated">
            <a:extLst>
              <a:ext uri="{FF2B5EF4-FFF2-40B4-BE49-F238E27FC236}">
                <a16:creationId xmlns:a16="http://schemas.microsoft.com/office/drawing/2014/main" id="{C9A1A276-E944-4D92-92B7-CB613F153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Isosceles Triangle 10">
            <a:extLst>
              <a:ext uri="{FF2B5EF4-FFF2-40B4-BE49-F238E27FC236}">
                <a16:creationId xmlns:a16="http://schemas.microsoft.com/office/drawing/2014/main" id="{28095E89-D725-400E-A33E-939FC23D4DB8}"/>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D3B374-1F9D-4B5E-81FA-AB48673B149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939060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few business people shaking hands&#10;&#10;Description automatically generated with low confidence">
            <a:extLst>
              <a:ext uri="{FF2B5EF4-FFF2-40B4-BE49-F238E27FC236}">
                <a16:creationId xmlns:a16="http://schemas.microsoft.com/office/drawing/2014/main" id="{015483F3-DE9E-4FCE-8C1A-579D428B0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737E4827-A482-4906-BE79-E227084C54A2}"/>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9891BE-F219-40FD-9EB2-5F05D78CEA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667827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wo people shaking hands&#10;&#10;Description automatically generated with medium confidence">
            <a:extLst>
              <a:ext uri="{FF2B5EF4-FFF2-40B4-BE49-F238E27FC236}">
                <a16:creationId xmlns:a16="http://schemas.microsoft.com/office/drawing/2014/main" id="{4BD81917-D6DE-4CD8-867D-AB27D61BAA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CB57A5D3-B8CE-4895-9EF2-518FC5BE777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54071F-CCE6-4F65-BAD7-5D364B69131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10817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D079E2C8-89CC-444B-B93A-6803FAC574F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81710F-7202-4DEF-80A2-824A8B0BE1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37543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A group of people in a meeting&#10;&#10;Description automatically generated with low confidence">
            <a:extLst>
              <a:ext uri="{FF2B5EF4-FFF2-40B4-BE49-F238E27FC236}">
                <a16:creationId xmlns:a16="http://schemas.microsoft.com/office/drawing/2014/main" id="{5E4D1C40-6D42-47E6-9859-00D241BE40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Isosceles Triangle 10">
            <a:extLst>
              <a:ext uri="{FF2B5EF4-FFF2-40B4-BE49-F238E27FC236}">
                <a16:creationId xmlns:a16="http://schemas.microsoft.com/office/drawing/2014/main" id="{D079E2C8-89CC-444B-B93A-6803FAC574F0}"/>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281710F-7202-4DEF-80A2-824A8B0BE1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54574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22B7FFD6-471C-4A2B-BADD-E1C9AEEE547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4B24FB-7008-4360-BD0F-53BDDD1B9B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803056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Isosceles Triangle 10">
            <a:extLst>
              <a:ext uri="{FF2B5EF4-FFF2-40B4-BE49-F238E27FC236}">
                <a16:creationId xmlns:a16="http://schemas.microsoft.com/office/drawing/2014/main" id="{C5BD37DC-3264-4F4E-A199-71B68F1370D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7C59BD-3913-44D1-8FDA-417E872235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134448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Isosceles Triangle 10">
            <a:extLst>
              <a:ext uri="{FF2B5EF4-FFF2-40B4-BE49-F238E27FC236}">
                <a16:creationId xmlns:a16="http://schemas.microsoft.com/office/drawing/2014/main" id="{F0B21D9D-F4A1-443A-AA89-E91D1612233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4D6F47-3ADD-41DF-9B70-041702AAA9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01641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04958577-BCE5-4E90-8C7F-40D25BCA48E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5745EF-86D6-406C-BF5A-DED2836022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112319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person and person climbing a mountain&#10;&#10;Description automatically generated with low confidence">
            <a:extLst>
              <a:ext uri="{FF2B5EF4-FFF2-40B4-BE49-F238E27FC236}">
                <a16:creationId xmlns:a16="http://schemas.microsoft.com/office/drawing/2014/main" id="{D72C19F8-759B-4F7C-BE05-000822B845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11F8FDF-1120-48C1-A7B2-14B424B3A0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7117489" y="5379309"/>
            <a:ext cx="4753233" cy="1161534"/>
          </a:xfrm>
          <a:prstGeom prst="rect">
            <a:avLst/>
          </a:prstGeom>
        </p:spPr>
      </p:pic>
    </p:spTree>
    <p:extLst>
      <p:ext uri="{BB962C8B-B14F-4D97-AF65-F5344CB8AC3E}">
        <p14:creationId xmlns:p14="http://schemas.microsoft.com/office/powerpoint/2010/main" val="1334044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77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014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E32E92EE-E7A6-4189-BE07-77FA476D00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5209828" cy="6858000"/>
          </a:xfrm>
          <a:prstGeom prst="rect">
            <a:avLst/>
          </a:prstGeom>
        </p:spPr>
      </p:pic>
    </p:spTree>
    <p:extLst>
      <p:ext uri="{BB962C8B-B14F-4D97-AF65-F5344CB8AC3E}">
        <p14:creationId xmlns:p14="http://schemas.microsoft.com/office/powerpoint/2010/main" val="131124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89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erson sitting at a table with a computer and a glass of water&#10;&#10;Description automatically generated with low confidence">
            <a:extLst>
              <a:ext uri="{FF2B5EF4-FFF2-40B4-BE49-F238E27FC236}">
                <a16:creationId xmlns:a16="http://schemas.microsoft.com/office/drawing/2014/main" id="{B9A45D19-6C35-4324-9AC7-24FFE969F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22B7FFD6-471C-4A2B-BADD-E1C9AEEE547D}"/>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4B24FB-7008-4360-BD0F-53BDDD1B9B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300949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people&#10;&#10;Description automatically generated">
            <a:extLst>
              <a:ext uri="{FF2B5EF4-FFF2-40B4-BE49-F238E27FC236}">
                <a16:creationId xmlns:a16="http://schemas.microsoft.com/office/drawing/2014/main" id="{709FDF26-0FAE-489E-B4E1-3F904E113C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Isosceles Triangle 10">
            <a:extLst>
              <a:ext uri="{FF2B5EF4-FFF2-40B4-BE49-F238E27FC236}">
                <a16:creationId xmlns:a16="http://schemas.microsoft.com/office/drawing/2014/main" id="{C5BD37DC-3264-4F4E-A199-71B68F1370D4}"/>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7C59BD-3913-44D1-8FDA-417E872235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263727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Two people looking at a computer screen&#10;&#10;Description automatically generated with medium confidence">
            <a:extLst>
              <a:ext uri="{FF2B5EF4-FFF2-40B4-BE49-F238E27FC236}">
                <a16:creationId xmlns:a16="http://schemas.microsoft.com/office/drawing/2014/main" id="{9F5029EF-C9B1-40CA-B7DA-7011ABA64E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Isosceles Triangle 10">
            <a:extLst>
              <a:ext uri="{FF2B5EF4-FFF2-40B4-BE49-F238E27FC236}">
                <a16:creationId xmlns:a16="http://schemas.microsoft.com/office/drawing/2014/main" id="{F0B21D9D-F4A1-443A-AA89-E91D16122337}"/>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14D6F47-3ADD-41DF-9B70-041702AAA9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03930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erson sitting at a desk&#10;&#10;Description automatically generated with low confidence">
            <a:extLst>
              <a:ext uri="{FF2B5EF4-FFF2-40B4-BE49-F238E27FC236}">
                <a16:creationId xmlns:a16="http://schemas.microsoft.com/office/drawing/2014/main" id="{37F9DEF6-EA5E-4EC0-B61C-E32D164478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Isosceles Triangle 10">
            <a:extLst>
              <a:ext uri="{FF2B5EF4-FFF2-40B4-BE49-F238E27FC236}">
                <a16:creationId xmlns:a16="http://schemas.microsoft.com/office/drawing/2014/main" id="{04958577-BCE5-4E90-8C7F-40D25BCA48E6}"/>
              </a:ext>
            </a:extLst>
          </p:cNvPr>
          <p:cNvSpPr/>
          <p:nvPr userDrawn="1"/>
        </p:nvSpPr>
        <p:spPr>
          <a:xfrm>
            <a:off x="7429500" y="3429000"/>
            <a:ext cx="4762500" cy="3429000"/>
          </a:xfrm>
          <a:custGeom>
            <a:avLst/>
            <a:gdLst>
              <a:gd name="connsiteX0" fmla="*/ 0 w 3314700"/>
              <a:gd name="connsiteY0" fmla="*/ 1895475 h 1895475"/>
              <a:gd name="connsiteX1" fmla="*/ 1657350 w 3314700"/>
              <a:gd name="connsiteY1" fmla="*/ 0 h 1895475"/>
              <a:gd name="connsiteX2" fmla="*/ 3314700 w 3314700"/>
              <a:gd name="connsiteY2" fmla="*/ 1895475 h 1895475"/>
              <a:gd name="connsiteX3" fmla="*/ 0 w 3314700"/>
              <a:gd name="connsiteY3" fmla="*/ 1895475 h 1895475"/>
              <a:gd name="connsiteX0" fmla="*/ 0 w 3314700"/>
              <a:gd name="connsiteY0" fmla="*/ 2705100 h 2705100"/>
              <a:gd name="connsiteX1" fmla="*/ 3314700 w 3314700"/>
              <a:gd name="connsiteY1" fmla="*/ 0 h 2705100"/>
              <a:gd name="connsiteX2" fmla="*/ 3314700 w 3314700"/>
              <a:gd name="connsiteY2" fmla="*/ 2705100 h 2705100"/>
              <a:gd name="connsiteX3" fmla="*/ 0 w 3314700"/>
              <a:gd name="connsiteY3" fmla="*/ 2705100 h 2705100"/>
            </a:gdLst>
            <a:ahLst/>
            <a:cxnLst>
              <a:cxn ang="0">
                <a:pos x="connsiteX0" y="connsiteY0"/>
              </a:cxn>
              <a:cxn ang="0">
                <a:pos x="connsiteX1" y="connsiteY1"/>
              </a:cxn>
              <a:cxn ang="0">
                <a:pos x="connsiteX2" y="connsiteY2"/>
              </a:cxn>
              <a:cxn ang="0">
                <a:pos x="connsiteX3" y="connsiteY3"/>
              </a:cxn>
            </a:cxnLst>
            <a:rect l="l" t="t" r="r" b="b"/>
            <a:pathLst>
              <a:path w="3314700" h="2705100">
                <a:moveTo>
                  <a:pt x="0" y="2705100"/>
                </a:moveTo>
                <a:lnTo>
                  <a:pt x="3314700" y="0"/>
                </a:lnTo>
                <a:lnTo>
                  <a:pt x="3314700" y="2705100"/>
                </a:lnTo>
                <a:lnTo>
                  <a:pt x="0" y="2705100"/>
                </a:lnTo>
                <a:close/>
              </a:path>
            </a:pathLst>
          </a:cu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5745EF-86D6-406C-BF5A-DED2836022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40" t="-5403" r="-513" b="-4853"/>
          <a:stretch/>
        </p:blipFill>
        <p:spPr>
          <a:xfrm>
            <a:off x="9263706" y="5725296"/>
            <a:ext cx="2730584" cy="667265"/>
          </a:xfrm>
          <a:prstGeom prst="rect">
            <a:avLst/>
          </a:prstGeom>
        </p:spPr>
      </p:pic>
    </p:spTree>
    <p:extLst>
      <p:ext uri="{BB962C8B-B14F-4D97-AF65-F5344CB8AC3E}">
        <p14:creationId xmlns:p14="http://schemas.microsoft.com/office/powerpoint/2010/main" val="107908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F02437-6AAE-24EE-4ECA-6A28948C9731}"/>
              </a:ext>
            </a:extLst>
          </p:cNvPr>
          <p:cNvSpPr/>
          <p:nvPr userDrawn="1"/>
        </p:nvSpPr>
        <p:spPr>
          <a:xfrm>
            <a:off x="2973" y="0"/>
            <a:ext cx="12189027" cy="6858000"/>
          </a:xfrm>
          <a:prstGeom prst="rect">
            <a:avLst/>
          </a:prstGeom>
          <a:gradFill>
            <a:gsLst>
              <a:gs pos="65000">
                <a:schemeClr val="tx1"/>
              </a:gs>
              <a:gs pos="34000">
                <a:schemeClr val="accent2"/>
              </a:gs>
              <a:gs pos="96000">
                <a:schemeClr val="accent3"/>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01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tx1"/>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tx1"/>
                </a:solidFill>
                <a:latin typeface="CVS Health Sans" panose="020B0504020202020204" pitchFamily="34" charset="0"/>
                <a:ea typeface="ＭＳ Ｐゴシック" pitchFamily="34" charset="-128"/>
                <a:cs typeface="Arial" pitchFamily="34" charset="0"/>
              </a:rPr>
              <a:t> | </a:t>
            </a:r>
            <a:r>
              <a:rPr lang="en-US" sz="800" b="0" dirty="0">
                <a:solidFill>
                  <a:schemeClr val="tx1"/>
                </a:solidFill>
                <a:latin typeface="CVS Health Sans" panose="020B0504020202020204" pitchFamily="34" charset="0"/>
                <a:cs typeface="Arial" pitchFamily="34" charset="0"/>
              </a:rPr>
              <a:t>Meritain Health, Inc.</a:t>
            </a:r>
            <a:endParaRPr lang="en-US" sz="800" b="1" dirty="0">
              <a:solidFill>
                <a:schemeClr val="tx1"/>
              </a:solidFill>
              <a:latin typeface="CVS Health Sans" panose="020B0504020202020204" pitchFamily="34" charset="0"/>
              <a:cs typeface="Arial" pitchFamily="34" charset="0"/>
            </a:endParaRPr>
          </a:p>
        </p:txBody>
      </p:sp>
      <p:sp>
        <p:nvSpPr>
          <p:cNvPr id="2" name="TextBox 1">
            <a:extLst>
              <a:ext uri="{FF2B5EF4-FFF2-40B4-BE49-F238E27FC236}">
                <a16:creationId xmlns:a16="http://schemas.microsoft.com/office/drawing/2014/main" id="{15B906AE-8E5C-C3D3-99C7-3233785B7674}"/>
              </a:ext>
            </a:extLst>
          </p:cNvPr>
          <p:cNvSpPr txBox="1"/>
          <p:nvPr userDrawn="1"/>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tx1"/>
                </a:solidFill>
                <a:latin typeface="CVS Health Sans" panose="020B0504020202020204" pitchFamily="34" charset="0"/>
              </a:rPr>
              <a:t>Meritain Health Confidential</a:t>
            </a:r>
          </a:p>
        </p:txBody>
      </p:sp>
    </p:spTree>
    <p:extLst>
      <p:ext uri="{BB962C8B-B14F-4D97-AF65-F5344CB8AC3E}">
        <p14:creationId xmlns:p14="http://schemas.microsoft.com/office/powerpoint/2010/main" val="3204238213"/>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5" r:id="rId4"/>
    <p:sldLayoutId id="2147483656" r:id="rId5"/>
    <p:sldLayoutId id="2147483650" r:id="rId6"/>
    <p:sldLayoutId id="2147483654" r:id="rId7"/>
    <p:sldLayoutId id="2147483652"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accent2"/>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accent2"/>
                </a:solidFill>
                <a:latin typeface="CVS Health Sans" panose="020B0504020202020204" pitchFamily="34" charset="0"/>
                <a:ea typeface="ＭＳ Ｐゴシック" pitchFamily="34" charset="-128"/>
                <a:cs typeface="Arial" pitchFamily="34" charset="0"/>
              </a:rPr>
              <a:t> | </a:t>
            </a:r>
            <a:r>
              <a:rPr lang="en-US" sz="800" b="0" dirty="0">
                <a:solidFill>
                  <a:schemeClr val="accent2"/>
                </a:solidFill>
                <a:latin typeface="CVS Health Sans" panose="020B0504020202020204" pitchFamily="34" charset="0"/>
                <a:cs typeface="Arial" pitchFamily="34" charset="0"/>
              </a:rPr>
              <a:t>Meritain Health, Inc.</a:t>
            </a:r>
            <a:endParaRPr lang="en-US" sz="800" b="1" dirty="0">
              <a:solidFill>
                <a:schemeClr val="accent2"/>
              </a:solidFill>
              <a:latin typeface="CVS Health Sans" panose="020B0504020202020204" pitchFamily="34" charset="0"/>
              <a:cs typeface="Arial" pitchFamily="34" charset="0"/>
            </a:endParaRPr>
          </a:p>
        </p:txBody>
      </p:sp>
    </p:spTree>
    <p:extLst>
      <p:ext uri="{BB962C8B-B14F-4D97-AF65-F5344CB8AC3E}">
        <p14:creationId xmlns:p14="http://schemas.microsoft.com/office/powerpoint/2010/main" val="16898498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accent2"/>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accent2"/>
                </a:solidFill>
                <a:latin typeface="CVS Health Sans" panose="020B0504020202020204" pitchFamily="34" charset="0"/>
                <a:ea typeface="ＭＳ Ｐゴシック" pitchFamily="34" charset="-128"/>
                <a:cs typeface="Arial" pitchFamily="34" charset="0"/>
              </a:rPr>
              <a:t> | </a:t>
            </a:r>
            <a:r>
              <a:rPr lang="en-US" sz="800" b="0" dirty="0">
                <a:solidFill>
                  <a:schemeClr val="accent2"/>
                </a:solidFill>
                <a:latin typeface="CVS Health Sans" panose="020B0504020202020204" pitchFamily="34" charset="0"/>
                <a:cs typeface="Arial" pitchFamily="34" charset="0"/>
              </a:rPr>
              <a:t>Meritain Health, Inc.</a:t>
            </a:r>
            <a:endParaRPr lang="en-US" sz="800" b="1" dirty="0">
              <a:solidFill>
                <a:schemeClr val="accent2"/>
              </a:solidFill>
              <a:latin typeface="CVS Health Sans" panose="020B0504020202020204" pitchFamily="34" charset="0"/>
              <a:cs typeface="Arial" pitchFamily="34" charset="0"/>
            </a:endParaRPr>
          </a:p>
        </p:txBody>
      </p:sp>
    </p:spTree>
    <p:extLst>
      <p:ext uri="{BB962C8B-B14F-4D97-AF65-F5344CB8AC3E}">
        <p14:creationId xmlns:p14="http://schemas.microsoft.com/office/powerpoint/2010/main" val="34866312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6F0EB23-A1F4-42D9-87C1-18BE25F2A7EF}"/>
              </a:ext>
            </a:extLst>
          </p:cNvPr>
          <p:cNvSpPr txBox="1"/>
          <p:nvPr userDrawn="1"/>
        </p:nvSpPr>
        <p:spPr>
          <a:xfrm>
            <a:off x="232611" y="6480904"/>
            <a:ext cx="9467850" cy="215444"/>
          </a:xfrm>
          <a:prstGeom prst="rect">
            <a:avLst/>
          </a:prstGeom>
          <a:noFill/>
        </p:spPr>
        <p:txBody>
          <a:bodyPr wrap="square" rtlCol="0">
            <a:spAutoFit/>
          </a:bodyPr>
          <a:lstStyle/>
          <a:p>
            <a:pPr marL="0" marR="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lang="en-US" sz="800" smtClean="0">
                <a:solidFill>
                  <a:schemeClr val="tx1"/>
                </a:solidFill>
                <a:latin typeface="CVS Health Sans" panose="020B0504020202020204" pitchFamily="34" charset="0"/>
                <a:ea typeface="ＭＳ Ｐゴシック" pitchFamily="34" charset="-128"/>
                <a:cs typeface="Arial" pitchFamily="34" charset="0"/>
              </a:rPr>
              <a:pPr marL="0" marR="0" indent="0" algn="l" defTabSz="914400" rtl="0" eaLnBrk="0" fontAlgn="auto" latinLnBrk="0" hangingPunct="0">
                <a:lnSpc>
                  <a:spcPct val="100000"/>
                </a:lnSpc>
                <a:spcBef>
                  <a:spcPts val="0"/>
                </a:spcBef>
                <a:spcAft>
                  <a:spcPts val="0"/>
                </a:spcAft>
                <a:buClrTx/>
                <a:buSzTx/>
                <a:buFontTx/>
                <a:buNone/>
                <a:tabLst/>
                <a:defRPr/>
              </a:pPr>
              <a:t>‹#›</a:t>
            </a:fld>
            <a:r>
              <a:rPr lang="en-US" sz="800" baseline="0" dirty="0">
                <a:solidFill>
                  <a:schemeClr val="tx1"/>
                </a:solidFill>
                <a:latin typeface="CVS Health Sans" panose="020B0504020202020204" pitchFamily="34" charset="0"/>
                <a:ea typeface="ＭＳ Ｐゴシック" pitchFamily="34" charset="-128"/>
                <a:cs typeface="Arial" pitchFamily="34" charset="0"/>
              </a:rPr>
              <a:t> | </a:t>
            </a:r>
            <a:r>
              <a:rPr lang="en-US" sz="800" b="0" dirty="0">
                <a:solidFill>
                  <a:schemeClr val="tx1"/>
                </a:solidFill>
                <a:latin typeface="CVS Health Sans" panose="020B0504020202020204" pitchFamily="34" charset="0"/>
                <a:cs typeface="Arial" pitchFamily="34" charset="0"/>
              </a:rPr>
              <a:t>Meritain Health</a:t>
            </a:r>
            <a:endParaRPr lang="en-US" sz="800" b="1" dirty="0">
              <a:solidFill>
                <a:schemeClr val="tx1"/>
              </a:solidFill>
              <a:latin typeface="CVS Health Sans" panose="020B0504020202020204" pitchFamily="34" charset="0"/>
              <a:cs typeface="Arial" pitchFamily="34" charset="0"/>
            </a:endParaRPr>
          </a:p>
        </p:txBody>
      </p:sp>
    </p:spTree>
    <p:extLst>
      <p:ext uri="{BB962C8B-B14F-4D97-AF65-F5344CB8AC3E}">
        <p14:creationId xmlns:p14="http://schemas.microsoft.com/office/powerpoint/2010/main" val="377802829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www.aetna.com/docfind/custom/mymeritain"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s://member.ableto.com/meritain/"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2368FCF-323F-4D09-98F6-CBA8E17786F4}"/>
              </a:ext>
            </a:extLst>
          </p:cNvPr>
          <p:cNvSpPr/>
          <p:nvPr/>
        </p:nvSpPr>
        <p:spPr>
          <a:xfrm>
            <a:off x="0" y="4402226"/>
            <a:ext cx="4315626" cy="45719"/>
          </a:xfrm>
          <a:prstGeom prst="rect">
            <a:avLst/>
          </a:prstGeom>
          <a:gradFill>
            <a:gsLst>
              <a:gs pos="65000">
                <a:schemeClr val="tx1"/>
              </a:gs>
              <a:gs pos="34000">
                <a:schemeClr val="accent2"/>
              </a:gs>
              <a:gs pos="96000">
                <a:schemeClr val="accent3"/>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3">
            <a:extLst>
              <a:ext uri="{FF2B5EF4-FFF2-40B4-BE49-F238E27FC236}">
                <a16:creationId xmlns:a16="http://schemas.microsoft.com/office/drawing/2014/main" id="{35D5B58E-113F-10F3-5172-568D4A82F0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55" t="-5996" r="-1506" b="-1540"/>
          <a:stretch/>
        </p:blipFill>
        <p:spPr>
          <a:xfrm>
            <a:off x="382673" y="562161"/>
            <a:ext cx="2973398" cy="696991"/>
          </a:xfrm>
          <a:prstGeom prst="rect">
            <a:avLst/>
          </a:prstGeom>
        </p:spPr>
      </p:pic>
      <p:sp>
        <p:nvSpPr>
          <p:cNvPr id="16" name="TextBox 15">
            <a:extLst>
              <a:ext uri="{FF2B5EF4-FFF2-40B4-BE49-F238E27FC236}">
                <a16:creationId xmlns:a16="http://schemas.microsoft.com/office/drawing/2014/main" id="{05756A00-54AD-E7F0-C108-62027A5C4466}"/>
              </a:ext>
            </a:extLst>
          </p:cNvPr>
          <p:cNvSpPr txBox="1"/>
          <p:nvPr/>
        </p:nvSpPr>
        <p:spPr>
          <a:xfrm>
            <a:off x="382672" y="3091917"/>
            <a:ext cx="5356711" cy="1138773"/>
          </a:xfrm>
          <a:prstGeom prst="rect">
            <a:avLst/>
          </a:prstGeom>
          <a:noFill/>
        </p:spPr>
        <p:txBody>
          <a:bodyPr wrap="square" rtlCol="0">
            <a:spAutoFit/>
          </a:bodyPr>
          <a:lstStyle/>
          <a:p>
            <a:r>
              <a:rPr lang="en-US" sz="3400" b="1" dirty="0">
                <a:solidFill>
                  <a:srgbClr val="77D8E8"/>
                </a:solidFill>
                <a:latin typeface="CVS Health Sans" panose="020B0504020202020204" pitchFamily="34" charset="0"/>
              </a:rPr>
              <a:t>City of Portland Employee Presentation</a:t>
            </a:r>
          </a:p>
        </p:txBody>
      </p:sp>
      <p:sp>
        <p:nvSpPr>
          <p:cNvPr id="17" name="TextBox 16">
            <a:extLst>
              <a:ext uri="{FF2B5EF4-FFF2-40B4-BE49-F238E27FC236}">
                <a16:creationId xmlns:a16="http://schemas.microsoft.com/office/drawing/2014/main" id="{8D34A8B6-E1B4-58EF-29B0-C2D6418A8FB4}"/>
              </a:ext>
            </a:extLst>
          </p:cNvPr>
          <p:cNvSpPr txBox="1"/>
          <p:nvPr/>
        </p:nvSpPr>
        <p:spPr>
          <a:xfrm>
            <a:off x="382673" y="4611832"/>
            <a:ext cx="4004870" cy="369332"/>
          </a:xfrm>
          <a:prstGeom prst="rect">
            <a:avLst/>
          </a:prstGeom>
          <a:noFill/>
        </p:spPr>
        <p:txBody>
          <a:bodyPr wrap="square" rtlCol="0">
            <a:spAutoFit/>
          </a:bodyPr>
          <a:lstStyle/>
          <a:p>
            <a:pPr>
              <a:spcAft>
                <a:spcPts val="300"/>
              </a:spcAft>
            </a:pPr>
            <a:r>
              <a:rPr lang="en-US" dirty="0">
                <a:solidFill>
                  <a:schemeClr val="bg1"/>
                </a:solidFill>
                <a:latin typeface="CVS Health Sans" panose="020B0504020202020204" pitchFamily="34" charset="0"/>
              </a:rPr>
              <a:t>May 2024</a:t>
            </a:r>
          </a:p>
        </p:txBody>
      </p:sp>
      <p:sp>
        <p:nvSpPr>
          <p:cNvPr id="2" name="Oval 1">
            <a:extLst>
              <a:ext uri="{FF2B5EF4-FFF2-40B4-BE49-F238E27FC236}">
                <a16:creationId xmlns:a16="http://schemas.microsoft.com/office/drawing/2014/main" id="{9D7DAD8D-4DE8-A7AD-ED59-F5671FBEA681}"/>
              </a:ext>
            </a:extLst>
          </p:cNvPr>
          <p:cNvSpPr/>
          <p:nvPr/>
        </p:nvSpPr>
        <p:spPr>
          <a:xfrm rot="20979439">
            <a:off x="4536305" y="563151"/>
            <a:ext cx="2702954" cy="2702954"/>
          </a:xfrm>
          <a:prstGeom prst="ellipse">
            <a:avLst/>
          </a:prstGeom>
          <a:noFill/>
          <a:ln w="28575">
            <a:solidFill>
              <a:schemeClr val="bg2">
                <a:alpha val="46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A2A59669-2603-7B89-6163-C06A23301CB3}"/>
              </a:ext>
            </a:extLst>
          </p:cNvPr>
          <p:cNvGrpSpPr/>
          <p:nvPr/>
        </p:nvGrpSpPr>
        <p:grpSpPr>
          <a:xfrm>
            <a:off x="5739384" y="563880"/>
            <a:ext cx="5730240" cy="5730240"/>
            <a:chOff x="5739384" y="563880"/>
            <a:chExt cx="5730240" cy="5730240"/>
          </a:xfrm>
        </p:grpSpPr>
        <p:grpSp>
          <p:nvGrpSpPr>
            <p:cNvPr id="8" name="Group 7">
              <a:extLst>
                <a:ext uri="{FF2B5EF4-FFF2-40B4-BE49-F238E27FC236}">
                  <a16:creationId xmlns:a16="http://schemas.microsoft.com/office/drawing/2014/main" id="{903E44AF-1A1A-3F6D-06EB-6BD401AC8050}"/>
                </a:ext>
              </a:extLst>
            </p:cNvPr>
            <p:cNvGrpSpPr/>
            <p:nvPr/>
          </p:nvGrpSpPr>
          <p:grpSpPr>
            <a:xfrm>
              <a:off x="5739384" y="563880"/>
              <a:ext cx="5730240" cy="5730240"/>
              <a:chOff x="5739384" y="563880"/>
              <a:chExt cx="5730240" cy="5730240"/>
            </a:xfrm>
          </p:grpSpPr>
          <p:sp>
            <p:nvSpPr>
              <p:cNvPr id="4" name="Oval 3">
                <a:extLst>
                  <a:ext uri="{FF2B5EF4-FFF2-40B4-BE49-F238E27FC236}">
                    <a16:creationId xmlns:a16="http://schemas.microsoft.com/office/drawing/2014/main" id="{7F8C06AD-A1D5-73C0-3A68-1D85E7DE6B94}"/>
                  </a:ext>
                </a:extLst>
              </p:cNvPr>
              <p:cNvSpPr/>
              <p:nvPr/>
            </p:nvSpPr>
            <p:spPr bwMode="gray">
              <a:xfrm>
                <a:off x="5739384" y="563880"/>
                <a:ext cx="5730240" cy="5730240"/>
              </a:xfrm>
              <a:prstGeom prst="ellipse">
                <a:avLst/>
              </a:prstGeom>
              <a:noFill/>
              <a:ln w="190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5" name="Oval 4">
                <a:extLst>
                  <a:ext uri="{FF2B5EF4-FFF2-40B4-BE49-F238E27FC236}">
                    <a16:creationId xmlns:a16="http://schemas.microsoft.com/office/drawing/2014/main" id="{7E7B550C-030F-5D8A-BFCD-388CB954E6B5}"/>
                  </a:ext>
                </a:extLst>
              </p:cNvPr>
              <p:cNvSpPr/>
              <p:nvPr/>
            </p:nvSpPr>
            <p:spPr bwMode="gray">
              <a:xfrm>
                <a:off x="6266561" y="1360714"/>
                <a:ext cx="374469" cy="374469"/>
              </a:xfrm>
              <a:prstGeom prst="ellipse">
                <a:avLst/>
              </a:prstGeom>
              <a:solidFill>
                <a:srgbClr val="77D8E8"/>
              </a:solidFill>
              <a:ln w="1905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6" name="Oval 5">
                <a:extLst>
                  <a:ext uri="{FF2B5EF4-FFF2-40B4-BE49-F238E27FC236}">
                    <a16:creationId xmlns:a16="http://schemas.microsoft.com/office/drawing/2014/main" id="{AF5D036B-DC15-29E6-EE9B-18589DFFC0DF}"/>
                  </a:ext>
                </a:extLst>
              </p:cNvPr>
              <p:cNvSpPr/>
              <p:nvPr/>
            </p:nvSpPr>
            <p:spPr bwMode="gray">
              <a:xfrm>
                <a:off x="6453795" y="5357949"/>
                <a:ext cx="374469" cy="374469"/>
              </a:xfrm>
              <a:prstGeom prst="ellipse">
                <a:avLst/>
              </a:prstGeom>
              <a:solidFill>
                <a:srgbClr val="77D8E8"/>
              </a:solidFill>
              <a:ln w="1905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11" name="Oval 10">
                <a:extLst>
                  <a:ext uri="{FF2B5EF4-FFF2-40B4-BE49-F238E27FC236}">
                    <a16:creationId xmlns:a16="http://schemas.microsoft.com/office/drawing/2014/main" id="{BC98FE23-D6CE-595E-D406-3F01C15B464D}"/>
                  </a:ext>
                </a:extLst>
              </p:cNvPr>
              <p:cNvSpPr/>
              <p:nvPr/>
            </p:nvSpPr>
            <p:spPr bwMode="gray">
              <a:xfrm rot="621845">
                <a:off x="10180320" y="5639148"/>
                <a:ext cx="227167" cy="227167"/>
              </a:xfrm>
              <a:prstGeom prst="ellipse">
                <a:avLst/>
              </a:prstGeom>
              <a:solidFill>
                <a:srgbClr val="77D8E8"/>
              </a:solidFill>
              <a:ln w="1270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12" name="Oval 11">
                <a:extLst>
                  <a:ext uri="{FF2B5EF4-FFF2-40B4-BE49-F238E27FC236}">
                    <a16:creationId xmlns:a16="http://schemas.microsoft.com/office/drawing/2014/main" id="{26271123-F7D0-930E-5331-7FA6811DA039}"/>
                  </a:ext>
                </a:extLst>
              </p:cNvPr>
              <p:cNvSpPr/>
              <p:nvPr/>
            </p:nvSpPr>
            <p:spPr bwMode="gray">
              <a:xfrm rot="1540702">
                <a:off x="7641773" y="582540"/>
                <a:ext cx="227167" cy="227167"/>
              </a:xfrm>
              <a:prstGeom prst="ellipse">
                <a:avLst/>
              </a:prstGeom>
              <a:solidFill>
                <a:srgbClr val="77D8E8"/>
              </a:solidFill>
              <a:ln w="1270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sp>
            <p:nvSpPr>
              <p:cNvPr id="14" name="Oval 13">
                <a:extLst>
                  <a:ext uri="{FF2B5EF4-FFF2-40B4-BE49-F238E27FC236}">
                    <a16:creationId xmlns:a16="http://schemas.microsoft.com/office/drawing/2014/main" id="{C1431227-1BA8-EE08-CBD8-7D0E609F2262}"/>
                  </a:ext>
                </a:extLst>
              </p:cNvPr>
              <p:cNvSpPr/>
              <p:nvPr/>
            </p:nvSpPr>
            <p:spPr bwMode="gray">
              <a:xfrm>
                <a:off x="10259719" y="987656"/>
                <a:ext cx="422524" cy="422524"/>
              </a:xfrm>
              <a:prstGeom prst="ellipse">
                <a:avLst/>
              </a:prstGeom>
              <a:solidFill>
                <a:srgbClr val="77D8E8"/>
              </a:solidFill>
              <a:ln w="19050">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b="1" dirty="0">
                  <a:solidFill>
                    <a:schemeClr val="bg1"/>
                  </a:solidFill>
                </a:endParaRPr>
              </a:p>
            </p:txBody>
          </p:sp>
        </p:grpSp>
        <p:pic>
          <p:nvPicPr>
            <p:cNvPr id="3" name="Picture 2">
              <a:extLst>
                <a:ext uri="{FF2B5EF4-FFF2-40B4-BE49-F238E27FC236}">
                  <a16:creationId xmlns:a16="http://schemas.microsoft.com/office/drawing/2014/main" id="{7EC1A682-529E-7F3D-1A67-D7608C2FC7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133447" y="957943"/>
              <a:ext cx="4942114" cy="4942114"/>
            </a:xfrm>
            <a:prstGeom prst="ellipse">
              <a:avLst/>
            </a:prstGeom>
            <a:ln w="38100">
              <a:solidFill>
                <a:schemeClr val="bg1"/>
              </a:solidFill>
            </a:ln>
            <a:effectLst>
              <a:outerShdw blurRad="50800" dist="38100" dir="5400000" algn="t" rotWithShape="0">
                <a:prstClr val="black">
                  <a:alpha val="40000"/>
                </a:prstClr>
              </a:outerShdw>
            </a:effectLst>
          </p:spPr>
        </p:pic>
      </p:grpSp>
      <p:pic>
        <p:nvPicPr>
          <p:cNvPr id="7" name="Picture 6">
            <a:extLst>
              <a:ext uri="{FF2B5EF4-FFF2-40B4-BE49-F238E27FC236}">
                <a16:creationId xmlns:a16="http://schemas.microsoft.com/office/drawing/2014/main" id="{4CE6C26E-36FE-55D7-8F9D-419D20F2951E}"/>
              </a:ext>
            </a:extLst>
          </p:cNvPr>
          <p:cNvPicPr>
            <a:picLocks noChangeAspect="1"/>
          </p:cNvPicPr>
          <p:nvPr/>
        </p:nvPicPr>
        <p:blipFill>
          <a:blip r:embed="rId5"/>
          <a:stretch>
            <a:fillRect/>
          </a:stretch>
        </p:blipFill>
        <p:spPr>
          <a:xfrm>
            <a:off x="488131" y="5471855"/>
            <a:ext cx="2466975" cy="952500"/>
          </a:xfrm>
          <a:prstGeom prst="rect">
            <a:avLst/>
          </a:prstGeom>
        </p:spPr>
      </p:pic>
    </p:spTree>
    <p:extLst>
      <p:ext uri="{BB962C8B-B14F-4D97-AF65-F5344CB8AC3E}">
        <p14:creationId xmlns:p14="http://schemas.microsoft.com/office/powerpoint/2010/main" val="3205372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ED9A0-B3FA-4A47-8C94-B52F233C7F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635"/>
            <a:ext cx="12202872" cy="6529206"/>
          </a:xfrm>
          <a:prstGeom prst="rect">
            <a:avLst/>
          </a:prstGeom>
        </p:spPr>
      </p:pic>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23462" y="5387077"/>
            <a:ext cx="7835064" cy="881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Choose a plan that fits you</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2</a:t>
            </a:r>
          </a:p>
        </p:txBody>
      </p:sp>
    </p:spTree>
    <p:extLst>
      <p:ext uri="{BB962C8B-B14F-4D97-AF65-F5344CB8AC3E}">
        <p14:creationId xmlns:p14="http://schemas.microsoft.com/office/powerpoint/2010/main" val="1444955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06437" y="244293"/>
            <a:ext cx="6023447"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Preventive care</a:t>
            </a:r>
          </a:p>
        </p:txBody>
      </p:sp>
      <p:grpSp>
        <p:nvGrpSpPr>
          <p:cNvPr id="4" name="Group 3">
            <a:extLst>
              <a:ext uri="{FF2B5EF4-FFF2-40B4-BE49-F238E27FC236}">
                <a16:creationId xmlns:a16="http://schemas.microsoft.com/office/drawing/2014/main" id="{834F04A5-3E99-C195-764A-7564940538BA}"/>
              </a:ext>
            </a:extLst>
          </p:cNvPr>
          <p:cNvGrpSpPr/>
          <p:nvPr/>
        </p:nvGrpSpPr>
        <p:grpSpPr>
          <a:xfrm>
            <a:off x="377583" y="2393204"/>
            <a:ext cx="5718416" cy="2138680"/>
            <a:chOff x="377583" y="2436748"/>
            <a:chExt cx="5718416" cy="2138680"/>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380426" y="3556530"/>
              <a:ext cx="5715573" cy="1018898"/>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defTabSz="412756">
                <a:spcBef>
                  <a:spcPts val="0"/>
                </a:spcBef>
                <a:spcAft>
                  <a:spcPts val="1200"/>
                </a:spcAft>
                <a:buClr>
                  <a:srgbClr val="0B315E"/>
                </a:buClr>
                <a:buFont typeface="Wingdings 2" panose="05020102010507070707" pitchFamily="18" charset="2"/>
                <a:buChar char=""/>
                <a:defRPr/>
              </a:pPr>
              <a:r>
                <a:rPr lang="en-US" sz="1600" b="0" dirty="0">
                  <a:solidFill>
                    <a:schemeClr val="tx2"/>
                  </a:solidFill>
                  <a:latin typeface="CVS Health Sans" panose="020B0504020202020204" pitchFamily="34" charset="0"/>
                </a:rPr>
                <a:t>Routine screenings and check-ups </a:t>
              </a:r>
              <a:endParaRPr kumimoji="0" lang="en-US" sz="1600" b="0" i="0" u="none" strike="noStrike" kern="0" cap="none" spc="0" normalizeH="0" baseline="0" noProof="0" dirty="0">
                <a:ln>
                  <a:noFill/>
                </a:ln>
                <a:solidFill>
                  <a:schemeClr val="tx2"/>
                </a:solidFill>
                <a:effectLst/>
                <a:uLnTx/>
                <a:uFillTx/>
                <a:latin typeface="CVS Health Sans" panose="020B0504020202020204" pitchFamily="34" charset="0"/>
                <a:sym typeface="Helvetica Neue"/>
              </a:endParaRPr>
            </a:p>
            <a:p>
              <a:pPr marL="228600" indent="-228600" defTabSz="412756">
                <a:spcBef>
                  <a:spcPts val="0"/>
                </a:spcBef>
                <a:spcAft>
                  <a:spcPts val="1200"/>
                </a:spcAft>
                <a:buClr>
                  <a:srgbClr val="0B315E"/>
                </a:buClr>
                <a:buFont typeface="Wingdings 2" panose="05020102010507070707" pitchFamily="18" charset="2"/>
                <a:buChar char=""/>
                <a:defRPr/>
              </a:pPr>
              <a:r>
                <a:rPr lang="en-US" sz="1600" b="0" dirty="0">
                  <a:solidFill>
                    <a:schemeClr val="tx2"/>
                  </a:solidFill>
                  <a:latin typeface="CVS Health Sans" panose="020B0504020202020204" pitchFamily="34" charset="0"/>
                </a:rPr>
                <a:t>Counseling to prevent illness, disease or other </a:t>
              </a:r>
              <a:br>
                <a:rPr lang="en-US" sz="1600" b="0" dirty="0">
                  <a:solidFill>
                    <a:schemeClr val="tx2"/>
                  </a:solidFill>
                  <a:latin typeface="CVS Health Sans" panose="020B0504020202020204" pitchFamily="34" charset="0"/>
                </a:rPr>
              </a:br>
              <a:r>
                <a:rPr lang="en-US" sz="1600" b="0" dirty="0">
                  <a:solidFill>
                    <a:schemeClr val="tx2"/>
                  </a:solidFill>
                  <a:latin typeface="CVS Health Sans" panose="020B0504020202020204" pitchFamily="34" charset="0"/>
                </a:rPr>
                <a:t>health problems</a:t>
              </a:r>
            </a:p>
          </p:txBody>
        </p:sp>
        <p:grpSp>
          <p:nvGrpSpPr>
            <p:cNvPr id="3" name="Group 2">
              <a:extLst>
                <a:ext uri="{FF2B5EF4-FFF2-40B4-BE49-F238E27FC236}">
                  <a16:creationId xmlns:a16="http://schemas.microsoft.com/office/drawing/2014/main" id="{7703C891-75DB-5D75-796C-82712C1EBAA5}"/>
                </a:ext>
              </a:extLst>
            </p:cNvPr>
            <p:cNvGrpSpPr/>
            <p:nvPr/>
          </p:nvGrpSpPr>
          <p:grpSpPr>
            <a:xfrm>
              <a:off x="377583" y="2436748"/>
              <a:ext cx="5228458" cy="911094"/>
              <a:chOff x="377583" y="2436748"/>
              <a:chExt cx="5228458" cy="911094"/>
            </a:xfrm>
          </p:grpSpPr>
          <p:sp>
            <p:nvSpPr>
              <p:cNvPr id="32" name="Rectangle 31">
                <a:extLst>
                  <a:ext uri="{FF2B5EF4-FFF2-40B4-BE49-F238E27FC236}">
                    <a16:creationId xmlns:a16="http://schemas.microsoft.com/office/drawing/2014/main" id="{73D411C1-E43A-7162-A9D1-BC1BB5D37F3A}"/>
                  </a:ext>
                </a:extLst>
              </p:cNvPr>
              <p:cNvSpPr/>
              <p:nvPr/>
            </p:nvSpPr>
            <p:spPr>
              <a:xfrm>
                <a:off x="377584" y="2436748"/>
                <a:ext cx="5228457" cy="911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3" name="TextBox 32">
                <a:extLst>
                  <a:ext uri="{FF2B5EF4-FFF2-40B4-BE49-F238E27FC236}">
                    <a16:creationId xmlns:a16="http://schemas.microsoft.com/office/drawing/2014/main" id="{85408F13-91FF-BDEC-5116-AD9B9CE7E62D}"/>
                  </a:ext>
                </a:extLst>
              </p:cNvPr>
              <p:cNvSpPr txBox="1"/>
              <p:nvPr/>
            </p:nvSpPr>
            <p:spPr>
              <a:xfrm>
                <a:off x="377583" y="2660433"/>
                <a:ext cx="4715710"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r>
                  <a:rPr lang="en-US" sz="2000" b="1" dirty="0">
                    <a:solidFill>
                      <a:schemeClr val="bg1"/>
                    </a:solidFill>
                    <a:latin typeface="CVS Health Sans" panose="020B0504020202020204" pitchFamily="34" charset="0"/>
                  </a:rPr>
                  <a:t>Preventive care for adults and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children</a:t>
                </a:r>
              </a:p>
            </p:txBody>
          </p:sp>
        </p:grpSp>
      </p:grpSp>
      <p:sp>
        <p:nvSpPr>
          <p:cNvPr id="2" name="Content Placeholder 2">
            <a:extLst>
              <a:ext uri="{FF2B5EF4-FFF2-40B4-BE49-F238E27FC236}">
                <a16:creationId xmlns:a16="http://schemas.microsoft.com/office/drawing/2014/main" id="{78F2D558-5C01-F19E-18CD-0F1C52DC8256}"/>
              </a:ext>
            </a:extLst>
          </p:cNvPr>
          <p:cNvSpPr txBox="1">
            <a:spLocks/>
          </p:cNvSpPr>
          <p:nvPr/>
        </p:nvSpPr>
        <p:spPr>
          <a:xfrm>
            <a:off x="274474" y="1137165"/>
            <a:ext cx="5331567" cy="1032376"/>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500"/>
              </a:spcAft>
              <a:buNone/>
            </a:pPr>
            <a:r>
              <a:rPr lang="en-US" sz="1800" b="1" dirty="0">
                <a:solidFill>
                  <a:schemeClr val="tx2"/>
                </a:solidFill>
                <a:latin typeface="CVS Health Sans" panose="020B0504020202020204" pitchFamily="34" charset="0"/>
              </a:rPr>
              <a:t>When combined with healthy eating and exercise, vaccines and early detection are your keys to a long and healthy life. </a:t>
            </a:r>
          </a:p>
        </p:txBody>
      </p:sp>
      <p:grpSp>
        <p:nvGrpSpPr>
          <p:cNvPr id="5" name="Group 4">
            <a:extLst>
              <a:ext uri="{FF2B5EF4-FFF2-40B4-BE49-F238E27FC236}">
                <a16:creationId xmlns:a16="http://schemas.microsoft.com/office/drawing/2014/main" id="{EF1F1C66-898F-472E-683C-E235DAE34059}"/>
              </a:ext>
            </a:extLst>
          </p:cNvPr>
          <p:cNvGrpSpPr/>
          <p:nvPr/>
        </p:nvGrpSpPr>
        <p:grpSpPr>
          <a:xfrm>
            <a:off x="1211698" y="4557522"/>
            <a:ext cx="3881595" cy="1478686"/>
            <a:chOff x="1211698" y="4601066"/>
            <a:chExt cx="3881595" cy="1478686"/>
          </a:xfrm>
        </p:grpSpPr>
        <p:grpSp>
          <p:nvGrpSpPr>
            <p:cNvPr id="22" name="Group 21">
              <a:extLst>
                <a:ext uri="{FF2B5EF4-FFF2-40B4-BE49-F238E27FC236}">
                  <a16:creationId xmlns:a16="http://schemas.microsoft.com/office/drawing/2014/main" id="{9301F603-FCD1-4B9E-1360-F0E3C70B2BF9}"/>
                </a:ext>
              </a:extLst>
            </p:cNvPr>
            <p:cNvGrpSpPr/>
            <p:nvPr/>
          </p:nvGrpSpPr>
          <p:grpSpPr>
            <a:xfrm>
              <a:off x="1211698" y="4601066"/>
              <a:ext cx="3881595" cy="1478686"/>
              <a:chOff x="1220244" y="4575428"/>
              <a:chExt cx="3881595" cy="1478686"/>
            </a:xfrm>
          </p:grpSpPr>
          <p:sp>
            <p:nvSpPr>
              <p:cNvPr id="10" name="Rectangle: Rounded Corners 9">
                <a:extLst>
                  <a:ext uri="{FF2B5EF4-FFF2-40B4-BE49-F238E27FC236}">
                    <a16:creationId xmlns:a16="http://schemas.microsoft.com/office/drawing/2014/main" id="{84DA263E-A5FE-F731-84E8-BFF633B0E786}"/>
                  </a:ext>
                </a:extLst>
              </p:cNvPr>
              <p:cNvSpPr/>
              <p:nvPr/>
            </p:nvSpPr>
            <p:spPr>
              <a:xfrm>
                <a:off x="1576704" y="4874223"/>
                <a:ext cx="3525135" cy="1179891"/>
              </a:xfrm>
              <a:prstGeom prst="round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19CD537-81F7-2523-5443-0EC17E1E835D}"/>
                  </a:ext>
                </a:extLst>
              </p:cNvPr>
              <p:cNvGrpSpPr/>
              <p:nvPr/>
            </p:nvGrpSpPr>
            <p:grpSpPr>
              <a:xfrm>
                <a:off x="1220244" y="4575428"/>
                <a:ext cx="1338760" cy="1338760"/>
                <a:chOff x="1002013" y="1467621"/>
                <a:chExt cx="1405324" cy="1405324"/>
              </a:xfrm>
            </p:grpSpPr>
            <p:sp>
              <p:nvSpPr>
                <p:cNvPr id="13" name="Oval 12">
                  <a:extLst>
                    <a:ext uri="{FF2B5EF4-FFF2-40B4-BE49-F238E27FC236}">
                      <a16:creationId xmlns:a16="http://schemas.microsoft.com/office/drawing/2014/main" id="{37AC4463-4CF8-9E2A-B29D-2969B5DEBC1A}"/>
                    </a:ext>
                  </a:extLst>
                </p:cNvPr>
                <p:cNvSpPr/>
                <p:nvPr/>
              </p:nvSpPr>
              <p:spPr>
                <a:xfrm>
                  <a:off x="1002013" y="1467621"/>
                  <a:ext cx="1405324" cy="1405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85EC46D-D151-CEAA-6257-CF57BA9D44D0}"/>
                    </a:ext>
                  </a:extLst>
                </p:cNvPr>
                <p:cNvSpPr/>
                <p:nvPr/>
              </p:nvSpPr>
              <p:spPr>
                <a:xfrm>
                  <a:off x="1117038" y="1614504"/>
                  <a:ext cx="1175275" cy="117527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9D37216-F3FA-0200-EB68-28CEF281472A}"/>
                    </a:ext>
                  </a:extLst>
                </p:cNvPr>
                <p:cNvSpPr/>
                <p:nvPr/>
              </p:nvSpPr>
              <p:spPr>
                <a:xfrm>
                  <a:off x="1203634" y="1701100"/>
                  <a:ext cx="1002082" cy="1002082"/>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1" name="Graphic 220" descr="Dollar symbol icon.">
                <a:extLst>
                  <a:ext uri="{FF2B5EF4-FFF2-40B4-BE49-F238E27FC236}">
                    <a16:creationId xmlns:a16="http://schemas.microsoft.com/office/drawing/2014/main" id="{4DCC2CD5-6B88-57EB-18F6-F2138CC4450C}"/>
                  </a:ext>
                </a:extLst>
              </p:cNvPr>
              <p:cNvSpPr>
                <a:spLocks noChangeAspect="1"/>
              </p:cNvSpPr>
              <p:nvPr/>
            </p:nvSpPr>
            <p:spPr>
              <a:xfrm>
                <a:off x="1749966" y="4959364"/>
                <a:ext cx="313537" cy="634962"/>
              </a:xfrm>
              <a:custGeom>
                <a:avLst/>
                <a:gdLst>
                  <a:gd name="connsiteX0" fmla="*/ 126092 w 226411"/>
                  <a:gd name="connsiteY0" fmla="*/ 213975 h 458518"/>
                  <a:gd name="connsiteX1" fmla="*/ 126092 w 226411"/>
                  <a:gd name="connsiteY1" fmla="*/ 76420 h 458518"/>
                  <a:gd name="connsiteX2" fmla="*/ 204423 w 226411"/>
                  <a:gd name="connsiteY2" fmla="*/ 143287 h 458518"/>
                  <a:gd name="connsiteX3" fmla="*/ 223528 w 226411"/>
                  <a:gd name="connsiteY3" fmla="*/ 143287 h 458518"/>
                  <a:gd name="connsiteX4" fmla="*/ 126092 w 226411"/>
                  <a:gd name="connsiteY4" fmla="*/ 57315 h 458518"/>
                  <a:gd name="connsiteX5" fmla="*/ 126092 w 226411"/>
                  <a:gd name="connsiteY5" fmla="*/ 0 h 458518"/>
                  <a:gd name="connsiteX6" fmla="*/ 106988 w 226411"/>
                  <a:gd name="connsiteY6" fmla="*/ 0 h 458518"/>
                  <a:gd name="connsiteX7" fmla="*/ 106988 w 226411"/>
                  <a:gd name="connsiteY7" fmla="*/ 55404 h 458518"/>
                  <a:gd name="connsiteX8" fmla="*/ 11463 w 226411"/>
                  <a:gd name="connsiteY8" fmla="*/ 120361 h 458518"/>
                  <a:gd name="connsiteX9" fmla="*/ 24836 w 226411"/>
                  <a:gd name="connsiteY9" fmla="*/ 191049 h 458518"/>
                  <a:gd name="connsiteX10" fmla="*/ 95525 w 226411"/>
                  <a:gd name="connsiteY10" fmla="*/ 227349 h 458518"/>
                  <a:gd name="connsiteX11" fmla="*/ 106988 w 226411"/>
                  <a:gd name="connsiteY11" fmla="*/ 229259 h 458518"/>
                  <a:gd name="connsiteX12" fmla="*/ 106988 w 226411"/>
                  <a:gd name="connsiteY12" fmla="*/ 380188 h 458518"/>
                  <a:gd name="connsiteX13" fmla="*/ 84062 w 226411"/>
                  <a:gd name="connsiteY13" fmla="*/ 376367 h 458518"/>
                  <a:gd name="connsiteX14" fmla="*/ 47762 w 226411"/>
                  <a:gd name="connsiteY14" fmla="*/ 357262 h 458518"/>
                  <a:gd name="connsiteX15" fmla="*/ 19105 w 226411"/>
                  <a:gd name="connsiteY15" fmla="*/ 317142 h 458518"/>
                  <a:gd name="connsiteX16" fmla="*/ 0 w 226411"/>
                  <a:gd name="connsiteY16" fmla="*/ 317142 h 458518"/>
                  <a:gd name="connsiteX17" fmla="*/ 38210 w 226411"/>
                  <a:gd name="connsiteY17" fmla="*/ 372546 h 458518"/>
                  <a:gd name="connsiteX18" fmla="*/ 82151 w 226411"/>
                  <a:gd name="connsiteY18" fmla="*/ 395472 h 458518"/>
                  <a:gd name="connsiteX19" fmla="*/ 110809 w 226411"/>
                  <a:gd name="connsiteY19" fmla="*/ 401203 h 458518"/>
                  <a:gd name="connsiteX20" fmla="*/ 110809 w 226411"/>
                  <a:gd name="connsiteY20" fmla="*/ 458518 h 458518"/>
                  <a:gd name="connsiteX21" fmla="*/ 129913 w 226411"/>
                  <a:gd name="connsiteY21" fmla="*/ 458518 h 458518"/>
                  <a:gd name="connsiteX22" fmla="*/ 129913 w 226411"/>
                  <a:gd name="connsiteY22" fmla="*/ 401203 h 458518"/>
                  <a:gd name="connsiteX23" fmla="*/ 206333 w 226411"/>
                  <a:gd name="connsiteY23" fmla="*/ 368725 h 458518"/>
                  <a:gd name="connsiteX24" fmla="*/ 225438 w 226411"/>
                  <a:gd name="connsiteY24" fmla="*/ 301858 h 458518"/>
                  <a:gd name="connsiteX25" fmla="*/ 126092 w 226411"/>
                  <a:gd name="connsiteY25" fmla="*/ 213975 h 458518"/>
                  <a:gd name="connsiteX26" fmla="*/ 106988 w 226411"/>
                  <a:gd name="connsiteY26" fmla="*/ 210154 h 458518"/>
                  <a:gd name="connsiteX27" fmla="*/ 97435 w 226411"/>
                  <a:gd name="connsiteY27" fmla="*/ 208244 h 458518"/>
                  <a:gd name="connsiteX28" fmla="*/ 38210 w 226411"/>
                  <a:gd name="connsiteY28" fmla="*/ 177676 h 458518"/>
                  <a:gd name="connsiteX29" fmla="*/ 28657 w 226411"/>
                  <a:gd name="connsiteY29" fmla="*/ 126092 h 458518"/>
                  <a:gd name="connsiteX30" fmla="*/ 106988 w 226411"/>
                  <a:gd name="connsiteY30" fmla="*/ 74509 h 458518"/>
                  <a:gd name="connsiteX31" fmla="*/ 106988 w 226411"/>
                  <a:gd name="connsiteY31" fmla="*/ 210154 h 458518"/>
                  <a:gd name="connsiteX32" fmla="*/ 189139 w 226411"/>
                  <a:gd name="connsiteY32" fmla="*/ 353441 h 458518"/>
                  <a:gd name="connsiteX33" fmla="*/ 126092 w 226411"/>
                  <a:gd name="connsiteY33" fmla="*/ 380188 h 458518"/>
                  <a:gd name="connsiteX34" fmla="*/ 126092 w 226411"/>
                  <a:gd name="connsiteY34" fmla="*/ 233080 h 458518"/>
                  <a:gd name="connsiteX35" fmla="*/ 204423 w 226411"/>
                  <a:gd name="connsiteY35" fmla="*/ 301858 h 458518"/>
                  <a:gd name="connsiteX36" fmla="*/ 189139 w 226411"/>
                  <a:gd name="connsiteY36" fmla="*/ 353441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6411" h="458518">
                    <a:moveTo>
                      <a:pt x="126092" y="213975"/>
                    </a:moveTo>
                    <a:lnTo>
                      <a:pt x="126092" y="76420"/>
                    </a:lnTo>
                    <a:cubicBezTo>
                      <a:pt x="164302" y="80241"/>
                      <a:pt x="194870" y="106988"/>
                      <a:pt x="204423" y="143287"/>
                    </a:cubicBezTo>
                    <a:lnTo>
                      <a:pt x="223528" y="143287"/>
                    </a:lnTo>
                    <a:cubicBezTo>
                      <a:pt x="212065" y="97435"/>
                      <a:pt x="173855" y="61136"/>
                      <a:pt x="126092" y="57315"/>
                    </a:cubicBezTo>
                    <a:lnTo>
                      <a:pt x="126092" y="0"/>
                    </a:lnTo>
                    <a:lnTo>
                      <a:pt x="106988" y="0"/>
                    </a:lnTo>
                    <a:lnTo>
                      <a:pt x="106988" y="55404"/>
                    </a:lnTo>
                    <a:cubicBezTo>
                      <a:pt x="66867" y="57315"/>
                      <a:pt x="22926" y="80241"/>
                      <a:pt x="11463" y="120361"/>
                    </a:cubicBezTo>
                    <a:cubicBezTo>
                      <a:pt x="5731" y="145197"/>
                      <a:pt x="9552" y="171944"/>
                      <a:pt x="24836" y="191049"/>
                    </a:cubicBezTo>
                    <a:cubicBezTo>
                      <a:pt x="42031" y="212065"/>
                      <a:pt x="66867" y="223528"/>
                      <a:pt x="95525" y="227349"/>
                    </a:cubicBezTo>
                    <a:lnTo>
                      <a:pt x="106988" y="229259"/>
                    </a:lnTo>
                    <a:lnTo>
                      <a:pt x="106988" y="380188"/>
                    </a:lnTo>
                    <a:cubicBezTo>
                      <a:pt x="99346" y="380188"/>
                      <a:pt x="91704" y="378277"/>
                      <a:pt x="84062" y="376367"/>
                    </a:cubicBezTo>
                    <a:cubicBezTo>
                      <a:pt x="70688" y="372546"/>
                      <a:pt x="57315" y="366814"/>
                      <a:pt x="47762" y="357262"/>
                    </a:cubicBezTo>
                    <a:cubicBezTo>
                      <a:pt x="34389" y="345799"/>
                      <a:pt x="24836" y="332426"/>
                      <a:pt x="19105" y="317142"/>
                    </a:cubicBezTo>
                    <a:lnTo>
                      <a:pt x="0" y="317142"/>
                    </a:lnTo>
                    <a:cubicBezTo>
                      <a:pt x="7642" y="338157"/>
                      <a:pt x="21015" y="357262"/>
                      <a:pt x="38210" y="372546"/>
                    </a:cubicBezTo>
                    <a:cubicBezTo>
                      <a:pt x="51583" y="382098"/>
                      <a:pt x="64957" y="391651"/>
                      <a:pt x="82151" y="395472"/>
                    </a:cubicBezTo>
                    <a:cubicBezTo>
                      <a:pt x="91704" y="397382"/>
                      <a:pt x="101256" y="399293"/>
                      <a:pt x="110809" y="401203"/>
                    </a:cubicBezTo>
                    <a:lnTo>
                      <a:pt x="110809" y="458518"/>
                    </a:lnTo>
                    <a:lnTo>
                      <a:pt x="129913" y="458518"/>
                    </a:lnTo>
                    <a:lnTo>
                      <a:pt x="129913" y="401203"/>
                    </a:lnTo>
                    <a:cubicBezTo>
                      <a:pt x="158571" y="401203"/>
                      <a:pt x="185318" y="389740"/>
                      <a:pt x="206333" y="368725"/>
                    </a:cubicBezTo>
                    <a:cubicBezTo>
                      <a:pt x="221617" y="349620"/>
                      <a:pt x="229259" y="324784"/>
                      <a:pt x="225438" y="301858"/>
                    </a:cubicBezTo>
                    <a:cubicBezTo>
                      <a:pt x="215886" y="242632"/>
                      <a:pt x="170034" y="223528"/>
                      <a:pt x="126092" y="213975"/>
                    </a:cubicBezTo>
                    <a:close/>
                    <a:moveTo>
                      <a:pt x="106988" y="210154"/>
                    </a:moveTo>
                    <a:lnTo>
                      <a:pt x="97435" y="208244"/>
                    </a:lnTo>
                    <a:cubicBezTo>
                      <a:pt x="74509" y="206333"/>
                      <a:pt x="53494" y="194870"/>
                      <a:pt x="38210" y="177676"/>
                    </a:cubicBezTo>
                    <a:cubicBezTo>
                      <a:pt x="28657" y="164302"/>
                      <a:pt x="24836" y="145197"/>
                      <a:pt x="28657" y="126092"/>
                    </a:cubicBezTo>
                    <a:cubicBezTo>
                      <a:pt x="38210" y="93614"/>
                      <a:pt x="74509" y="76420"/>
                      <a:pt x="106988" y="74509"/>
                    </a:cubicBezTo>
                    <a:lnTo>
                      <a:pt x="106988" y="210154"/>
                    </a:lnTo>
                    <a:close/>
                    <a:moveTo>
                      <a:pt x="189139" y="353441"/>
                    </a:moveTo>
                    <a:cubicBezTo>
                      <a:pt x="171944" y="370635"/>
                      <a:pt x="149018" y="380188"/>
                      <a:pt x="126092" y="380188"/>
                    </a:cubicBezTo>
                    <a:lnTo>
                      <a:pt x="126092" y="233080"/>
                    </a:lnTo>
                    <a:cubicBezTo>
                      <a:pt x="166213" y="244543"/>
                      <a:pt x="198691" y="259827"/>
                      <a:pt x="204423" y="301858"/>
                    </a:cubicBezTo>
                    <a:cubicBezTo>
                      <a:pt x="206333" y="320963"/>
                      <a:pt x="202512" y="340068"/>
                      <a:pt x="189139" y="353441"/>
                    </a:cubicBezTo>
                    <a:close/>
                  </a:path>
                </a:pathLst>
              </a:custGeom>
              <a:solidFill>
                <a:schemeClr val="bg1"/>
              </a:solidFill>
              <a:ln w="19050" cap="flat">
                <a:noFill/>
                <a:prstDash val="solid"/>
                <a:miter/>
              </a:ln>
            </p:spPr>
            <p:txBody>
              <a:bodyPr rtlCol="0" anchor="ctr"/>
              <a:lstStyle/>
              <a:p>
                <a:endParaRPr lang="en-US" dirty="0"/>
              </a:p>
            </p:txBody>
          </p:sp>
        </p:grpSp>
        <p:sp>
          <p:nvSpPr>
            <p:cNvPr id="9" name="TextBox 8">
              <a:extLst>
                <a:ext uri="{FF2B5EF4-FFF2-40B4-BE49-F238E27FC236}">
                  <a16:creationId xmlns:a16="http://schemas.microsoft.com/office/drawing/2014/main" id="{FF724BC1-948B-7B78-8162-DA937AD95ED0}"/>
                </a:ext>
              </a:extLst>
            </p:cNvPr>
            <p:cNvSpPr txBox="1"/>
            <p:nvPr/>
          </p:nvSpPr>
          <p:spPr>
            <a:xfrm>
              <a:off x="2564265" y="4963659"/>
              <a:ext cx="23054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anose="020B0604020202020204" pitchFamily="34" charset="0"/>
                  <a:sym typeface="Helvetica Neue"/>
                </a:rPr>
                <a:t>Your plan covers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prstClr val="white"/>
                  </a:solidFill>
                  <a:latin typeface="CVS Health Sans" panose="020B0504020202020204" pitchFamily="34" charset="0"/>
                  <a:cs typeface="Arial" panose="020B0604020202020204" pitchFamily="34" charset="0"/>
                  <a:sym typeface="Helvetica Neue"/>
                </a:rPr>
                <a:t>100% at </a:t>
              </a:r>
              <a:br>
                <a:rPr lang="en-US" sz="2200" b="1" dirty="0">
                  <a:solidFill>
                    <a:prstClr val="white"/>
                  </a:solidFill>
                  <a:latin typeface="CVS Health Sans" panose="020B0504020202020204" pitchFamily="34" charset="0"/>
                  <a:cs typeface="Arial" panose="020B0604020202020204" pitchFamily="34" charset="0"/>
                  <a:sym typeface="Helvetica Neue"/>
                </a:rPr>
              </a:br>
              <a:r>
                <a:rPr lang="en-US" sz="2200" b="1" dirty="0">
                  <a:solidFill>
                    <a:prstClr val="white"/>
                  </a:solidFill>
                  <a:latin typeface="CVS Health Sans" panose="020B0504020202020204" pitchFamily="34" charset="0"/>
                  <a:cs typeface="Arial" panose="020B0604020202020204" pitchFamily="34" charset="0"/>
                  <a:sym typeface="Helvetica Neue"/>
                </a:rPr>
                <a:t>Tier 1 and Tier 2</a:t>
              </a:r>
              <a:endParaRPr kumimoji="0" lang="en-US" sz="2200" b="1" i="0" u="none" strike="noStrike" kern="1200" cap="none" spc="0" normalizeH="0" baseline="0" noProof="0" dirty="0">
                <a:ln>
                  <a:noFill/>
                </a:ln>
                <a:solidFill>
                  <a:srgbClr val="0B315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9F3E3323-678C-CCD2-5220-6EEE401FA21F}"/>
              </a:ext>
            </a:extLst>
          </p:cNvPr>
          <p:cNvGrpSpPr/>
          <p:nvPr/>
        </p:nvGrpSpPr>
        <p:grpSpPr>
          <a:xfrm>
            <a:off x="6195548" y="0"/>
            <a:ext cx="5995115" cy="6900730"/>
            <a:chOff x="6195548" y="0"/>
            <a:chExt cx="5995115" cy="6900730"/>
          </a:xfrm>
        </p:grpSpPr>
        <p:pic>
          <p:nvPicPr>
            <p:cNvPr id="20" name="Picture 19" descr="A picture containing person, room, table&#10;&#10;Description automatically generated">
              <a:extLst>
                <a:ext uri="{FF2B5EF4-FFF2-40B4-BE49-F238E27FC236}">
                  <a16:creationId xmlns:a16="http://schemas.microsoft.com/office/drawing/2014/main" id="{32C96B24-A0E2-2071-659D-258045B0AB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91"/>
            <a:stretch/>
          </p:blipFill>
          <p:spPr>
            <a:xfrm>
              <a:off x="6195548" y="0"/>
              <a:ext cx="5995115" cy="6900730"/>
            </a:xfrm>
            <a:prstGeom prst="rect">
              <a:avLst/>
            </a:prstGeom>
          </p:spPr>
        </p:pic>
        <p:sp>
          <p:nvSpPr>
            <p:cNvPr id="6" name="TextBox 5">
              <a:extLst>
                <a:ext uri="{FF2B5EF4-FFF2-40B4-BE49-F238E27FC236}">
                  <a16:creationId xmlns:a16="http://schemas.microsoft.com/office/drawing/2014/main" id="{D7584FAA-A0E0-B297-28D5-FD315ACBD688}"/>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346738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Medical benefits at-a-glance</a:t>
            </a:r>
          </a:p>
        </p:txBody>
      </p:sp>
      <p:graphicFrame>
        <p:nvGraphicFramePr>
          <p:cNvPr id="8" name="Table 7">
            <a:extLst>
              <a:ext uri="{FF2B5EF4-FFF2-40B4-BE49-F238E27FC236}">
                <a16:creationId xmlns:a16="http://schemas.microsoft.com/office/drawing/2014/main" id="{DE7E1981-322E-40E3-478D-E29E351F76C4}"/>
              </a:ext>
            </a:extLst>
          </p:cNvPr>
          <p:cNvGraphicFramePr>
            <a:graphicFrameLocks noGrp="1"/>
          </p:cNvGraphicFramePr>
          <p:nvPr>
            <p:extLst>
              <p:ext uri="{D42A27DB-BD31-4B8C-83A1-F6EECF244321}">
                <p14:modId xmlns:p14="http://schemas.microsoft.com/office/powerpoint/2010/main" val="2520416290"/>
              </p:ext>
            </p:extLst>
          </p:nvPr>
        </p:nvGraphicFramePr>
        <p:xfrm>
          <a:off x="1850750" y="1521859"/>
          <a:ext cx="8320378" cy="4033615"/>
        </p:xfrm>
        <a:graphic>
          <a:graphicData uri="http://schemas.openxmlformats.org/drawingml/2006/table">
            <a:tbl>
              <a:tblPr/>
              <a:tblGrid>
                <a:gridCol w="2139488">
                  <a:extLst>
                    <a:ext uri="{9D8B030D-6E8A-4147-A177-3AD203B41FA5}">
                      <a16:colId xmlns:a16="http://schemas.microsoft.com/office/drawing/2014/main" val="2116784637"/>
                    </a:ext>
                  </a:extLst>
                </a:gridCol>
                <a:gridCol w="2055369">
                  <a:extLst>
                    <a:ext uri="{9D8B030D-6E8A-4147-A177-3AD203B41FA5}">
                      <a16:colId xmlns:a16="http://schemas.microsoft.com/office/drawing/2014/main" val="2060033584"/>
                    </a:ext>
                  </a:extLst>
                </a:gridCol>
                <a:gridCol w="2071428">
                  <a:extLst>
                    <a:ext uri="{9D8B030D-6E8A-4147-A177-3AD203B41FA5}">
                      <a16:colId xmlns:a16="http://schemas.microsoft.com/office/drawing/2014/main" val="2975481045"/>
                    </a:ext>
                  </a:extLst>
                </a:gridCol>
                <a:gridCol w="2054093">
                  <a:extLst>
                    <a:ext uri="{9D8B030D-6E8A-4147-A177-3AD203B41FA5}">
                      <a16:colId xmlns:a16="http://schemas.microsoft.com/office/drawing/2014/main" val="1567214504"/>
                    </a:ext>
                  </a:extLst>
                </a:gridCol>
              </a:tblGrid>
              <a:tr h="418744">
                <a:tc>
                  <a:txBody>
                    <a:bodyPr/>
                    <a:lstStyle/>
                    <a:p>
                      <a:pPr marL="91440" algn="l" fontAlgn="t"/>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1</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CVS Health Sans" panose="020B0504020202020204" pitchFamily="34" charset="0"/>
                          <a:ea typeface="Century Gothic" charset="0"/>
                          <a:cs typeface="Century Gothic" charset="0"/>
                        </a:rPr>
                        <a:t>Tier 2</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3</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3929005795"/>
                  </a:ext>
                </a:extLst>
              </a:tr>
              <a:tr h="452927">
                <a:tc>
                  <a:txBody>
                    <a:bodyPr/>
                    <a:lstStyle/>
                    <a:p>
                      <a:pPr marL="91440" algn="l" fontAlgn="t"/>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extLst>
                  <a:ext uri="{0D108BD9-81ED-4DB2-BD59-A6C34878D82A}">
                    <a16:rowId xmlns:a16="http://schemas.microsoft.com/office/drawing/2014/main" val="3528031317"/>
                  </a:ext>
                </a:extLst>
              </a:tr>
              <a:tr h="44438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Individual</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$400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25173307"/>
                  </a:ext>
                </a:extLst>
              </a:tr>
              <a:tr h="478565">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Family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$800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2253472255"/>
                  </a:ext>
                </a:extLst>
              </a:tr>
              <a:tr h="452927">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Plan payment</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3">
                        <a:lumMod val="10000"/>
                        <a:lumOff val="9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extLst>
                  <a:ext uri="{0D108BD9-81ED-4DB2-BD59-A6C34878D82A}">
                    <a16:rowId xmlns:a16="http://schemas.microsoft.com/office/drawing/2014/main" val="1021609546"/>
                  </a:ext>
                </a:extLst>
              </a:tr>
              <a:tr h="452927">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90%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90%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latin typeface="CVS Health Sans" panose="020B0504020202020204" pitchFamily="34" charset="0"/>
                          <a:ea typeface="Century Gothic" charset="0"/>
                          <a:cs typeface="Century Gothic" charset="0"/>
                        </a:rPr>
                        <a:t>80%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extLst>
                  <a:ext uri="{0D108BD9-81ED-4DB2-BD59-A6C34878D82A}">
                    <a16:rowId xmlns:a16="http://schemas.microsoft.com/office/drawing/2014/main" val="2541320502"/>
                  </a:ext>
                </a:extLst>
              </a:tr>
              <a:tr h="44438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Out-of-pocket max</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bg1"/>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extLst>
                  <a:ext uri="{0D108BD9-81ED-4DB2-BD59-A6C34878D82A}">
                    <a16:rowId xmlns:a16="http://schemas.microsoft.com/office/drawing/2014/main" val="373038120"/>
                  </a:ext>
                </a:extLst>
              </a:tr>
              <a:tr h="452927">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Individual</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$1,500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$2,500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$2,500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147840125"/>
                  </a:ext>
                </a:extLst>
              </a:tr>
              <a:tr h="435836">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Family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$3,000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$5,000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$5,000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530133223"/>
                  </a:ext>
                </a:extLst>
              </a:tr>
            </a:tbl>
          </a:graphicData>
        </a:graphic>
      </p:graphicFrame>
    </p:spTree>
    <p:extLst>
      <p:ext uri="{BB962C8B-B14F-4D97-AF65-F5344CB8AC3E}">
        <p14:creationId xmlns:p14="http://schemas.microsoft.com/office/powerpoint/2010/main" val="405283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Medical benefits at-a-glance</a:t>
            </a:r>
          </a:p>
        </p:txBody>
      </p:sp>
      <p:graphicFrame>
        <p:nvGraphicFramePr>
          <p:cNvPr id="8" name="Table 7">
            <a:extLst>
              <a:ext uri="{FF2B5EF4-FFF2-40B4-BE49-F238E27FC236}">
                <a16:creationId xmlns:a16="http://schemas.microsoft.com/office/drawing/2014/main" id="{DE7E1981-322E-40E3-478D-E29E351F76C4}"/>
              </a:ext>
            </a:extLst>
          </p:cNvPr>
          <p:cNvGraphicFramePr>
            <a:graphicFrameLocks noGrp="1"/>
          </p:cNvGraphicFramePr>
          <p:nvPr>
            <p:extLst>
              <p:ext uri="{D42A27DB-BD31-4B8C-83A1-F6EECF244321}">
                <p14:modId xmlns:p14="http://schemas.microsoft.com/office/powerpoint/2010/main" val="106935998"/>
              </p:ext>
            </p:extLst>
          </p:nvPr>
        </p:nvGraphicFramePr>
        <p:xfrm>
          <a:off x="1112520" y="1642476"/>
          <a:ext cx="9966960" cy="3573048"/>
        </p:xfrm>
        <a:graphic>
          <a:graphicData uri="http://schemas.openxmlformats.org/drawingml/2006/table">
            <a:tbl>
              <a:tblPr/>
              <a:tblGrid>
                <a:gridCol w="2834640">
                  <a:extLst>
                    <a:ext uri="{9D8B030D-6E8A-4147-A177-3AD203B41FA5}">
                      <a16:colId xmlns:a16="http://schemas.microsoft.com/office/drawing/2014/main" val="2116784637"/>
                    </a:ext>
                  </a:extLst>
                </a:gridCol>
                <a:gridCol w="2377440">
                  <a:extLst>
                    <a:ext uri="{9D8B030D-6E8A-4147-A177-3AD203B41FA5}">
                      <a16:colId xmlns:a16="http://schemas.microsoft.com/office/drawing/2014/main" val="2060033584"/>
                    </a:ext>
                  </a:extLst>
                </a:gridCol>
                <a:gridCol w="2377440">
                  <a:extLst>
                    <a:ext uri="{9D8B030D-6E8A-4147-A177-3AD203B41FA5}">
                      <a16:colId xmlns:a16="http://schemas.microsoft.com/office/drawing/2014/main" val="2975481045"/>
                    </a:ext>
                  </a:extLst>
                </a:gridCol>
                <a:gridCol w="2377440">
                  <a:extLst>
                    <a:ext uri="{9D8B030D-6E8A-4147-A177-3AD203B41FA5}">
                      <a16:colId xmlns:a16="http://schemas.microsoft.com/office/drawing/2014/main" val="1567214504"/>
                    </a:ext>
                  </a:extLst>
                </a:gridCol>
              </a:tblGrid>
              <a:tr h="332114">
                <a:tc>
                  <a:txBody>
                    <a:bodyPr/>
                    <a:lstStyle/>
                    <a:p>
                      <a:pPr marL="91440" algn="l" fontAlgn="t"/>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1</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CVS Health Sans" panose="020B0504020202020204" pitchFamily="34" charset="0"/>
                          <a:ea typeface="Century Gothic" charset="0"/>
                          <a:cs typeface="Century Gothic" charset="0"/>
                        </a:rPr>
                        <a:t>Tier 2</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Tier 3</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3929005795"/>
                  </a:ext>
                </a:extLst>
              </a:tr>
              <a:tr h="32474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Routine check-up</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325173307"/>
                  </a:ext>
                </a:extLst>
              </a:tr>
              <a:tr h="495656">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Primary care office visit</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tx2"/>
                          </a:solidFill>
                          <a:latin typeface="CVS Health Sans" panose="020B0504020202020204" pitchFamily="34" charset="0"/>
                          <a:ea typeface="Century Gothic" charset="0"/>
                          <a:cs typeface="Century Gothic" charset="0"/>
                        </a:rPr>
                        <a:t>after deductible</a:t>
                      </a: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2253472255"/>
                  </a:ext>
                </a:extLst>
              </a:tr>
              <a:tr h="504201">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dirty="0">
                          <a:solidFill>
                            <a:schemeClr val="tx2"/>
                          </a:solidFill>
                          <a:latin typeface="CVS Health Sans" panose="020B0504020202020204" pitchFamily="34" charset="0"/>
                          <a:ea typeface="Century Gothic" charset="0"/>
                          <a:cs typeface="Century Gothic" charset="0"/>
                        </a:rPr>
                        <a:t>Specialist</a:t>
                      </a:r>
                      <a:r>
                        <a:rPr lang="en-US" sz="1400" b="1" baseline="0" dirty="0">
                          <a:solidFill>
                            <a:schemeClr val="tx2"/>
                          </a:solidFill>
                          <a:latin typeface="CVS Health Sans" panose="020B0504020202020204" pitchFamily="34" charset="0"/>
                          <a:ea typeface="Century Gothic" charset="0"/>
                          <a:cs typeface="Century Gothic" charset="0"/>
                        </a:rPr>
                        <a:t> office visit</a:t>
                      </a:r>
                      <a:r>
                        <a:rPr lang="en-US" sz="1400" b="1" dirty="0">
                          <a:solidFill>
                            <a:schemeClr val="tx2"/>
                          </a:solidFill>
                          <a:latin typeface="CVS Health Sans" panose="020B0504020202020204" pitchFamily="34" charset="0"/>
                          <a:ea typeface="Century Gothic" charset="0"/>
                          <a:cs typeface="Century Gothic" charset="0"/>
                        </a:rPr>
                        <a:t> </a:t>
                      </a:r>
                      <a:r>
                        <a:rPr lang="en-US" sz="1400" b="1" i="0" u="none" strike="noStrike" dirty="0">
                          <a:solidFill>
                            <a:schemeClr val="tx2"/>
                          </a:solidFill>
                          <a:effectLst/>
                          <a:latin typeface="CVS Health Sans" panose="020B0504020202020204" pitchFamily="34" charset="0"/>
                        </a:rPr>
                        <a:t> </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$20; then 100%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2"/>
                        </a:solidFill>
                        <a:latin typeface="CVS Health Sans" panose="020B0504020202020204" pitchFamily="34" charset="0"/>
                        <a:ea typeface="Century Gothic" charset="0"/>
                        <a:cs typeface="Century Gothic"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3147840125"/>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Hospital expenses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90%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530133223"/>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Diagnostic testing (XR and Lab)</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90%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1689785649"/>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Emergency Services – Emergency Medical Condition</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$100 copay; then 100%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2336822331"/>
                  </a:ext>
                </a:extLst>
              </a:tr>
              <a:tr h="47908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Outpatient therapies (PT, OT, Speech therapy)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 copay; then 100% deductible waived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Paid at the Tier 1 level of benefits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70% after deductible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1926577123"/>
                  </a:ext>
                </a:extLst>
              </a:tr>
            </a:tbl>
          </a:graphicData>
        </a:graphic>
      </p:graphicFrame>
    </p:spTree>
    <p:extLst>
      <p:ext uri="{BB962C8B-B14F-4D97-AF65-F5344CB8AC3E}">
        <p14:creationId xmlns:p14="http://schemas.microsoft.com/office/powerpoint/2010/main" val="3831020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latin typeface="CVS Health Sans" panose="020B0504020202020204" pitchFamily="34" charset="0"/>
              </a:rPr>
              <a:t>Prescription drug benefits</a:t>
            </a:r>
          </a:p>
        </p:txBody>
      </p:sp>
      <p:sp>
        <p:nvSpPr>
          <p:cNvPr id="3" name="Content Placeholder 2">
            <a:extLst>
              <a:ext uri="{FF2B5EF4-FFF2-40B4-BE49-F238E27FC236}">
                <a16:creationId xmlns:a16="http://schemas.microsoft.com/office/drawing/2014/main" id="{8E0B6139-CA3F-2479-C3F8-1FB71106F561}"/>
              </a:ext>
            </a:extLst>
          </p:cNvPr>
          <p:cNvSpPr txBox="1">
            <a:spLocks/>
          </p:cNvSpPr>
          <p:nvPr/>
        </p:nvSpPr>
        <p:spPr>
          <a:xfrm>
            <a:off x="260786" y="1428624"/>
            <a:ext cx="11224762" cy="423023"/>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a:solidFill>
                  <a:schemeClr val="tx2"/>
                </a:solidFill>
                <a:latin typeface="CVS Health Sans" panose="020B0504020202020204" pitchFamily="34" charset="0"/>
              </a:rPr>
              <a:t>Your prescription drug benefits are administered by Scrip World, powered by CVS Caremark®.</a:t>
            </a:r>
          </a:p>
          <a:p>
            <a:pPr marL="0" indent="0" defTabSz="412756">
              <a:spcBef>
                <a:spcPts val="0"/>
              </a:spcBef>
              <a:spcAft>
                <a:spcPts val="600"/>
              </a:spcAft>
              <a:buClr>
                <a:srgbClr val="0B315E"/>
              </a:buClr>
              <a:buNone/>
              <a:defRPr/>
            </a:pPr>
            <a:endParaRPr lang="en-US" sz="1600" b="0" dirty="0">
              <a:latin typeface="+mn-lt"/>
            </a:endParaRPr>
          </a:p>
          <a:p>
            <a:pPr marL="228600" indent="-228600" defTabSz="412756">
              <a:spcBef>
                <a:spcPts val="0"/>
              </a:spcBef>
              <a:spcAft>
                <a:spcPts val="600"/>
              </a:spcAft>
              <a:buClr>
                <a:srgbClr val="0B315E"/>
              </a:buClr>
              <a:buFont typeface="Wingdings 2" panose="05020102010507070707" pitchFamily="18" charset="2"/>
              <a:buChar char=""/>
              <a:defRPr/>
            </a:pPr>
            <a:endParaRPr kumimoji="0" lang="en-US" sz="1600" b="0" i="0" u="none" strike="noStrike" kern="0" cap="none" spc="0" normalizeH="0" baseline="0" noProof="0" dirty="0">
              <a:ln>
                <a:noFill/>
              </a:ln>
              <a:solidFill>
                <a:srgbClr val="000000"/>
              </a:solidFill>
              <a:effectLst/>
              <a:uLnTx/>
              <a:uFillTx/>
              <a:latin typeface="+mn-lt"/>
              <a:sym typeface="Helvetica Neue"/>
            </a:endParaRPr>
          </a:p>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endParaRPr lang="en-US" sz="1600" b="0" dirty="0">
              <a:solidFill>
                <a:schemeClr val="tx2"/>
              </a:solidFill>
              <a:latin typeface="CVS Health Sans" panose="020B0504020202020204" pitchFamily="34" charset="0"/>
            </a:endParaRPr>
          </a:p>
        </p:txBody>
      </p:sp>
      <p:graphicFrame>
        <p:nvGraphicFramePr>
          <p:cNvPr id="8" name="Table 7">
            <a:extLst>
              <a:ext uri="{FF2B5EF4-FFF2-40B4-BE49-F238E27FC236}">
                <a16:creationId xmlns:a16="http://schemas.microsoft.com/office/drawing/2014/main" id="{DE7E1981-322E-40E3-478D-E29E351F76C4}"/>
              </a:ext>
            </a:extLst>
          </p:cNvPr>
          <p:cNvGraphicFramePr>
            <a:graphicFrameLocks noGrp="1"/>
          </p:cNvGraphicFramePr>
          <p:nvPr>
            <p:extLst>
              <p:ext uri="{D42A27DB-BD31-4B8C-83A1-F6EECF244321}">
                <p14:modId xmlns:p14="http://schemas.microsoft.com/office/powerpoint/2010/main" val="3555630591"/>
              </p:ext>
            </p:extLst>
          </p:nvPr>
        </p:nvGraphicFramePr>
        <p:xfrm>
          <a:off x="2740024" y="2372469"/>
          <a:ext cx="6266285" cy="1803162"/>
        </p:xfrm>
        <a:graphic>
          <a:graphicData uri="http://schemas.openxmlformats.org/drawingml/2006/table">
            <a:tbl>
              <a:tblPr/>
              <a:tblGrid>
                <a:gridCol w="2139488">
                  <a:extLst>
                    <a:ext uri="{9D8B030D-6E8A-4147-A177-3AD203B41FA5}">
                      <a16:colId xmlns:a16="http://schemas.microsoft.com/office/drawing/2014/main" val="2116784637"/>
                    </a:ext>
                  </a:extLst>
                </a:gridCol>
                <a:gridCol w="2055369">
                  <a:extLst>
                    <a:ext uri="{9D8B030D-6E8A-4147-A177-3AD203B41FA5}">
                      <a16:colId xmlns:a16="http://schemas.microsoft.com/office/drawing/2014/main" val="2060033584"/>
                    </a:ext>
                  </a:extLst>
                </a:gridCol>
                <a:gridCol w="2071428">
                  <a:extLst>
                    <a:ext uri="{9D8B030D-6E8A-4147-A177-3AD203B41FA5}">
                      <a16:colId xmlns:a16="http://schemas.microsoft.com/office/drawing/2014/main" val="2975481045"/>
                    </a:ext>
                  </a:extLst>
                </a:gridCol>
              </a:tblGrid>
              <a:tr h="341831">
                <a:tc>
                  <a:txBody>
                    <a:bodyPr/>
                    <a:lstStyle/>
                    <a:p>
                      <a:pPr marL="91440" algn="l" fontAlgn="t"/>
                      <a:endParaRPr lang="en-US" sz="14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algn="ctr"/>
                      <a:r>
                        <a:rPr lang="en-US" sz="1400" b="1" i="0" dirty="0">
                          <a:solidFill>
                            <a:schemeClr val="bg1"/>
                          </a:solidFill>
                          <a:latin typeface="CVS Health Sans" panose="020B0504020202020204" pitchFamily="34" charset="0"/>
                          <a:ea typeface="Century Gothic" charset="0"/>
                          <a:cs typeface="Century Gothic" charset="0"/>
                        </a:rPr>
                        <a:t>Retail</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CVS Health Sans" panose="020B0504020202020204" pitchFamily="34" charset="0"/>
                          <a:ea typeface="Century Gothic" charset="0"/>
                          <a:cs typeface="Century Gothic" charset="0"/>
                        </a:rPr>
                        <a:t>Mail Order</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3929005795"/>
                  </a:ext>
                </a:extLst>
              </a:tr>
              <a:tr h="350378">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Generic</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$15</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25173307"/>
                  </a:ext>
                </a:extLst>
              </a:tr>
              <a:tr h="358923">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Preferred</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$30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$45</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2253472255"/>
                  </a:ext>
                </a:extLst>
              </a:tr>
              <a:tr h="358924">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Non-Preferred </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$60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$90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bg1"/>
                    </a:solidFill>
                  </a:tcPr>
                </a:tc>
                <a:extLst>
                  <a:ext uri="{0D108BD9-81ED-4DB2-BD59-A6C34878D82A}">
                    <a16:rowId xmlns:a16="http://schemas.microsoft.com/office/drawing/2014/main" val="3147840125"/>
                  </a:ext>
                </a:extLst>
              </a:tr>
              <a:tr h="393106">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CVS Health Sans" panose="020B0504020202020204" pitchFamily="34" charset="0"/>
                        </a:rPr>
                        <a:t>Specialty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$10/$30/$60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$10/$30/$60</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530133223"/>
                  </a:ext>
                </a:extLst>
              </a:tr>
            </a:tbl>
          </a:graphicData>
        </a:graphic>
      </p:graphicFrame>
    </p:spTree>
    <p:extLst>
      <p:ext uri="{BB962C8B-B14F-4D97-AF65-F5344CB8AC3E}">
        <p14:creationId xmlns:p14="http://schemas.microsoft.com/office/powerpoint/2010/main" val="1034933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06437" y="244293"/>
            <a:ext cx="6425099"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In-network providers</a:t>
            </a:r>
          </a:p>
        </p:txBody>
      </p:sp>
      <p:grpSp>
        <p:nvGrpSpPr>
          <p:cNvPr id="9" name="Group 8">
            <a:extLst>
              <a:ext uri="{FF2B5EF4-FFF2-40B4-BE49-F238E27FC236}">
                <a16:creationId xmlns:a16="http://schemas.microsoft.com/office/drawing/2014/main" id="{A0D675B5-E603-784E-C7B8-163A82AC0F70}"/>
              </a:ext>
            </a:extLst>
          </p:cNvPr>
          <p:cNvGrpSpPr/>
          <p:nvPr/>
        </p:nvGrpSpPr>
        <p:grpSpPr>
          <a:xfrm>
            <a:off x="377583" y="1924022"/>
            <a:ext cx="5789633" cy="2651406"/>
            <a:chOff x="377583" y="1924022"/>
            <a:chExt cx="5789633" cy="2651406"/>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380426" y="3556530"/>
              <a:ext cx="5715573" cy="1018898"/>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lnSpc>
                  <a:spcPct val="100000"/>
                </a:lnSpc>
                <a:spcBef>
                  <a:spcPts val="0"/>
                </a:spcBef>
                <a:spcAft>
                  <a:spcPts val="1200"/>
                </a:spcAft>
                <a:buClr>
                  <a:srgbClr val="0B315E"/>
                </a:buClr>
                <a:buSzTx/>
                <a:buFont typeface="Wingdings 2" panose="05020102010507070707" pitchFamily="18" charset="2"/>
                <a:buChar char=""/>
                <a:tabLst/>
                <a:defRPr/>
              </a:pPr>
              <a:r>
                <a:rPr lang="en-US" sz="1600" b="0" kern="0" dirty="0">
                  <a:solidFill>
                    <a:schemeClr val="tx2"/>
                  </a:solidFill>
                  <a:latin typeface="CVS Health Sans" panose="020B0504020202020204" pitchFamily="34" charset="0"/>
                </a:rPr>
                <a:t>Find providers online:</a:t>
              </a:r>
              <a:br>
                <a:rPr lang="en-US" sz="1600" b="0" kern="0" dirty="0">
                  <a:solidFill>
                    <a:schemeClr val="tx2"/>
                  </a:solidFill>
                  <a:latin typeface="CVS Health Sans" panose="020B0504020202020204" pitchFamily="34" charset="0"/>
                </a:rPr>
              </a:br>
              <a:r>
                <a:rPr lang="en-US" sz="1600" b="1" u="sng" dirty="0">
                  <a:solidFill>
                    <a:schemeClr val="tx2"/>
                  </a:solidFill>
                  <a:latin typeface="CVS Health Sans" panose="020B0504020202020204" pitchFamily="34" charset="0"/>
                  <a:hlinkClick r:id="rId3">
                    <a:extLst>
                      <a:ext uri="{A12FA001-AC4F-418D-AE19-62706E023703}">
                        <ahyp:hlinkClr xmlns:ahyp="http://schemas.microsoft.com/office/drawing/2018/hyperlinkcolor" val="tx"/>
                      </a:ext>
                    </a:extLst>
                  </a:hlinkClick>
                </a:rPr>
                <a:t>http://www.aetna.com/docfind/custom/mymeritain</a:t>
              </a:r>
              <a:endParaRPr lang="en-US" sz="1600" b="1" u="sng" dirty="0">
                <a:solidFill>
                  <a:schemeClr val="tx2"/>
                </a:solidFill>
                <a:latin typeface="CVS Health Sans" panose="020B0504020202020204" pitchFamily="34" charset="0"/>
              </a:endParaRPr>
            </a:p>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Find providers by phone: </a:t>
              </a:r>
              <a:r>
                <a:rPr lang="en-US" sz="1600" b="1" u="none" dirty="0">
                  <a:solidFill>
                    <a:schemeClr val="tx2"/>
                  </a:solidFill>
                  <a:latin typeface="CVS Health Sans" panose="020B0504020202020204" pitchFamily="34" charset="0"/>
                </a:rPr>
                <a:t>1.800.343.3140</a:t>
              </a:r>
            </a:p>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endParaRPr lang="en-US" sz="1600" b="0" dirty="0">
                <a:solidFill>
                  <a:schemeClr val="tx2"/>
                </a:solidFill>
                <a:latin typeface="CVS Health Sans" panose="020B0504020202020204" pitchFamily="34" charset="0"/>
              </a:endParaRPr>
            </a:p>
          </p:txBody>
        </p:sp>
        <p:grpSp>
          <p:nvGrpSpPr>
            <p:cNvPr id="7" name="Group 6">
              <a:extLst>
                <a:ext uri="{FF2B5EF4-FFF2-40B4-BE49-F238E27FC236}">
                  <a16:creationId xmlns:a16="http://schemas.microsoft.com/office/drawing/2014/main" id="{369E88BA-41C9-BE82-0C44-A12E23EA5722}"/>
                </a:ext>
              </a:extLst>
            </p:cNvPr>
            <p:cNvGrpSpPr/>
            <p:nvPr/>
          </p:nvGrpSpPr>
          <p:grpSpPr>
            <a:xfrm>
              <a:off x="377583" y="1924022"/>
              <a:ext cx="5789633" cy="1423820"/>
              <a:chOff x="377583" y="1924022"/>
              <a:chExt cx="5789633" cy="1423820"/>
            </a:xfrm>
          </p:grpSpPr>
          <p:grpSp>
            <p:nvGrpSpPr>
              <p:cNvPr id="5" name="Group 4">
                <a:extLst>
                  <a:ext uri="{FF2B5EF4-FFF2-40B4-BE49-F238E27FC236}">
                    <a16:creationId xmlns:a16="http://schemas.microsoft.com/office/drawing/2014/main" id="{58B91278-91C0-5309-8933-AA83D366E645}"/>
                  </a:ext>
                </a:extLst>
              </p:cNvPr>
              <p:cNvGrpSpPr/>
              <p:nvPr/>
            </p:nvGrpSpPr>
            <p:grpSpPr>
              <a:xfrm>
                <a:off x="377584" y="1924022"/>
                <a:ext cx="5789632" cy="1423820"/>
                <a:chOff x="377584" y="1924022"/>
                <a:chExt cx="5789632" cy="1423820"/>
              </a:xfrm>
            </p:grpSpPr>
            <p:sp>
              <p:nvSpPr>
                <p:cNvPr id="32" name="Rectangle 31">
                  <a:extLst>
                    <a:ext uri="{FF2B5EF4-FFF2-40B4-BE49-F238E27FC236}">
                      <a16:creationId xmlns:a16="http://schemas.microsoft.com/office/drawing/2014/main" id="{73D411C1-E43A-7162-A9D1-BC1BB5D37F3A}"/>
                    </a:ext>
                  </a:extLst>
                </p:cNvPr>
                <p:cNvSpPr/>
                <p:nvPr/>
              </p:nvSpPr>
              <p:spPr>
                <a:xfrm>
                  <a:off x="377584" y="2436748"/>
                  <a:ext cx="5647201" cy="911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grpSp>
              <p:nvGrpSpPr>
                <p:cNvPr id="3" name="Group 2">
                  <a:extLst>
                    <a:ext uri="{FF2B5EF4-FFF2-40B4-BE49-F238E27FC236}">
                      <a16:creationId xmlns:a16="http://schemas.microsoft.com/office/drawing/2014/main" id="{50417AC0-653B-E104-2C67-70EAE4A6D6E0}"/>
                    </a:ext>
                  </a:extLst>
                </p:cNvPr>
                <p:cNvGrpSpPr/>
                <p:nvPr/>
              </p:nvGrpSpPr>
              <p:grpSpPr>
                <a:xfrm>
                  <a:off x="4999289" y="1924022"/>
                  <a:ext cx="1167927" cy="1167927"/>
                  <a:chOff x="4999289" y="1924022"/>
                  <a:chExt cx="1167927" cy="1167927"/>
                </a:xfrm>
              </p:grpSpPr>
              <p:sp>
                <p:nvSpPr>
                  <p:cNvPr id="17" name="Oval 16">
                    <a:extLst>
                      <a:ext uri="{FF2B5EF4-FFF2-40B4-BE49-F238E27FC236}">
                        <a16:creationId xmlns:a16="http://schemas.microsoft.com/office/drawing/2014/main" id="{16C14102-2CDF-A281-9C9A-A7C7092E94CB}"/>
                      </a:ext>
                    </a:extLst>
                  </p:cNvPr>
                  <p:cNvSpPr/>
                  <p:nvPr/>
                </p:nvSpPr>
                <p:spPr>
                  <a:xfrm>
                    <a:off x="4999289" y="1924022"/>
                    <a:ext cx="1167927" cy="116792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6" name="Graphic 18" descr="Nurse/doctor 2 icon.">
                    <a:extLst>
                      <a:ext uri="{FF2B5EF4-FFF2-40B4-BE49-F238E27FC236}">
                        <a16:creationId xmlns:a16="http://schemas.microsoft.com/office/drawing/2014/main" id="{0590F3BC-A942-E7EC-1ED1-225B889EDA0D}"/>
                      </a:ext>
                    </a:extLst>
                  </p:cNvPr>
                  <p:cNvSpPr/>
                  <p:nvPr/>
                </p:nvSpPr>
                <p:spPr>
                  <a:xfrm>
                    <a:off x="5204389" y="2066588"/>
                    <a:ext cx="753524" cy="753524"/>
                  </a:xfrm>
                  <a:custGeom>
                    <a:avLst/>
                    <a:gdLst>
                      <a:gd name="connsiteX0" fmla="*/ 405580 w 594850"/>
                      <a:gd name="connsiteY0" fmla="*/ 500215 h 594850"/>
                      <a:gd name="connsiteX1" fmla="*/ 432619 w 594850"/>
                      <a:gd name="connsiteY1" fmla="*/ 500215 h 594850"/>
                      <a:gd name="connsiteX2" fmla="*/ 432619 w 594850"/>
                      <a:gd name="connsiteY2" fmla="*/ 527254 h 594850"/>
                      <a:gd name="connsiteX3" fmla="*/ 405580 w 594850"/>
                      <a:gd name="connsiteY3" fmla="*/ 527254 h 594850"/>
                      <a:gd name="connsiteX4" fmla="*/ 405580 w 594850"/>
                      <a:gd name="connsiteY4" fmla="*/ 554293 h 594850"/>
                      <a:gd name="connsiteX5" fmla="*/ 378541 w 594850"/>
                      <a:gd name="connsiteY5" fmla="*/ 554293 h 594850"/>
                      <a:gd name="connsiteX6" fmla="*/ 378541 w 594850"/>
                      <a:gd name="connsiteY6" fmla="*/ 527254 h 594850"/>
                      <a:gd name="connsiteX7" fmla="*/ 352314 w 594850"/>
                      <a:gd name="connsiteY7" fmla="*/ 527254 h 594850"/>
                      <a:gd name="connsiteX8" fmla="*/ 352314 w 594850"/>
                      <a:gd name="connsiteY8" fmla="*/ 500215 h 594850"/>
                      <a:gd name="connsiteX9" fmla="*/ 378541 w 594850"/>
                      <a:gd name="connsiteY9" fmla="*/ 500215 h 594850"/>
                      <a:gd name="connsiteX10" fmla="*/ 378541 w 594850"/>
                      <a:gd name="connsiteY10" fmla="*/ 473177 h 594850"/>
                      <a:gd name="connsiteX11" fmla="*/ 405580 w 594850"/>
                      <a:gd name="connsiteY11" fmla="*/ 473177 h 594850"/>
                      <a:gd name="connsiteX12" fmla="*/ 405580 w 594850"/>
                      <a:gd name="connsiteY12" fmla="*/ 500215 h 594850"/>
                      <a:gd name="connsiteX13" fmla="*/ 445868 w 594850"/>
                      <a:gd name="connsiteY13" fmla="*/ 331764 h 594850"/>
                      <a:gd name="connsiteX14" fmla="*/ 445868 w 594850"/>
                      <a:gd name="connsiteY14" fmla="*/ 151957 h 594850"/>
                      <a:gd name="connsiteX15" fmla="*/ 445868 w 594850"/>
                      <a:gd name="connsiteY15" fmla="*/ 148713 h 594850"/>
                      <a:gd name="connsiteX16" fmla="*/ 297155 w 594850"/>
                      <a:gd name="connsiteY16" fmla="*/ 0 h 594850"/>
                      <a:gd name="connsiteX17" fmla="*/ 148713 w 594850"/>
                      <a:gd name="connsiteY17" fmla="*/ 148713 h 594850"/>
                      <a:gd name="connsiteX18" fmla="*/ 148713 w 594850"/>
                      <a:gd name="connsiteY18" fmla="*/ 332305 h 594850"/>
                      <a:gd name="connsiteX19" fmla="*/ 0 w 594850"/>
                      <a:gd name="connsiteY19" fmla="*/ 526984 h 594850"/>
                      <a:gd name="connsiteX20" fmla="*/ 0 w 594850"/>
                      <a:gd name="connsiteY20" fmla="*/ 567812 h 594850"/>
                      <a:gd name="connsiteX21" fmla="*/ 27039 w 594850"/>
                      <a:gd name="connsiteY21" fmla="*/ 594851 h 594850"/>
                      <a:gd name="connsiteX22" fmla="*/ 567812 w 594850"/>
                      <a:gd name="connsiteY22" fmla="*/ 594851 h 594850"/>
                      <a:gd name="connsiteX23" fmla="*/ 594851 w 594850"/>
                      <a:gd name="connsiteY23" fmla="*/ 567812 h 594850"/>
                      <a:gd name="connsiteX24" fmla="*/ 594851 w 594850"/>
                      <a:gd name="connsiteY24" fmla="*/ 526984 h 594850"/>
                      <a:gd name="connsiteX25" fmla="*/ 445868 w 594850"/>
                      <a:gd name="connsiteY25" fmla="*/ 331494 h 594850"/>
                      <a:gd name="connsiteX26" fmla="*/ 428022 w 594850"/>
                      <a:gd name="connsiteY26" fmla="*/ 383949 h 594850"/>
                      <a:gd name="connsiteX27" fmla="*/ 326897 w 594850"/>
                      <a:gd name="connsiteY27" fmla="*/ 460739 h 594850"/>
                      <a:gd name="connsiteX28" fmla="*/ 369889 w 594850"/>
                      <a:gd name="connsiteY28" fmla="*/ 351503 h 594850"/>
                      <a:gd name="connsiteX29" fmla="*/ 392601 w 594850"/>
                      <a:gd name="connsiteY29" fmla="*/ 351503 h 594850"/>
                      <a:gd name="connsiteX30" fmla="*/ 409095 w 594850"/>
                      <a:gd name="connsiteY30" fmla="*/ 352314 h 594850"/>
                      <a:gd name="connsiteX31" fmla="*/ 408825 w 594850"/>
                      <a:gd name="connsiteY31" fmla="*/ 352314 h 594850"/>
                      <a:gd name="connsiteX32" fmla="*/ 428022 w 594850"/>
                      <a:gd name="connsiteY32" fmla="*/ 383949 h 594850"/>
                      <a:gd name="connsiteX33" fmla="*/ 187648 w 594850"/>
                      <a:gd name="connsiteY33" fmla="*/ 352314 h 594850"/>
                      <a:gd name="connsiteX34" fmla="*/ 203331 w 594850"/>
                      <a:gd name="connsiteY34" fmla="*/ 351503 h 594850"/>
                      <a:gd name="connsiteX35" fmla="*/ 225502 w 594850"/>
                      <a:gd name="connsiteY35" fmla="*/ 351503 h 594850"/>
                      <a:gd name="connsiteX36" fmla="*/ 268764 w 594850"/>
                      <a:gd name="connsiteY36" fmla="*/ 461009 h 594850"/>
                      <a:gd name="connsiteX37" fmla="*/ 168992 w 594850"/>
                      <a:gd name="connsiteY37" fmla="*/ 383949 h 594850"/>
                      <a:gd name="connsiteX38" fmla="*/ 187919 w 594850"/>
                      <a:gd name="connsiteY38" fmla="*/ 352584 h 594850"/>
                      <a:gd name="connsiteX39" fmla="*/ 187919 w 594850"/>
                      <a:gd name="connsiteY39" fmla="*/ 352584 h 594850"/>
                      <a:gd name="connsiteX40" fmla="*/ 297696 w 594850"/>
                      <a:gd name="connsiteY40" fmla="*/ 460739 h 594850"/>
                      <a:gd name="connsiteX41" fmla="*/ 254434 w 594850"/>
                      <a:gd name="connsiteY41" fmla="*/ 351232 h 594850"/>
                      <a:gd name="connsiteX42" fmla="*/ 340687 w 594850"/>
                      <a:gd name="connsiteY42" fmla="*/ 351232 h 594850"/>
                      <a:gd name="connsiteX43" fmla="*/ 297425 w 594850"/>
                      <a:gd name="connsiteY43" fmla="*/ 460739 h 594850"/>
                      <a:gd name="connsiteX44" fmla="*/ 327438 w 594850"/>
                      <a:gd name="connsiteY44" fmla="*/ 93013 h 594850"/>
                      <a:gd name="connsiteX45" fmla="*/ 416666 w 594850"/>
                      <a:gd name="connsiteY45" fmla="*/ 167910 h 594850"/>
                      <a:gd name="connsiteX46" fmla="*/ 296885 w 594850"/>
                      <a:gd name="connsiteY46" fmla="*/ 270387 h 594850"/>
                      <a:gd name="connsiteX47" fmla="*/ 176563 w 594850"/>
                      <a:gd name="connsiteY47" fmla="*/ 161691 h 594850"/>
                      <a:gd name="connsiteX48" fmla="*/ 215498 w 594850"/>
                      <a:gd name="connsiteY48" fmla="*/ 130867 h 594850"/>
                      <a:gd name="connsiteX49" fmla="*/ 248756 w 594850"/>
                      <a:gd name="connsiteY49" fmla="*/ 130867 h 594850"/>
                      <a:gd name="connsiteX50" fmla="*/ 327438 w 594850"/>
                      <a:gd name="connsiteY50" fmla="*/ 93013 h 594850"/>
                      <a:gd name="connsiteX51" fmla="*/ 418018 w 594850"/>
                      <a:gd name="connsiteY51" fmla="*/ 140871 h 594850"/>
                      <a:gd name="connsiteX52" fmla="*/ 350421 w 594850"/>
                      <a:gd name="connsiteY52" fmla="*/ 66245 h 594850"/>
                      <a:gd name="connsiteX53" fmla="*/ 350421 w 594850"/>
                      <a:gd name="connsiteY53" fmla="*/ 39747 h 594850"/>
                      <a:gd name="connsiteX54" fmla="*/ 418018 w 594850"/>
                      <a:gd name="connsiteY54" fmla="*/ 140871 h 594850"/>
                      <a:gd name="connsiteX55" fmla="*/ 297425 w 594850"/>
                      <a:gd name="connsiteY55" fmla="*/ 27039 h 594850"/>
                      <a:gd name="connsiteX56" fmla="*/ 323923 w 594850"/>
                      <a:gd name="connsiteY56" fmla="*/ 30013 h 594850"/>
                      <a:gd name="connsiteX57" fmla="*/ 323923 w 594850"/>
                      <a:gd name="connsiteY57" fmla="*/ 34609 h 594850"/>
                      <a:gd name="connsiteX58" fmla="*/ 249297 w 594850"/>
                      <a:gd name="connsiteY58" fmla="*/ 103828 h 594850"/>
                      <a:gd name="connsiteX59" fmla="*/ 216039 w 594850"/>
                      <a:gd name="connsiteY59" fmla="*/ 103828 h 594850"/>
                      <a:gd name="connsiteX60" fmla="*/ 181700 w 594850"/>
                      <a:gd name="connsiteY60" fmla="*/ 113292 h 594850"/>
                      <a:gd name="connsiteX61" fmla="*/ 297425 w 594850"/>
                      <a:gd name="connsiteY61" fmla="*/ 27039 h 594850"/>
                      <a:gd name="connsiteX62" fmla="*/ 175751 w 594850"/>
                      <a:gd name="connsiteY62" fmla="*/ 233884 h 594850"/>
                      <a:gd name="connsiteX63" fmla="*/ 297425 w 594850"/>
                      <a:gd name="connsiteY63" fmla="*/ 297425 h 594850"/>
                      <a:gd name="connsiteX64" fmla="*/ 418829 w 594850"/>
                      <a:gd name="connsiteY64" fmla="*/ 234155 h 594850"/>
                      <a:gd name="connsiteX65" fmla="*/ 418829 w 594850"/>
                      <a:gd name="connsiteY65" fmla="*/ 326357 h 594850"/>
                      <a:gd name="connsiteX66" fmla="*/ 392872 w 594850"/>
                      <a:gd name="connsiteY66" fmla="*/ 324464 h 594850"/>
                      <a:gd name="connsiteX67" fmla="*/ 203601 w 594850"/>
                      <a:gd name="connsiteY67" fmla="*/ 324464 h 594850"/>
                      <a:gd name="connsiteX68" fmla="*/ 175751 w 594850"/>
                      <a:gd name="connsiteY68" fmla="*/ 326627 h 594850"/>
                      <a:gd name="connsiteX69" fmla="*/ 175751 w 594850"/>
                      <a:gd name="connsiteY69" fmla="*/ 233884 h 594850"/>
                      <a:gd name="connsiteX70" fmla="*/ 108155 w 594850"/>
                      <a:gd name="connsiteY70" fmla="*/ 486696 h 594850"/>
                      <a:gd name="connsiteX71" fmla="*/ 108155 w 594850"/>
                      <a:gd name="connsiteY71" fmla="*/ 567812 h 594850"/>
                      <a:gd name="connsiteX72" fmla="*/ 27039 w 594850"/>
                      <a:gd name="connsiteY72" fmla="*/ 567812 h 594850"/>
                      <a:gd name="connsiteX73" fmla="*/ 27039 w 594850"/>
                      <a:gd name="connsiteY73" fmla="*/ 526984 h 594850"/>
                      <a:gd name="connsiteX74" fmla="*/ 152228 w 594850"/>
                      <a:gd name="connsiteY74" fmla="*/ 359074 h 594850"/>
                      <a:gd name="connsiteX75" fmla="*/ 133571 w 594850"/>
                      <a:gd name="connsiteY75" fmla="*/ 390438 h 594850"/>
                      <a:gd name="connsiteX76" fmla="*/ 283906 w 594850"/>
                      <a:gd name="connsiteY76" fmla="*/ 506705 h 594850"/>
                      <a:gd name="connsiteX77" fmla="*/ 283906 w 594850"/>
                      <a:gd name="connsiteY77" fmla="*/ 567812 h 594850"/>
                      <a:gd name="connsiteX78" fmla="*/ 135193 w 594850"/>
                      <a:gd name="connsiteY78" fmla="*/ 567812 h 594850"/>
                      <a:gd name="connsiteX79" fmla="*/ 135193 w 594850"/>
                      <a:gd name="connsiteY79" fmla="*/ 486696 h 594850"/>
                      <a:gd name="connsiteX80" fmla="*/ 108155 w 594850"/>
                      <a:gd name="connsiteY80" fmla="*/ 486696 h 594850"/>
                      <a:gd name="connsiteX81" fmla="*/ 567812 w 594850"/>
                      <a:gd name="connsiteY81" fmla="*/ 567812 h 594850"/>
                      <a:gd name="connsiteX82" fmla="*/ 486696 w 594850"/>
                      <a:gd name="connsiteY82" fmla="*/ 567812 h 594850"/>
                      <a:gd name="connsiteX83" fmla="*/ 486696 w 594850"/>
                      <a:gd name="connsiteY83" fmla="*/ 486696 h 594850"/>
                      <a:gd name="connsiteX84" fmla="*/ 459657 w 594850"/>
                      <a:gd name="connsiteY84" fmla="*/ 486696 h 594850"/>
                      <a:gd name="connsiteX85" fmla="*/ 459657 w 594850"/>
                      <a:gd name="connsiteY85" fmla="*/ 567812 h 594850"/>
                      <a:gd name="connsiteX86" fmla="*/ 310945 w 594850"/>
                      <a:gd name="connsiteY86" fmla="*/ 567812 h 594850"/>
                      <a:gd name="connsiteX87" fmla="*/ 310945 w 594850"/>
                      <a:gd name="connsiteY87" fmla="*/ 506705 h 594850"/>
                      <a:gd name="connsiteX88" fmla="*/ 463984 w 594850"/>
                      <a:gd name="connsiteY88" fmla="*/ 390438 h 594850"/>
                      <a:gd name="connsiteX89" fmla="*/ 444786 w 594850"/>
                      <a:gd name="connsiteY89" fmla="*/ 359074 h 594850"/>
                      <a:gd name="connsiteX90" fmla="*/ 567812 w 594850"/>
                      <a:gd name="connsiteY90" fmla="*/ 526984 h 594850"/>
                      <a:gd name="connsiteX91" fmla="*/ 567812 w 594850"/>
                      <a:gd name="connsiteY91" fmla="*/ 567812 h 59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94850" h="594850">
                        <a:moveTo>
                          <a:pt x="405580" y="500215"/>
                        </a:moveTo>
                        <a:lnTo>
                          <a:pt x="432619" y="500215"/>
                        </a:lnTo>
                        <a:lnTo>
                          <a:pt x="432619" y="527254"/>
                        </a:lnTo>
                        <a:lnTo>
                          <a:pt x="405580" y="527254"/>
                        </a:lnTo>
                        <a:lnTo>
                          <a:pt x="405580" y="554293"/>
                        </a:lnTo>
                        <a:lnTo>
                          <a:pt x="378541" y="554293"/>
                        </a:lnTo>
                        <a:lnTo>
                          <a:pt x="378541" y="527254"/>
                        </a:lnTo>
                        <a:lnTo>
                          <a:pt x="352314" y="527254"/>
                        </a:lnTo>
                        <a:lnTo>
                          <a:pt x="352314" y="500215"/>
                        </a:lnTo>
                        <a:lnTo>
                          <a:pt x="378541" y="500215"/>
                        </a:lnTo>
                        <a:lnTo>
                          <a:pt x="378541" y="473177"/>
                        </a:lnTo>
                        <a:lnTo>
                          <a:pt x="405580" y="473177"/>
                        </a:lnTo>
                        <a:lnTo>
                          <a:pt x="405580" y="500215"/>
                        </a:lnTo>
                        <a:close/>
                        <a:moveTo>
                          <a:pt x="445868" y="331764"/>
                        </a:moveTo>
                        <a:lnTo>
                          <a:pt x="445868" y="151957"/>
                        </a:lnTo>
                        <a:cubicBezTo>
                          <a:pt x="445868" y="151957"/>
                          <a:pt x="445868" y="149794"/>
                          <a:pt x="445868" y="148713"/>
                        </a:cubicBezTo>
                        <a:cubicBezTo>
                          <a:pt x="445868" y="66786"/>
                          <a:pt x="379082" y="0"/>
                          <a:pt x="297155" y="0"/>
                        </a:cubicBezTo>
                        <a:cubicBezTo>
                          <a:pt x="215228" y="0"/>
                          <a:pt x="148713" y="66786"/>
                          <a:pt x="148713" y="148713"/>
                        </a:cubicBezTo>
                        <a:lnTo>
                          <a:pt x="148713" y="332305"/>
                        </a:lnTo>
                        <a:cubicBezTo>
                          <a:pt x="63000" y="356640"/>
                          <a:pt x="0" y="434782"/>
                          <a:pt x="0" y="526984"/>
                        </a:cubicBezTo>
                        <a:lnTo>
                          <a:pt x="0" y="567812"/>
                        </a:lnTo>
                        <a:cubicBezTo>
                          <a:pt x="0" y="582683"/>
                          <a:pt x="12167" y="594851"/>
                          <a:pt x="27039" y="594851"/>
                        </a:cubicBezTo>
                        <a:lnTo>
                          <a:pt x="567812" y="594851"/>
                        </a:lnTo>
                        <a:cubicBezTo>
                          <a:pt x="582683" y="594851"/>
                          <a:pt x="594851" y="582683"/>
                          <a:pt x="594851" y="567812"/>
                        </a:cubicBezTo>
                        <a:lnTo>
                          <a:pt x="594851" y="526984"/>
                        </a:lnTo>
                        <a:cubicBezTo>
                          <a:pt x="594851" y="432348"/>
                          <a:pt x="532662" y="354747"/>
                          <a:pt x="445868" y="331494"/>
                        </a:cubicBezTo>
                        <a:close/>
                        <a:moveTo>
                          <a:pt x="428022" y="383949"/>
                        </a:moveTo>
                        <a:lnTo>
                          <a:pt x="326897" y="460739"/>
                        </a:lnTo>
                        <a:lnTo>
                          <a:pt x="369889" y="351503"/>
                        </a:lnTo>
                        <a:lnTo>
                          <a:pt x="392601" y="351503"/>
                        </a:lnTo>
                        <a:cubicBezTo>
                          <a:pt x="398280" y="351503"/>
                          <a:pt x="403687" y="351773"/>
                          <a:pt x="409095" y="352314"/>
                        </a:cubicBezTo>
                        <a:lnTo>
                          <a:pt x="408825" y="352314"/>
                        </a:lnTo>
                        <a:lnTo>
                          <a:pt x="428022" y="383949"/>
                        </a:lnTo>
                        <a:close/>
                        <a:moveTo>
                          <a:pt x="187648" y="352314"/>
                        </a:moveTo>
                        <a:cubicBezTo>
                          <a:pt x="192786" y="351773"/>
                          <a:pt x="198193" y="351503"/>
                          <a:pt x="203331" y="351503"/>
                        </a:cubicBezTo>
                        <a:lnTo>
                          <a:pt x="225502" y="351503"/>
                        </a:lnTo>
                        <a:lnTo>
                          <a:pt x="268764" y="461009"/>
                        </a:lnTo>
                        <a:lnTo>
                          <a:pt x="168992" y="383949"/>
                        </a:lnTo>
                        <a:lnTo>
                          <a:pt x="187919" y="352584"/>
                        </a:lnTo>
                        <a:lnTo>
                          <a:pt x="187919" y="352584"/>
                        </a:lnTo>
                        <a:close/>
                        <a:moveTo>
                          <a:pt x="297696" y="460739"/>
                        </a:moveTo>
                        <a:lnTo>
                          <a:pt x="254434" y="351232"/>
                        </a:lnTo>
                        <a:lnTo>
                          <a:pt x="340687" y="351232"/>
                        </a:lnTo>
                        <a:lnTo>
                          <a:pt x="297425" y="460739"/>
                        </a:lnTo>
                        <a:close/>
                        <a:moveTo>
                          <a:pt x="327438" y="93013"/>
                        </a:moveTo>
                        <a:cubicBezTo>
                          <a:pt x="338524" y="133571"/>
                          <a:pt x="373674" y="163854"/>
                          <a:pt x="416666" y="167910"/>
                        </a:cubicBezTo>
                        <a:cubicBezTo>
                          <a:pt x="407473" y="225773"/>
                          <a:pt x="357451" y="270387"/>
                          <a:pt x="296885" y="270387"/>
                        </a:cubicBezTo>
                        <a:cubicBezTo>
                          <a:pt x="236318" y="270387"/>
                          <a:pt x="183052" y="222528"/>
                          <a:pt x="176563" y="161691"/>
                        </a:cubicBezTo>
                        <a:cubicBezTo>
                          <a:pt x="181159" y="143846"/>
                          <a:pt x="196841" y="130867"/>
                          <a:pt x="215498" y="130867"/>
                        </a:cubicBezTo>
                        <a:lnTo>
                          <a:pt x="248756" y="130867"/>
                        </a:lnTo>
                        <a:cubicBezTo>
                          <a:pt x="280391" y="130867"/>
                          <a:pt x="308511" y="115996"/>
                          <a:pt x="327438" y="93013"/>
                        </a:cubicBezTo>
                        <a:close/>
                        <a:moveTo>
                          <a:pt x="418018" y="140871"/>
                        </a:moveTo>
                        <a:cubicBezTo>
                          <a:pt x="380164" y="136816"/>
                          <a:pt x="350421" y="105180"/>
                          <a:pt x="350421" y="66245"/>
                        </a:cubicBezTo>
                        <a:lnTo>
                          <a:pt x="350421" y="39747"/>
                        </a:lnTo>
                        <a:cubicBezTo>
                          <a:pt x="388546" y="58404"/>
                          <a:pt x="415044" y="96258"/>
                          <a:pt x="418018" y="140871"/>
                        </a:cubicBezTo>
                        <a:close/>
                        <a:moveTo>
                          <a:pt x="297425" y="27039"/>
                        </a:moveTo>
                        <a:cubicBezTo>
                          <a:pt x="306618" y="27039"/>
                          <a:pt x="315271" y="28120"/>
                          <a:pt x="323923" y="30013"/>
                        </a:cubicBezTo>
                        <a:lnTo>
                          <a:pt x="323923" y="34609"/>
                        </a:lnTo>
                        <a:cubicBezTo>
                          <a:pt x="320679" y="73275"/>
                          <a:pt x="288773" y="103828"/>
                          <a:pt x="249297" y="103828"/>
                        </a:cubicBezTo>
                        <a:lnTo>
                          <a:pt x="216039" y="103828"/>
                        </a:lnTo>
                        <a:cubicBezTo>
                          <a:pt x="203601" y="103828"/>
                          <a:pt x="191704" y="107344"/>
                          <a:pt x="181700" y="113292"/>
                        </a:cubicBezTo>
                        <a:cubicBezTo>
                          <a:pt x="197112" y="63541"/>
                          <a:pt x="242807" y="27039"/>
                          <a:pt x="297425" y="27039"/>
                        </a:cubicBezTo>
                        <a:close/>
                        <a:moveTo>
                          <a:pt x="175751" y="233884"/>
                        </a:moveTo>
                        <a:cubicBezTo>
                          <a:pt x="202790" y="272279"/>
                          <a:pt x="247133" y="297425"/>
                          <a:pt x="297425" y="297425"/>
                        </a:cubicBezTo>
                        <a:cubicBezTo>
                          <a:pt x="347717" y="297425"/>
                          <a:pt x="392061" y="272279"/>
                          <a:pt x="418829" y="234155"/>
                        </a:cubicBezTo>
                        <a:lnTo>
                          <a:pt x="418829" y="326357"/>
                        </a:lnTo>
                        <a:cubicBezTo>
                          <a:pt x="410177" y="325275"/>
                          <a:pt x="401795" y="324464"/>
                          <a:pt x="392872" y="324464"/>
                        </a:cubicBezTo>
                        <a:lnTo>
                          <a:pt x="203601" y="324464"/>
                        </a:lnTo>
                        <a:cubicBezTo>
                          <a:pt x="194138" y="324464"/>
                          <a:pt x="184944" y="325546"/>
                          <a:pt x="175751" y="326627"/>
                        </a:cubicBezTo>
                        <a:lnTo>
                          <a:pt x="175751" y="233884"/>
                        </a:lnTo>
                        <a:close/>
                        <a:moveTo>
                          <a:pt x="108155" y="486696"/>
                        </a:moveTo>
                        <a:lnTo>
                          <a:pt x="108155" y="567812"/>
                        </a:lnTo>
                        <a:lnTo>
                          <a:pt x="27039" y="567812"/>
                        </a:lnTo>
                        <a:lnTo>
                          <a:pt x="27039" y="526984"/>
                        </a:lnTo>
                        <a:cubicBezTo>
                          <a:pt x="27039" y="448301"/>
                          <a:pt x="80034" y="381245"/>
                          <a:pt x="152228" y="359074"/>
                        </a:cubicBezTo>
                        <a:lnTo>
                          <a:pt x="133571" y="390438"/>
                        </a:lnTo>
                        <a:lnTo>
                          <a:pt x="283906" y="506705"/>
                        </a:lnTo>
                        <a:lnTo>
                          <a:pt x="283906" y="567812"/>
                        </a:lnTo>
                        <a:lnTo>
                          <a:pt x="135193" y="567812"/>
                        </a:lnTo>
                        <a:lnTo>
                          <a:pt x="135193" y="486696"/>
                        </a:lnTo>
                        <a:lnTo>
                          <a:pt x="108155" y="486696"/>
                        </a:lnTo>
                        <a:close/>
                        <a:moveTo>
                          <a:pt x="567812" y="567812"/>
                        </a:moveTo>
                        <a:lnTo>
                          <a:pt x="486696" y="567812"/>
                        </a:lnTo>
                        <a:lnTo>
                          <a:pt x="486696" y="486696"/>
                        </a:lnTo>
                        <a:lnTo>
                          <a:pt x="459657" y="486696"/>
                        </a:lnTo>
                        <a:lnTo>
                          <a:pt x="459657" y="567812"/>
                        </a:lnTo>
                        <a:lnTo>
                          <a:pt x="310945" y="567812"/>
                        </a:lnTo>
                        <a:lnTo>
                          <a:pt x="310945" y="506705"/>
                        </a:lnTo>
                        <a:lnTo>
                          <a:pt x="463984" y="390438"/>
                        </a:lnTo>
                        <a:lnTo>
                          <a:pt x="444786" y="359074"/>
                        </a:lnTo>
                        <a:cubicBezTo>
                          <a:pt x="516709" y="380975"/>
                          <a:pt x="567812" y="446949"/>
                          <a:pt x="567812" y="526984"/>
                        </a:cubicBezTo>
                        <a:lnTo>
                          <a:pt x="567812" y="567812"/>
                        </a:lnTo>
                        <a:close/>
                      </a:path>
                    </a:pathLst>
                  </a:custGeom>
                  <a:solidFill>
                    <a:schemeClr val="bg1"/>
                  </a:solidFill>
                  <a:ln w="26988" cap="flat">
                    <a:noFill/>
                    <a:prstDash val="solid"/>
                    <a:miter/>
                  </a:ln>
                </p:spPr>
                <p:txBody>
                  <a:bodyPr rtlCol="0" anchor="ctr"/>
                  <a:lstStyle/>
                  <a:p>
                    <a:endParaRPr lang="en-US" dirty="0"/>
                  </a:p>
                </p:txBody>
              </p:sp>
            </p:grpSp>
          </p:grpSp>
          <p:sp>
            <p:nvSpPr>
              <p:cNvPr id="33" name="TextBox 32">
                <a:extLst>
                  <a:ext uri="{FF2B5EF4-FFF2-40B4-BE49-F238E27FC236}">
                    <a16:creationId xmlns:a16="http://schemas.microsoft.com/office/drawing/2014/main" id="{85408F13-91FF-BDEC-5116-AD9B9CE7E62D}"/>
                  </a:ext>
                </a:extLst>
              </p:cNvPr>
              <p:cNvSpPr txBox="1"/>
              <p:nvPr/>
            </p:nvSpPr>
            <p:spPr>
              <a:xfrm>
                <a:off x="377583" y="2660433"/>
                <a:ext cx="5399374"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r>
                  <a:rPr lang="en-US" sz="2000" b="1" dirty="0">
                    <a:solidFill>
                      <a:schemeClr val="bg1"/>
                    </a:solidFill>
                    <a:latin typeface="CVS Health Sans" panose="020B0504020202020204" pitchFamily="34" charset="0"/>
                  </a:rPr>
                  <a:t>Your network is the Aetna Choice</a:t>
                </a:r>
                <a:r>
                  <a:rPr lang="en-US" sz="2000" b="1" baseline="30000" dirty="0">
                    <a:solidFill>
                      <a:schemeClr val="bg1"/>
                    </a:solidFill>
                    <a:latin typeface="CVS Health Sans" panose="020B0504020202020204" pitchFamily="34" charset="0"/>
                  </a:rPr>
                  <a:t>®</a:t>
                </a:r>
                <a:r>
                  <a:rPr lang="en-US" sz="2000" b="1" dirty="0">
                    <a:solidFill>
                      <a:schemeClr val="bg1"/>
                    </a:solidFill>
                    <a:latin typeface="CVS Health Sans" panose="020B0504020202020204" pitchFamily="34" charset="0"/>
                  </a:rPr>
                  <a:t>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POS II</a:t>
                </a:r>
              </a:p>
            </p:txBody>
          </p:sp>
        </p:grpSp>
      </p:grpSp>
      <p:sp>
        <p:nvSpPr>
          <p:cNvPr id="2" name="Content Placeholder 2">
            <a:extLst>
              <a:ext uri="{FF2B5EF4-FFF2-40B4-BE49-F238E27FC236}">
                <a16:creationId xmlns:a16="http://schemas.microsoft.com/office/drawing/2014/main" id="{78F2D558-5C01-F19E-18CD-0F1C52DC8256}"/>
              </a:ext>
            </a:extLst>
          </p:cNvPr>
          <p:cNvSpPr txBox="1">
            <a:spLocks/>
          </p:cNvSpPr>
          <p:nvPr/>
        </p:nvSpPr>
        <p:spPr>
          <a:xfrm>
            <a:off x="274475" y="1180709"/>
            <a:ext cx="5569418" cy="1032376"/>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pPr>
            <a:r>
              <a:rPr lang="en-US" sz="1800" b="1" dirty="0">
                <a:solidFill>
                  <a:schemeClr val="tx2"/>
                </a:solidFill>
                <a:latin typeface="CVS Health Sans" panose="020B0504020202020204" pitchFamily="34" charset="0"/>
                <a:ea typeface="Century Gothic" charset="0"/>
                <a:cs typeface="Century Gothic" charset="0"/>
              </a:rPr>
              <a:t>Get discounts and higher coverage for your health care when you use in-network doctors, clinics and hospitals.</a:t>
            </a:r>
          </a:p>
        </p:txBody>
      </p:sp>
      <p:grpSp>
        <p:nvGrpSpPr>
          <p:cNvPr id="10" name="Group 9">
            <a:extLst>
              <a:ext uri="{FF2B5EF4-FFF2-40B4-BE49-F238E27FC236}">
                <a16:creationId xmlns:a16="http://schemas.microsoft.com/office/drawing/2014/main" id="{F50D26FB-CFE2-1990-95CA-991CE8675DDC}"/>
              </a:ext>
            </a:extLst>
          </p:cNvPr>
          <p:cNvGrpSpPr/>
          <p:nvPr/>
        </p:nvGrpSpPr>
        <p:grpSpPr>
          <a:xfrm>
            <a:off x="377583" y="4822775"/>
            <a:ext cx="5647201" cy="921267"/>
            <a:chOff x="377583" y="4822775"/>
            <a:chExt cx="5647201" cy="921267"/>
          </a:xfrm>
        </p:grpSpPr>
        <p:sp>
          <p:nvSpPr>
            <p:cNvPr id="14" name="Rectangle 13">
              <a:extLst>
                <a:ext uri="{FF2B5EF4-FFF2-40B4-BE49-F238E27FC236}">
                  <a16:creationId xmlns:a16="http://schemas.microsoft.com/office/drawing/2014/main" id="{442CDDA8-A3E1-910E-AAFB-2DA2BDB0A700}"/>
                </a:ext>
              </a:extLst>
            </p:cNvPr>
            <p:cNvSpPr/>
            <p:nvPr/>
          </p:nvSpPr>
          <p:spPr>
            <a:xfrm>
              <a:off x="377583" y="4822775"/>
              <a:ext cx="5647201" cy="921267"/>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 Placeholder 32">
              <a:extLst>
                <a:ext uri="{FF2B5EF4-FFF2-40B4-BE49-F238E27FC236}">
                  <a16:creationId xmlns:a16="http://schemas.microsoft.com/office/drawing/2014/main" id="{64900ED3-A40A-ABB6-A7FB-F7EC1A4C96BF}"/>
                </a:ext>
              </a:extLst>
            </p:cNvPr>
            <p:cNvSpPr txBox="1">
              <a:spLocks/>
            </p:cNvSpPr>
            <p:nvPr/>
          </p:nvSpPr>
          <p:spPr>
            <a:xfrm>
              <a:off x="538383" y="5068965"/>
              <a:ext cx="5409485" cy="562719"/>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800"/>
                </a:spcAft>
                <a:buNone/>
              </a:pPr>
              <a:r>
                <a:rPr lang="en-US" sz="1600" b="0" dirty="0">
                  <a:solidFill>
                    <a:schemeClr val="bg1"/>
                  </a:solidFill>
                  <a:latin typeface="CVS Health Sans" panose="020B0504020202020204" pitchFamily="34" charset="0"/>
                </a:rPr>
                <a:t>Plus, it’s easy to find an in-network doctor—and they’ll submit claims for you. </a:t>
              </a:r>
            </a:p>
          </p:txBody>
        </p:sp>
      </p:grpSp>
      <p:grpSp>
        <p:nvGrpSpPr>
          <p:cNvPr id="12" name="Group 11">
            <a:extLst>
              <a:ext uri="{FF2B5EF4-FFF2-40B4-BE49-F238E27FC236}">
                <a16:creationId xmlns:a16="http://schemas.microsoft.com/office/drawing/2014/main" id="{C5ABB56C-6DC5-98CA-39AC-2BD3213C09E5}"/>
              </a:ext>
            </a:extLst>
          </p:cNvPr>
          <p:cNvGrpSpPr/>
          <p:nvPr/>
        </p:nvGrpSpPr>
        <p:grpSpPr>
          <a:xfrm>
            <a:off x="6625434" y="0"/>
            <a:ext cx="5569418" cy="6858001"/>
            <a:chOff x="6625434" y="0"/>
            <a:chExt cx="5569418" cy="6858001"/>
          </a:xfrm>
        </p:grpSpPr>
        <p:pic>
          <p:nvPicPr>
            <p:cNvPr id="4" name="Picture 3" descr="A doctor examining a patient&#10;&#10;Description automatically generated with medium confidence">
              <a:extLst>
                <a:ext uri="{FF2B5EF4-FFF2-40B4-BE49-F238E27FC236}">
                  <a16:creationId xmlns:a16="http://schemas.microsoft.com/office/drawing/2014/main" id="{1BBEB765-4CE6-4DC1-CF82-92CABC533D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5434" y="0"/>
              <a:ext cx="5569418" cy="6858001"/>
            </a:xfrm>
            <a:prstGeom prst="rect">
              <a:avLst/>
            </a:prstGeom>
          </p:spPr>
        </p:pic>
        <p:sp>
          <p:nvSpPr>
            <p:cNvPr id="11" name="TextBox 10">
              <a:extLst>
                <a:ext uri="{FF2B5EF4-FFF2-40B4-BE49-F238E27FC236}">
                  <a16:creationId xmlns:a16="http://schemas.microsoft.com/office/drawing/2014/main" id="{711EFCC0-0DB3-D134-2E60-E45F9E6EBF12}"/>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148715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6DFA5-44F0-80A7-4906-A8425A012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3473" y="3164"/>
            <a:ext cx="6398527" cy="4996847"/>
          </a:xfrm>
          <a:prstGeom prst="rect">
            <a:avLst/>
          </a:prstGeom>
        </p:spPr>
      </p:pic>
      <p:sp>
        <p:nvSpPr>
          <p:cNvPr id="3" name="Text Placeholder 32">
            <a:extLst>
              <a:ext uri="{FF2B5EF4-FFF2-40B4-BE49-F238E27FC236}">
                <a16:creationId xmlns:a16="http://schemas.microsoft.com/office/drawing/2014/main" id="{1A330FC0-D834-BAFB-5340-CE31247CFEDD}"/>
              </a:ext>
            </a:extLst>
          </p:cNvPr>
          <p:cNvSpPr txBox="1">
            <a:spLocks/>
          </p:cNvSpPr>
          <p:nvPr/>
        </p:nvSpPr>
        <p:spPr>
          <a:xfrm>
            <a:off x="333708" y="1262638"/>
            <a:ext cx="4894675" cy="4151887"/>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spcAft>
                <a:spcPts val="500"/>
              </a:spcAft>
              <a:buNone/>
            </a:pPr>
            <a:r>
              <a:rPr lang="en-US" sz="2000" b="1" dirty="0">
                <a:solidFill>
                  <a:schemeClr val="tx2"/>
                </a:solidFill>
                <a:latin typeface="CVS Health Sans" panose="020B0504020202020204" pitchFamily="34" charset="0"/>
              </a:rPr>
              <a:t>Our Medical Management team will help you get the most appropriate care, when and where you need it. </a:t>
            </a:r>
          </a:p>
          <a:p>
            <a:pPr marL="0" indent="0" algn="l">
              <a:lnSpc>
                <a:spcPct val="150000"/>
              </a:lnSpc>
              <a:spcAft>
                <a:spcPts val="500"/>
              </a:spcAft>
              <a:buNone/>
            </a:pPr>
            <a:r>
              <a:rPr lang="en-US" sz="2000" b="1" dirty="0" err="1">
                <a:solidFill>
                  <a:schemeClr val="tx2"/>
                </a:solidFill>
                <a:latin typeface="CVS Health Sans" panose="020B0504020202020204" pitchFamily="34" charset="0"/>
              </a:rPr>
              <a:t>Precertify</a:t>
            </a:r>
            <a:r>
              <a:rPr lang="en-US" sz="2000" b="1" dirty="0">
                <a:solidFill>
                  <a:schemeClr val="tx2"/>
                </a:solidFill>
                <a:latin typeface="CVS Health Sans" panose="020B0504020202020204" pitchFamily="34" charset="0"/>
              </a:rPr>
              <a:t> before the following:</a:t>
            </a:r>
            <a:endParaRPr lang="en-US" sz="2000" b="1" dirty="0">
              <a:solidFill>
                <a:schemeClr val="tx2"/>
              </a:solidFill>
              <a:latin typeface="CVS Health Sans" panose="020B0504020202020204" pitchFamily="34" charset="0"/>
              <a:ea typeface="Century Gothic" charset="0"/>
              <a:cs typeface="Century Gothic" charset="0"/>
            </a:endParaRP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kumimoji="0" lang="en-US" sz="1800" b="0" i="0" u="none" strike="noStrike" kern="1200" cap="none" spc="0" normalizeH="0" baseline="0" noProof="0" dirty="0">
                <a:ln>
                  <a:noFill/>
                </a:ln>
                <a:solidFill>
                  <a:schemeClr val="tx2"/>
                </a:solidFill>
                <a:effectLst/>
                <a:uLnTx/>
                <a:uFillTx/>
                <a:latin typeface="CVS Health Sans" panose="020B0504020202020204" pitchFamily="34" charset="0"/>
                <a:sym typeface="Helvetica Neue"/>
              </a:rPr>
              <a:t>PET scans, non-orthopedic CT/MRIs </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kumimoji="0" lang="en-US" sz="1800" b="0" i="0" u="none" strike="noStrike" kern="1200" cap="none" spc="0" normalizeH="0" baseline="0" noProof="0" dirty="0">
                <a:ln>
                  <a:noFill/>
                </a:ln>
                <a:solidFill>
                  <a:schemeClr val="tx2"/>
                </a:solidFill>
                <a:effectLst/>
                <a:uLnTx/>
                <a:uFillTx/>
                <a:latin typeface="CVS Health Sans" panose="020B0504020202020204" pitchFamily="34" charset="0"/>
                <a:sym typeface="Helvetica Neue"/>
              </a:rPr>
              <a:t>Hospital </a:t>
            </a:r>
            <a:r>
              <a:rPr lang="en-US" sz="1800" b="0" dirty="0">
                <a:solidFill>
                  <a:schemeClr val="tx2"/>
                </a:solidFill>
                <a:latin typeface="CVS Health Sans" panose="020B0504020202020204" pitchFamily="34" charset="0"/>
              </a:rPr>
              <a:t>admissions</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Inpatient or outpatient surgery</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IV home infusion therapy or chemotherapy</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Inpatient substance abuse treatment</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Home health care</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b="0" dirty="0">
                <a:solidFill>
                  <a:schemeClr val="tx2"/>
                </a:solidFill>
                <a:latin typeface="CVS Health Sans" panose="020B0504020202020204" pitchFamily="34" charset="0"/>
              </a:rPr>
              <a:t>Skilled nursing care </a:t>
            </a: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r>
              <a:rPr lang="en-US" sz="1800" dirty="0">
                <a:solidFill>
                  <a:schemeClr val="tx2"/>
                </a:solidFill>
                <a:latin typeface="CVS Health Sans" panose="020B0504020202020204" pitchFamily="34" charset="0"/>
              </a:rPr>
              <a:t>Durable medical equipment (electric scooters or wheelchairs) </a:t>
            </a:r>
            <a:endParaRPr lang="en-US" sz="1800" b="0" dirty="0">
              <a:solidFill>
                <a:schemeClr val="tx2"/>
              </a:solidFill>
              <a:latin typeface="CVS Health Sans" panose="020B0504020202020204" pitchFamily="34" charset="0"/>
            </a:endParaRPr>
          </a:p>
          <a:p>
            <a:pPr marL="228600" indent="-228600" defTabSz="412756">
              <a:lnSpc>
                <a:spcPct val="100000"/>
              </a:lnSpc>
              <a:spcBef>
                <a:spcPts val="0"/>
              </a:spcBef>
              <a:spcAft>
                <a:spcPts val="1200"/>
              </a:spcAft>
              <a:buClr>
                <a:srgbClr val="0B315E"/>
              </a:buClr>
              <a:buFont typeface="Wingdings 2" panose="05020102010507070707" pitchFamily="18" charset="2"/>
              <a:buChar char=""/>
              <a:defRPr/>
            </a:pPr>
            <a:endParaRPr kumimoji="0" lang="en-US" sz="1800" b="0" i="0" u="none" strike="noStrike" kern="1200" cap="none" spc="0" normalizeH="0" baseline="0" noProof="0" dirty="0">
              <a:ln>
                <a:noFill/>
              </a:ln>
              <a:solidFill>
                <a:srgbClr val="000000"/>
              </a:solidFill>
              <a:effectLst/>
              <a:uLnTx/>
              <a:uFillTx/>
              <a:latin typeface="CVS Health Sans" panose="020B0504020202020204" pitchFamily="34" charset="0"/>
              <a:ea typeface="+mn-ea"/>
              <a:cs typeface="+mn-cs"/>
              <a:sym typeface="Helvetica Neue"/>
            </a:endParaRPr>
          </a:p>
        </p:txBody>
      </p:sp>
      <p:sp>
        <p:nvSpPr>
          <p:cNvPr id="8" name="Title 1">
            <a:extLst>
              <a:ext uri="{FF2B5EF4-FFF2-40B4-BE49-F238E27FC236}">
                <a16:creationId xmlns:a16="http://schemas.microsoft.com/office/drawing/2014/main" id="{CC1C900C-E289-11F9-5DDD-5D07E0BE12BE}"/>
              </a:ext>
            </a:extLst>
          </p:cNvPr>
          <p:cNvSpPr txBox="1">
            <a:spLocks/>
          </p:cNvSpPr>
          <p:nvPr/>
        </p:nvSpPr>
        <p:spPr>
          <a:xfrm>
            <a:off x="206437" y="244293"/>
            <a:ext cx="11779125"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en-US" sz="3600" b="1" dirty="0">
                <a:solidFill>
                  <a:srgbClr val="0B315E"/>
                </a:solidFill>
                <a:latin typeface="CVS Health Sans" panose="020B0504020202020204" pitchFamily="34" charset="0"/>
                <a:cs typeface="+mn-cs"/>
              </a:rPr>
              <a:t>Precertification</a:t>
            </a:r>
          </a:p>
        </p:txBody>
      </p:sp>
      <p:grpSp>
        <p:nvGrpSpPr>
          <p:cNvPr id="7" name="Group 6">
            <a:extLst>
              <a:ext uri="{FF2B5EF4-FFF2-40B4-BE49-F238E27FC236}">
                <a16:creationId xmlns:a16="http://schemas.microsoft.com/office/drawing/2014/main" id="{899FF78A-BB7E-705A-5649-F30CB82A0DE3}"/>
              </a:ext>
            </a:extLst>
          </p:cNvPr>
          <p:cNvGrpSpPr/>
          <p:nvPr/>
        </p:nvGrpSpPr>
        <p:grpSpPr>
          <a:xfrm>
            <a:off x="5793473" y="4554909"/>
            <a:ext cx="6409944" cy="2303092"/>
            <a:chOff x="5793473" y="4554909"/>
            <a:chExt cx="6409944" cy="2303092"/>
          </a:xfrm>
        </p:grpSpPr>
        <p:sp>
          <p:nvSpPr>
            <p:cNvPr id="6" name="Rectangle 5">
              <a:extLst>
                <a:ext uri="{FF2B5EF4-FFF2-40B4-BE49-F238E27FC236}">
                  <a16:creationId xmlns:a16="http://schemas.microsoft.com/office/drawing/2014/main" id="{557B13FA-2625-C664-49CB-28DCE55BBEB6}"/>
                </a:ext>
              </a:extLst>
            </p:cNvPr>
            <p:cNvSpPr/>
            <p:nvPr/>
          </p:nvSpPr>
          <p:spPr>
            <a:xfrm>
              <a:off x="5793473" y="4554909"/>
              <a:ext cx="6409944" cy="2303092"/>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32">
              <a:extLst>
                <a:ext uri="{FF2B5EF4-FFF2-40B4-BE49-F238E27FC236}">
                  <a16:creationId xmlns:a16="http://schemas.microsoft.com/office/drawing/2014/main" id="{F95A6B87-4184-09A4-7BAD-60BC59E164D5}"/>
                </a:ext>
              </a:extLst>
            </p:cNvPr>
            <p:cNvSpPr txBox="1">
              <a:spLocks/>
            </p:cNvSpPr>
            <p:nvPr/>
          </p:nvSpPr>
          <p:spPr>
            <a:xfrm>
              <a:off x="6096000" y="4757258"/>
              <a:ext cx="5833929" cy="1884572"/>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spcAft>
                  <a:spcPts val="600"/>
                </a:spcAft>
                <a:buClr>
                  <a:schemeClr val="bg2"/>
                </a:buClr>
                <a:buNone/>
                <a:defRPr/>
              </a:pPr>
              <a:r>
                <a:rPr lang="en-US" sz="2200" b="1" dirty="0">
                  <a:solidFill>
                    <a:schemeClr val="bg1"/>
                  </a:solidFill>
                  <a:latin typeface="CVS Health Sans" panose="020B0504020202020204" pitchFamily="34" charset="0"/>
                </a:rPr>
                <a:t>Call before you get care </a:t>
              </a:r>
            </a:p>
            <a:p>
              <a:pPr marL="0" lvl="0" indent="0" algn="ctr">
                <a:lnSpc>
                  <a:spcPct val="100000"/>
                </a:lnSpc>
                <a:spcAft>
                  <a:spcPts val="1200"/>
                </a:spcAft>
                <a:buClr>
                  <a:schemeClr val="bg2"/>
                </a:buClr>
                <a:buNone/>
                <a:defRPr/>
              </a:pPr>
              <a:r>
                <a:rPr lang="en-US" sz="1800" b="0" dirty="0">
                  <a:solidFill>
                    <a:schemeClr val="bg1"/>
                  </a:solidFill>
                  <a:latin typeface="CVS Health Sans" panose="020B0504020202020204" pitchFamily="34" charset="0"/>
                </a:rPr>
                <a:t>You or your doctor can call Meritain Health Medical Management to verify which procedures need to be </a:t>
              </a:r>
              <a:r>
                <a:rPr lang="en-US" sz="1800" b="0" dirty="0" err="1">
                  <a:solidFill>
                    <a:schemeClr val="bg1"/>
                  </a:solidFill>
                  <a:latin typeface="CVS Health Sans" panose="020B0504020202020204" pitchFamily="34" charset="0"/>
                </a:rPr>
                <a:t>precertified</a:t>
              </a:r>
              <a:r>
                <a:rPr lang="en-US" sz="1800" b="0" dirty="0">
                  <a:solidFill>
                    <a:schemeClr val="bg1"/>
                  </a:solidFill>
                  <a:latin typeface="CVS Health Sans" panose="020B0504020202020204" pitchFamily="34" charset="0"/>
                </a:rPr>
                <a:t>. You can also check your Summary Plan Description (SPD) for a complete listing.</a:t>
              </a:r>
              <a:endParaRPr kumimoji="0" lang="en-US" sz="1800" b="0" i="0" u="none" strike="noStrike" kern="0" cap="none" spc="0" normalizeH="0" baseline="0" noProof="0" dirty="0">
                <a:ln>
                  <a:noFill/>
                </a:ln>
                <a:solidFill>
                  <a:schemeClr val="bg1"/>
                </a:solidFill>
                <a:effectLst/>
                <a:uLnTx/>
                <a:uFillTx/>
                <a:latin typeface="CVS Health Sans" panose="020B0504020202020204" pitchFamily="34" charset="0"/>
                <a:sym typeface="Helvetica Neue"/>
              </a:endParaRPr>
            </a:p>
          </p:txBody>
        </p:sp>
        <p:sp>
          <p:nvSpPr>
            <p:cNvPr id="2" name="TextBox 1">
              <a:extLst>
                <a:ext uri="{FF2B5EF4-FFF2-40B4-BE49-F238E27FC236}">
                  <a16:creationId xmlns:a16="http://schemas.microsoft.com/office/drawing/2014/main" id="{27601143-2AE8-BBB0-09CE-845E847D0C9E}"/>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3511820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3CC2EB-0855-E518-C2D4-28A3C14BB6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
            <a:ext cx="12192002" cy="5249814"/>
          </a:xfrm>
          <a:prstGeom prst="rect">
            <a:avLst/>
          </a:prstGeom>
        </p:spPr>
      </p:pic>
      <p:sp>
        <p:nvSpPr>
          <p:cNvPr id="4" name="TextBox 3">
            <a:extLst>
              <a:ext uri="{FF2B5EF4-FFF2-40B4-BE49-F238E27FC236}">
                <a16:creationId xmlns:a16="http://schemas.microsoft.com/office/drawing/2014/main" id="{72AEBB6E-7CDD-49D7-901D-D35EBE069B6E}"/>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17</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grpSp>
        <p:nvGrpSpPr>
          <p:cNvPr id="2" name="Group 1">
            <a:extLst>
              <a:ext uri="{FF2B5EF4-FFF2-40B4-BE49-F238E27FC236}">
                <a16:creationId xmlns:a16="http://schemas.microsoft.com/office/drawing/2014/main" id="{37045909-F35B-9E24-7394-E0EAB22E5FBC}"/>
              </a:ext>
            </a:extLst>
          </p:cNvPr>
          <p:cNvGrpSpPr/>
          <p:nvPr/>
        </p:nvGrpSpPr>
        <p:grpSpPr>
          <a:xfrm>
            <a:off x="0" y="3493129"/>
            <a:ext cx="12192000" cy="3364871"/>
            <a:chOff x="0" y="3493129"/>
            <a:chExt cx="12192000" cy="3364871"/>
          </a:xfrm>
        </p:grpSpPr>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32987" y="5249813"/>
              <a:ext cx="7835064" cy="11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Be healthy, live well</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4</a:t>
              </a:r>
            </a:p>
          </p:txBody>
        </p:sp>
      </p:grpSp>
    </p:spTree>
    <p:extLst>
      <p:ext uri="{BB962C8B-B14F-4D97-AF65-F5344CB8AC3E}">
        <p14:creationId xmlns:p14="http://schemas.microsoft.com/office/powerpoint/2010/main" val="1175847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B3BBF110-6570-78B9-F41F-B07C8618EBC7}"/>
              </a:ext>
            </a:extLst>
          </p:cNvPr>
          <p:cNvSpPr txBox="1"/>
          <p:nvPr/>
        </p:nvSpPr>
        <p:spPr>
          <a:xfrm>
            <a:off x="223244" y="216505"/>
            <a:ext cx="11253409" cy="1200329"/>
          </a:xfrm>
          <a:prstGeom prst="rect">
            <a:avLst/>
          </a:prstGeom>
          <a:noFill/>
        </p:spPr>
        <p:txBody>
          <a:bodyPr wrap="square" rtlCol="0">
            <a:spAutoFit/>
          </a:bodyPr>
          <a:lstStyle/>
          <a:p>
            <a:pPr algn="l"/>
            <a:r>
              <a:rPr lang="en-US" sz="3600" b="1" dirty="0">
                <a:solidFill>
                  <a:srgbClr val="0B315E"/>
                </a:solidFill>
                <a:latin typeface="CVS Health Sans" panose="020B0504020202020204" pitchFamily="34" charset="0"/>
                <a:ea typeface="Century Gothic" charset="0"/>
                <a:cs typeface="Century Gothic" charset="0"/>
              </a:rPr>
              <a:t>Access Mental Well-being Services from Anywhere</a:t>
            </a:r>
            <a:endParaRPr lang="en-US" sz="3600" b="1" baseline="30000" dirty="0">
              <a:solidFill>
                <a:srgbClr val="0B315E"/>
              </a:solidFill>
              <a:latin typeface="CVS Health Sans" panose="020B0504020202020204" pitchFamily="34" charset="0"/>
              <a:ea typeface="Century Gothic" charset="0"/>
              <a:cs typeface="Century Gothic" charset="0"/>
            </a:endParaRPr>
          </a:p>
        </p:txBody>
      </p:sp>
      <p:grpSp>
        <p:nvGrpSpPr>
          <p:cNvPr id="3" name="Group 2">
            <a:extLst>
              <a:ext uri="{FF2B5EF4-FFF2-40B4-BE49-F238E27FC236}">
                <a16:creationId xmlns:a16="http://schemas.microsoft.com/office/drawing/2014/main" id="{8CD526B0-047A-FA40-1ECB-4D92C0BC744B}"/>
              </a:ext>
            </a:extLst>
          </p:cNvPr>
          <p:cNvGrpSpPr/>
          <p:nvPr/>
        </p:nvGrpSpPr>
        <p:grpSpPr>
          <a:xfrm>
            <a:off x="6725807" y="1579393"/>
            <a:ext cx="805974" cy="3695764"/>
            <a:chOff x="6725807" y="1579393"/>
            <a:chExt cx="805974" cy="3695764"/>
          </a:xfrm>
        </p:grpSpPr>
        <p:sp>
          <p:nvSpPr>
            <p:cNvPr id="35" name="Graphic 185" descr="24-hour icon.">
              <a:extLst>
                <a:ext uri="{FF2B5EF4-FFF2-40B4-BE49-F238E27FC236}">
                  <a16:creationId xmlns:a16="http://schemas.microsoft.com/office/drawing/2014/main" id="{45AE0547-EEC6-D4E1-F1F4-AC90D2066E7C}"/>
                </a:ext>
              </a:extLst>
            </p:cNvPr>
            <p:cNvSpPr>
              <a:spLocks noChangeAspect="1"/>
            </p:cNvSpPr>
            <p:nvPr/>
          </p:nvSpPr>
          <p:spPr>
            <a:xfrm>
              <a:off x="6876761" y="1579393"/>
              <a:ext cx="626481" cy="687985"/>
            </a:xfrm>
            <a:custGeom>
              <a:avLst/>
              <a:gdLst>
                <a:gd name="connsiteX0" fmla="*/ 189139 w 417528"/>
                <a:gd name="connsiteY0" fmla="*/ 0 h 458518"/>
                <a:gd name="connsiteX1" fmla="*/ 0 w 417528"/>
                <a:gd name="connsiteY1" fmla="*/ 99346 h 458518"/>
                <a:gd name="connsiteX2" fmla="*/ 15284 w 417528"/>
                <a:gd name="connsiteY2" fmla="*/ 110809 h 458518"/>
                <a:gd name="connsiteX3" fmla="*/ 80241 w 417528"/>
                <a:gd name="connsiteY3" fmla="*/ 49673 h 458518"/>
                <a:gd name="connsiteX4" fmla="*/ 368725 w 417528"/>
                <a:gd name="connsiteY4" fmla="*/ 122271 h 458518"/>
                <a:gd name="connsiteX5" fmla="*/ 296126 w 417528"/>
                <a:gd name="connsiteY5" fmla="*/ 410756 h 458518"/>
                <a:gd name="connsiteX6" fmla="*/ 43941 w 417528"/>
                <a:gd name="connsiteY6" fmla="*/ 384009 h 458518"/>
                <a:gd name="connsiteX7" fmla="*/ 112719 w 417528"/>
                <a:gd name="connsiteY7" fmla="*/ 384009 h 458518"/>
                <a:gd name="connsiteX8" fmla="*/ 112719 w 417528"/>
                <a:gd name="connsiteY8" fmla="*/ 364904 h 458518"/>
                <a:gd name="connsiteX9" fmla="*/ 34389 w 417528"/>
                <a:gd name="connsiteY9" fmla="*/ 364904 h 458518"/>
                <a:gd name="connsiteX10" fmla="*/ 17194 w 417528"/>
                <a:gd name="connsiteY10" fmla="*/ 380188 h 458518"/>
                <a:gd name="connsiteX11" fmla="*/ 17194 w 417528"/>
                <a:gd name="connsiteY11" fmla="*/ 380188 h 458518"/>
                <a:gd name="connsiteX12" fmla="*/ 17194 w 417528"/>
                <a:gd name="connsiteY12" fmla="*/ 458518 h 458518"/>
                <a:gd name="connsiteX13" fmla="*/ 36299 w 417528"/>
                <a:gd name="connsiteY13" fmla="*/ 458518 h 458518"/>
                <a:gd name="connsiteX14" fmla="*/ 36299 w 417528"/>
                <a:gd name="connsiteY14" fmla="*/ 399293 h 458518"/>
                <a:gd name="connsiteX15" fmla="*/ 359172 w 417528"/>
                <a:gd name="connsiteY15" fmla="*/ 382098 h 458518"/>
                <a:gd name="connsiteX16" fmla="*/ 341978 w 417528"/>
                <a:gd name="connsiteY16" fmla="*/ 59225 h 458518"/>
                <a:gd name="connsiteX17" fmla="*/ 189139 w 417528"/>
                <a:gd name="connsiteY17" fmla="*/ 0 h 458518"/>
                <a:gd name="connsiteX18" fmla="*/ 296126 w 417528"/>
                <a:gd name="connsiteY18" fmla="*/ 118450 h 458518"/>
                <a:gd name="connsiteX19" fmla="*/ 282753 w 417528"/>
                <a:gd name="connsiteY19" fmla="*/ 122271 h 458518"/>
                <a:gd name="connsiteX20" fmla="*/ 187228 w 417528"/>
                <a:gd name="connsiteY20" fmla="*/ 248364 h 458518"/>
                <a:gd name="connsiteX21" fmla="*/ 187228 w 417528"/>
                <a:gd name="connsiteY21" fmla="*/ 259827 h 458518"/>
                <a:gd name="connsiteX22" fmla="*/ 196781 w 417528"/>
                <a:gd name="connsiteY22" fmla="*/ 265558 h 458518"/>
                <a:gd name="connsiteX23" fmla="*/ 284663 w 417528"/>
                <a:gd name="connsiteY23" fmla="*/ 265558 h 458518"/>
                <a:gd name="connsiteX24" fmla="*/ 284663 w 417528"/>
                <a:gd name="connsiteY24" fmla="*/ 322873 h 458518"/>
                <a:gd name="connsiteX25" fmla="*/ 303768 w 417528"/>
                <a:gd name="connsiteY25" fmla="*/ 322873 h 458518"/>
                <a:gd name="connsiteX26" fmla="*/ 303768 w 417528"/>
                <a:gd name="connsiteY26" fmla="*/ 265558 h 458518"/>
                <a:gd name="connsiteX27" fmla="*/ 322873 w 417528"/>
                <a:gd name="connsiteY27" fmla="*/ 265558 h 458518"/>
                <a:gd name="connsiteX28" fmla="*/ 322873 w 417528"/>
                <a:gd name="connsiteY28" fmla="*/ 246453 h 458518"/>
                <a:gd name="connsiteX29" fmla="*/ 303768 w 417528"/>
                <a:gd name="connsiteY29" fmla="*/ 246453 h 458518"/>
                <a:gd name="connsiteX30" fmla="*/ 303768 w 417528"/>
                <a:gd name="connsiteY30" fmla="*/ 129913 h 458518"/>
                <a:gd name="connsiteX31" fmla="*/ 296126 w 417528"/>
                <a:gd name="connsiteY31" fmla="*/ 118450 h 458518"/>
                <a:gd name="connsiteX32" fmla="*/ 284663 w 417528"/>
                <a:gd name="connsiteY32" fmla="*/ 248364 h 458518"/>
                <a:gd name="connsiteX33" fmla="*/ 212065 w 417528"/>
                <a:gd name="connsiteY33" fmla="*/ 248364 h 458518"/>
                <a:gd name="connsiteX34" fmla="*/ 284663 w 417528"/>
                <a:gd name="connsiteY34" fmla="*/ 152839 h 458518"/>
                <a:gd name="connsiteX35" fmla="*/ 284663 w 417528"/>
                <a:gd name="connsiteY35" fmla="*/ 248364 h 458518"/>
                <a:gd name="connsiteX36" fmla="*/ 110809 w 417528"/>
                <a:gd name="connsiteY36" fmla="*/ 233080 h 458518"/>
                <a:gd name="connsiteX37" fmla="*/ 105077 w 417528"/>
                <a:gd name="connsiteY37" fmla="*/ 236901 h 458518"/>
                <a:gd name="connsiteX38" fmla="*/ 53494 w 417528"/>
                <a:gd name="connsiteY38" fmla="*/ 288484 h 458518"/>
                <a:gd name="connsiteX39" fmla="*/ 47762 w 417528"/>
                <a:gd name="connsiteY39" fmla="*/ 309500 h 458518"/>
                <a:gd name="connsiteX40" fmla="*/ 47762 w 417528"/>
                <a:gd name="connsiteY40" fmla="*/ 315231 h 458518"/>
                <a:gd name="connsiteX41" fmla="*/ 47762 w 417528"/>
                <a:gd name="connsiteY41" fmla="*/ 319052 h 458518"/>
                <a:gd name="connsiteX42" fmla="*/ 51583 w 417528"/>
                <a:gd name="connsiteY42" fmla="*/ 324784 h 458518"/>
                <a:gd name="connsiteX43" fmla="*/ 55404 w 417528"/>
                <a:gd name="connsiteY43" fmla="*/ 324784 h 458518"/>
                <a:gd name="connsiteX44" fmla="*/ 170034 w 417528"/>
                <a:gd name="connsiteY44" fmla="*/ 324784 h 458518"/>
                <a:gd name="connsiteX45" fmla="*/ 170034 w 417528"/>
                <a:gd name="connsiteY45" fmla="*/ 305679 h 458518"/>
                <a:gd name="connsiteX46" fmla="*/ 66867 w 417528"/>
                <a:gd name="connsiteY46" fmla="*/ 305679 h 458518"/>
                <a:gd name="connsiteX47" fmla="*/ 72599 w 417528"/>
                <a:gd name="connsiteY47" fmla="*/ 288484 h 458518"/>
                <a:gd name="connsiteX48" fmla="*/ 114630 w 417528"/>
                <a:gd name="connsiteY48" fmla="*/ 254095 h 458518"/>
                <a:gd name="connsiteX49" fmla="*/ 152839 w 417528"/>
                <a:gd name="connsiteY49" fmla="*/ 229259 h 458518"/>
                <a:gd name="connsiteX50" fmla="*/ 175765 w 417528"/>
                <a:gd name="connsiteY50" fmla="*/ 191049 h 458518"/>
                <a:gd name="connsiteX51" fmla="*/ 177676 w 417528"/>
                <a:gd name="connsiteY51" fmla="*/ 179586 h 458518"/>
                <a:gd name="connsiteX52" fmla="*/ 118450 w 417528"/>
                <a:gd name="connsiteY52" fmla="*/ 112719 h 458518"/>
                <a:gd name="connsiteX53" fmla="*/ 49673 w 417528"/>
                <a:gd name="connsiteY53" fmla="*/ 171944 h 458518"/>
                <a:gd name="connsiteX54" fmla="*/ 49673 w 417528"/>
                <a:gd name="connsiteY54" fmla="*/ 179586 h 458518"/>
                <a:gd name="connsiteX55" fmla="*/ 68778 w 417528"/>
                <a:gd name="connsiteY55" fmla="*/ 179586 h 458518"/>
                <a:gd name="connsiteX56" fmla="*/ 114630 w 417528"/>
                <a:gd name="connsiteY56" fmla="*/ 135645 h 458518"/>
                <a:gd name="connsiteX57" fmla="*/ 156660 w 417528"/>
                <a:gd name="connsiteY57" fmla="*/ 175765 h 458518"/>
                <a:gd name="connsiteX58" fmla="*/ 110809 w 417528"/>
                <a:gd name="connsiteY58" fmla="*/ 233080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528" h="458518">
                  <a:moveTo>
                    <a:pt x="189139" y="0"/>
                  </a:moveTo>
                  <a:cubicBezTo>
                    <a:pt x="112719" y="0"/>
                    <a:pt x="42031" y="38210"/>
                    <a:pt x="0" y="99346"/>
                  </a:cubicBezTo>
                  <a:lnTo>
                    <a:pt x="15284" y="110809"/>
                  </a:lnTo>
                  <a:cubicBezTo>
                    <a:pt x="32478" y="85972"/>
                    <a:pt x="55404" y="64957"/>
                    <a:pt x="80241" y="49673"/>
                  </a:cubicBezTo>
                  <a:cubicBezTo>
                    <a:pt x="179586" y="-9552"/>
                    <a:pt x="309500" y="22926"/>
                    <a:pt x="368725" y="122271"/>
                  </a:cubicBezTo>
                  <a:cubicBezTo>
                    <a:pt x="427950" y="221617"/>
                    <a:pt x="395472" y="351530"/>
                    <a:pt x="296126" y="410756"/>
                  </a:cubicBezTo>
                  <a:cubicBezTo>
                    <a:pt x="215886" y="458518"/>
                    <a:pt x="112719" y="448966"/>
                    <a:pt x="43941" y="384009"/>
                  </a:cubicBezTo>
                  <a:lnTo>
                    <a:pt x="112719" y="384009"/>
                  </a:lnTo>
                  <a:lnTo>
                    <a:pt x="112719" y="364904"/>
                  </a:lnTo>
                  <a:lnTo>
                    <a:pt x="34389" y="364904"/>
                  </a:lnTo>
                  <a:cubicBezTo>
                    <a:pt x="24836" y="362993"/>
                    <a:pt x="17194" y="370635"/>
                    <a:pt x="17194" y="380188"/>
                  </a:cubicBezTo>
                  <a:lnTo>
                    <a:pt x="17194" y="380188"/>
                  </a:lnTo>
                  <a:lnTo>
                    <a:pt x="17194" y="458518"/>
                  </a:lnTo>
                  <a:lnTo>
                    <a:pt x="36299" y="458518"/>
                  </a:lnTo>
                  <a:lnTo>
                    <a:pt x="36299" y="399293"/>
                  </a:lnTo>
                  <a:cubicBezTo>
                    <a:pt x="129913" y="483354"/>
                    <a:pt x="275111" y="475712"/>
                    <a:pt x="359172" y="382098"/>
                  </a:cubicBezTo>
                  <a:cubicBezTo>
                    <a:pt x="443234" y="288484"/>
                    <a:pt x="435592" y="143287"/>
                    <a:pt x="341978" y="59225"/>
                  </a:cubicBezTo>
                  <a:cubicBezTo>
                    <a:pt x="299947" y="21015"/>
                    <a:pt x="246453" y="0"/>
                    <a:pt x="189139" y="0"/>
                  </a:cubicBezTo>
                  <a:close/>
                  <a:moveTo>
                    <a:pt x="296126" y="118450"/>
                  </a:moveTo>
                  <a:cubicBezTo>
                    <a:pt x="292305" y="116540"/>
                    <a:pt x="286574" y="118450"/>
                    <a:pt x="282753" y="122271"/>
                  </a:cubicBezTo>
                  <a:lnTo>
                    <a:pt x="187228" y="248364"/>
                  </a:lnTo>
                  <a:cubicBezTo>
                    <a:pt x="185318" y="252185"/>
                    <a:pt x="185318" y="256006"/>
                    <a:pt x="187228" y="259827"/>
                  </a:cubicBezTo>
                  <a:cubicBezTo>
                    <a:pt x="189139" y="263648"/>
                    <a:pt x="192960" y="265558"/>
                    <a:pt x="196781" y="265558"/>
                  </a:cubicBezTo>
                  <a:lnTo>
                    <a:pt x="284663" y="265558"/>
                  </a:lnTo>
                  <a:lnTo>
                    <a:pt x="284663" y="322873"/>
                  </a:lnTo>
                  <a:lnTo>
                    <a:pt x="303768" y="322873"/>
                  </a:lnTo>
                  <a:lnTo>
                    <a:pt x="303768" y="265558"/>
                  </a:lnTo>
                  <a:lnTo>
                    <a:pt x="322873" y="265558"/>
                  </a:lnTo>
                  <a:lnTo>
                    <a:pt x="322873" y="246453"/>
                  </a:lnTo>
                  <a:lnTo>
                    <a:pt x="303768" y="246453"/>
                  </a:lnTo>
                  <a:lnTo>
                    <a:pt x="303768" y="129913"/>
                  </a:lnTo>
                  <a:cubicBezTo>
                    <a:pt x="303768" y="124182"/>
                    <a:pt x="299947" y="120361"/>
                    <a:pt x="296126" y="118450"/>
                  </a:cubicBezTo>
                  <a:close/>
                  <a:moveTo>
                    <a:pt x="284663" y="248364"/>
                  </a:moveTo>
                  <a:lnTo>
                    <a:pt x="212065" y="248364"/>
                  </a:lnTo>
                  <a:lnTo>
                    <a:pt x="284663" y="152839"/>
                  </a:lnTo>
                  <a:lnTo>
                    <a:pt x="284663" y="248364"/>
                  </a:lnTo>
                  <a:close/>
                  <a:moveTo>
                    <a:pt x="110809" y="233080"/>
                  </a:moveTo>
                  <a:lnTo>
                    <a:pt x="105077" y="236901"/>
                  </a:lnTo>
                  <a:cubicBezTo>
                    <a:pt x="82151" y="246453"/>
                    <a:pt x="63046" y="265558"/>
                    <a:pt x="53494" y="288484"/>
                  </a:cubicBezTo>
                  <a:cubicBezTo>
                    <a:pt x="51583" y="296126"/>
                    <a:pt x="49673" y="301858"/>
                    <a:pt x="47762" y="309500"/>
                  </a:cubicBezTo>
                  <a:cubicBezTo>
                    <a:pt x="47762" y="311410"/>
                    <a:pt x="47762" y="313321"/>
                    <a:pt x="47762" y="315231"/>
                  </a:cubicBezTo>
                  <a:cubicBezTo>
                    <a:pt x="47762" y="317142"/>
                    <a:pt x="47762" y="317142"/>
                    <a:pt x="47762" y="319052"/>
                  </a:cubicBezTo>
                  <a:cubicBezTo>
                    <a:pt x="47762" y="320963"/>
                    <a:pt x="49673" y="322873"/>
                    <a:pt x="51583" y="324784"/>
                  </a:cubicBezTo>
                  <a:cubicBezTo>
                    <a:pt x="51583" y="324784"/>
                    <a:pt x="53494" y="324784"/>
                    <a:pt x="55404" y="324784"/>
                  </a:cubicBezTo>
                  <a:lnTo>
                    <a:pt x="170034" y="324784"/>
                  </a:lnTo>
                  <a:lnTo>
                    <a:pt x="170034" y="305679"/>
                  </a:lnTo>
                  <a:lnTo>
                    <a:pt x="66867" y="305679"/>
                  </a:lnTo>
                  <a:cubicBezTo>
                    <a:pt x="68778" y="299947"/>
                    <a:pt x="70688" y="292305"/>
                    <a:pt x="72599" y="288484"/>
                  </a:cubicBezTo>
                  <a:cubicBezTo>
                    <a:pt x="84062" y="273200"/>
                    <a:pt x="97435" y="261737"/>
                    <a:pt x="114630" y="254095"/>
                  </a:cubicBezTo>
                  <a:cubicBezTo>
                    <a:pt x="128003" y="246453"/>
                    <a:pt x="141376" y="238811"/>
                    <a:pt x="152839" y="229259"/>
                  </a:cubicBezTo>
                  <a:cubicBezTo>
                    <a:pt x="164302" y="219707"/>
                    <a:pt x="171944" y="206333"/>
                    <a:pt x="175765" y="191049"/>
                  </a:cubicBezTo>
                  <a:cubicBezTo>
                    <a:pt x="175765" y="187228"/>
                    <a:pt x="177676" y="183407"/>
                    <a:pt x="177676" y="179586"/>
                  </a:cubicBezTo>
                  <a:cubicBezTo>
                    <a:pt x="179586" y="145197"/>
                    <a:pt x="152839" y="114630"/>
                    <a:pt x="118450" y="112719"/>
                  </a:cubicBezTo>
                  <a:cubicBezTo>
                    <a:pt x="84062" y="110809"/>
                    <a:pt x="51583" y="135645"/>
                    <a:pt x="49673" y="171944"/>
                  </a:cubicBezTo>
                  <a:cubicBezTo>
                    <a:pt x="49673" y="173855"/>
                    <a:pt x="49673" y="175765"/>
                    <a:pt x="49673" y="179586"/>
                  </a:cubicBezTo>
                  <a:lnTo>
                    <a:pt x="68778" y="179586"/>
                  </a:lnTo>
                  <a:cubicBezTo>
                    <a:pt x="70688" y="152839"/>
                    <a:pt x="91704" y="133734"/>
                    <a:pt x="114630" y="135645"/>
                  </a:cubicBezTo>
                  <a:cubicBezTo>
                    <a:pt x="137555" y="135645"/>
                    <a:pt x="154750" y="154750"/>
                    <a:pt x="156660" y="175765"/>
                  </a:cubicBezTo>
                  <a:cubicBezTo>
                    <a:pt x="158571" y="204423"/>
                    <a:pt x="131824" y="221617"/>
                    <a:pt x="110809" y="233080"/>
                  </a:cubicBezTo>
                  <a:close/>
                </a:path>
              </a:pathLst>
            </a:custGeom>
            <a:solidFill>
              <a:schemeClr val="bg1"/>
            </a:solidFill>
            <a:ln w="19050" cap="flat">
              <a:noFill/>
              <a:prstDash val="solid"/>
              <a:miter/>
            </a:ln>
          </p:spPr>
          <p:txBody>
            <a:bodyPr rtlCol="0" anchor="ctr"/>
            <a:lstStyle/>
            <a:p>
              <a:endParaRPr lang="en-US" dirty="0"/>
            </a:p>
          </p:txBody>
        </p:sp>
        <p:sp>
          <p:nvSpPr>
            <p:cNvPr id="38" name="Graphic 195" descr="Holistic network icon.">
              <a:extLst>
                <a:ext uri="{FF2B5EF4-FFF2-40B4-BE49-F238E27FC236}">
                  <a16:creationId xmlns:a16="http://schemas.microsoft.com/office/drawing/2014/main" id="{6FE5D9CD-5719-6503-527E-68A798F8C4B0}"/>
                </a:ext>
              </a:extLst>
            </p:cNvPr>
            <p:cNvSpPr>
              <a:spLocks noChangeAspect="1"/>
            </p:cNvSpPr>
            <p:nvPr/>
          </p:nvSpPr>
          <p:spPr>
            <a:xfrm>
              <a:off x="6725807" y="3093581"/>
              <a:ext cx="805974" cy="602119"/>
            </a:xfrm>
            <a:custGeom>
              <a:avLst/>
              <a:gdLst>
                <a:gd name="connsiteX0" fmla="*/ 458518 w 458518"/>
                <a:gd name="connsiteY0" fmla="*/ 245110 h 342545"/>
                <a:gd name="connsiteX1" fmla="*/ 439413 w 458518"/>
                <a:gd name="connsiteY1" fmla="*/ 195438 h 342545"/>
                <a:gd name="connsiteX2" fmla="*/ 422219 w 458518"/>
                <a:gd name="connsiteY2" fmla="*/ 182064 h 342545"/>
                <a:gd name="connsiteX3" fmla="*/ 406935 w 458518"/>
                <a:gd name="connsiteY3" fmla="*/ 174422 h 342545"/>
                <a:gd name="connsiteX4" fmla="*/ 406935 w 458518"/>
                <a:gd name="connsiteY4" fmla="*/ 101824 h 342545"/>
                <a:gd name="connsiteX5" fmla="*/ 406935 w 458518"/>
                <a:gd name="connsiteY5" fmla="*/ 101824 h 342545"/>
                <a:gd name="connsiteX6" fmla="*/ 343889 w 458518"/>
                <a:gd name="connsiteY6" fmla="*/ 36867 h 342545"/>
                <a:gd name="connsiteX7" fmla="*/ 305679 w 458518"/>
                <a:gd name="connsiteY7" fmla="*/ 50240 h 342545"/>
                <a:gd name="connsiteX8" fmla="*/ 198691 w 458518"/>
                <a:gd name="connsiteY8" fmla="*/ 6299 h 342545"/>
                <a:gd name="connsiteX9" fmla="*/ 154750 w 458518"/>
                <a:gd name="connsiteY9" fmla="*/ 50240 h 342545"/>
                <a:gd name="connsiteX10" fmla="*/ 114630 w 458518"/>
                <a:gd name="connsiteY10" fmla="*/ 36867 h 342545"/>
                <a:gd name="connsiteX11" fmla="*/ 49673 w 458518"/>
                <a:gd name="connsiteY11" fmla="*/ 101824 h 342545"/>
                <a:gd name="connsiteX12" fmla="*/ 114630 w 458518"/>
                <a:gd name="connsiteY12" fmla="*/ 166780 h 342545"/>
                <a:gd name="connsiteX13" fmla="*/ 168123 w 458518"/>
                <a:gd name="connsiteY13" fmla="*/ 136212 h 342545"/>
                <a:gd name="connsiteX14" fmla="*/ 275111 w 458518"/>
                <a:gd name="connsiteY14" fmla="*/ 147675 h 342545"/>
                <a:gd name="connsiteX15" fmla="*/ 275111 w 458518"/>
                <a:gd name="connsiteY15" fmla="*/ 170601 h 342545"/>
                <a:gd name="connsiteX16" fmla="*/ 78330 w 458518"/>
                <a:gd name="connsiteY16" fmla="*/ 170601 h 342545"/>
                <a:gd name="connsiteX17" fmla="*/ 55404 w 458518"/>
                <a:gd name="connsiteY17" fmla="*/ 174422 h 342545"/>
                <a:gd name="connsiteX18" fmla="*/ 19105 w 458518"/>
                <a:gd name="connsiteY18" fmla="*/ 197348 h 342545"/>
                <a:gd name="connsiteX19" fmla="*/ 7642 w 458518"/>
                <a:gd name="connsiteY19" fmla="*/ 214543 h 342545"/>
                <a:gd name="connsiteX20" fmla="*/ 1910 w 458518"/>
                <a:gd name="connsiteY20" fmla="*/ 235558 h 342545"/>
                <a:gd name="connsiteX21" fmla="*/ 0 w 458518"/>
                <a:gd name="connsiteY21" fmla="*/ 247021 h 342545"/>
                <a:gd name="connsiteX22" fmla="*/ 0 w 458518"/>
                <a:gd name="connsiteY22" fmla="*/ 289052 h 342545"/>
                <a:gd name="connsiteX23" fmla="*/ 15284 w 458518"/>
                <a:gd name="connsiteY23" fmla="*/ 304336 h 342545"/>
                <a:gd name="connsiteX24" fmla="*/ 15284 w 458518"/>
                <a:gd name="connsiteY24" fmla="*/ 304336 h 342545"/>
                <a:gd name="connsiteX25" fmla="*/ 84062 w 458518"/>
                <a:gd name="connsiteY25" fmla="*/ 304336 h 342545"/>
                <a:gd name="connsiteX26" fmla="*/ 84062 w 458518"/>
                <a:gd name="connsiteY26" fmla="*/ 327262 h 342545"/>
                <a:gd name="connsiteX27" fmla="*/ 99346 w 458518"/>
                <a:gd name="connsiteY27" fmla="*/ 342546 h 342545"/>
                <a:gd name="connsiteX28" fmla="*/ 351530 w 458518"/>
                <a:gd name="connsiteY28" fmla="*/ 342546 h 342545"/>
                <a:gd name="connsiteX29" fmla="*/ 370635 w 458518"/>
                <a:gd name="connsiteY29" fmla="*/ 323441 h 342545"/>
                <a:gd name="connsiteX30" fmla="*/ 370635 w 458518"/>
                <a:gd name="connsiteY30" fmla="*/ 304336 h 342545"/>
                <a:gd name="connsiteX31" fmla="*/ 439413 w 458518"/>
                <a:gd name="connsiteY31" fmla="*/ 304336 h 342545"/>
                <a:gd name="connsiteX32" fmla="*/ 456608 w 458518"/>
                <a:gd name="connsiteY32" fmla="*/ 287141 h 342545"/>
                <a:gd name="connsiteX33" fmla="*/ 456608 w 458518"/>
                <a:gd name="connsiteY33" fmla="*/ 287141 h 342545"/>
                <a:gd name="connsiteX34" fmla="*/ 458518 w 458518"/>
                <a:gd name="connsiteY34" fmla="*/ 245110 h 342545"/>
                <a:gd name="connsiteX35" fmla="*/ 307589 w 458518"/>
                <a:gd name="connsiteY35" fmla="*/ 101824 h 342545"/>
                <a:gd name="connsiteX36" fmla="*/ 311410 w 458518"/>
                <a:gd name="connsiteY36" fmla="*/ 101824 h 342545"/>
                <a:gd name="connsiteX37" fmla="*/ 320963 w 458518"/>
                <a:gd name="connsiteY37" fmla="*/ 101824 h 342545"/>
                <a:gd name="connsiteX38" fmla="*/ 351530 w 458518"/>
                <a:gd name="connsiteY38" fmla="*/ 90361 h 342545"/>
                <a:gd name="connsiteX39" fmla="*/ 359172 w 458518"/>
                <a:gd name="connsiteY39" fmla="*/ 101824 h 342545"/>
                <a:gd name="connsiteX40" fmla="*/ 362993 w 458518"/>
                <a:gd name="connsiteY40" fmla="*/ 105645 h 342545"/>
                <a:gd name="connsiteX41" fmla="*/ 384009 w 458518"/>
                <a:gd name="connsiteY41" fmla="*/ 115197 h 342545"/>
                <a:gd name="connsiteX42" fmla="*/ 326694 w 458518"/>
                <a:gd name="connsiteY42" fmla="*/ 141944 h 342545"/>
                <a:gd name="connsiteX43" fmla="*/ 299947 w 458518"/>
                <a:gd name="connsiteY43" fmla="*/ 117107 h 342545"/>
                <a:gd name="connsiteX44" fmla="*/ 307589 w 458518"/>
                <a:gd name="connsiteY44" fmla="*/ 101824 h 342545"/>
                <a:gd name="connsiteX45" fmla="*/ 387830 w 458518"/>
                <a:gd name="connsiteY45" fmla="*/ 98003 h 342545"/>
                <a:gd name="connsiteX46" fmla="*/ 376367 w 458518"/>
                <a:gd name="connsiteY46" fmla="*/ 94182 h 342545"/>
                <a:gd name="connsiteX47" fmla="*/ 374456 w 458518"/>
                <a:gd name="connsiteY47" fmla="*/ 92271 h 342545"/>
                <a:gd name="connsiteX48" fmla="*/ 366814 w 458518"/>
                <a:gd name="connsiteY48" fmla="*/ 73166 h 342545"/>
                <a:gd name="connsiteX49" fmla="*/ 366814 w 458518"/>
                <a:gd name="connsiteY49" fmla="*/ 61703 h 342545"/>
                <a:gd name="connsiteX50" fmla="*/ 387830 w 458518"/>
                <a:gd name="connsiteY50" fmla="*/ 98003 h 342545"/>
                <a:gd name="connsiteX51" fmla="*/ 343889 w 458518"/>
                <a:gd name="connsiteY51" fmla="*/ 55972 h 342545"/>
                <a:gd name="connsiteX52" fmla="*/ 347710 w 458518"/>
                <a:gd name="connsiteY52" fmla="*/ 55972 h 342545"/>
                <a:gd name="connsiteX53" fmla="*/ 347710 w 458518"/>
                <a:gd name="connsiteY53" fmla="*/ 57882 h 342545"/>
                <a:gd name="connsiteX54" fmla="*/ 340068 w 458518"/>
                <a:gd name="connsiteY54" fmla="*/ 75077 h 342545"/>
                <a:gd name="connsiteX55" fmla="*/ 320963 w 458518"/>
                <a:gd name="connsiteY55" fmla="*/ 82719 h 342545"/>
                <a:gd name="connsiteX56" fmla="*/ 311410 w 458518"/>
                <a:gd name="connsiteY56" fmla="*/ 82719 h 342545"/>
                <a:gd name="connsiteX57" fmla="*/ 311410 w 458518"/>
                <a:gd name="connsiteY57" fmla="*/ 80808 h 342545"/>
                <a:gd name="connsiteX58" fmla="*/ 311410 w 458518"/>
                <a:gd name="connsiteY58" fmla="*/ 69345 h 342545"/>
                <a:gd name="connsiteX59" fmla="*/ 343889 w 458518"/>
                <a:gd name="connsiteY59" fmla="*/ 55972 h 342545"/>
                <a:gd name="connsiteX60" fmla="*/ 229259 w 458518"/>
                <a:gd name="connsiteY60" fmla="*/ 17762 h 342545"/>
                <a:gd name="connsiteX61" fmla="*/ 282753 w 458518"/>
                <a:gd name="connsiteY61" fmla="*/ 48330 h 342545"/>
                <a:gd name="connsiteX62" fmla="*/ 256006 w 458518"/>
                <a:gd name="connsiteY62" fmla="*/ 48330 h 342545"/>
                <a:gd name="connsiteX63" fmla="*/ 229259 w 458518"/>
                <a:gd name="connsiteY63" fmla="*/ 29225 h 342545"/>
                <a:gd name="connsiteX64" fmla="*/ 202512 w 458518"/>
                <a:gd name="connsiteY64" fmla="*/ 48330 h 342545"/>
                <a:gd name="connsiteX65" fmla="*/ 175765 w 458518"/>
                <a:gd name="connsiteY65" fmla="*/ 48330 h 342545"/>
                <a:gd name="connsiteX66" fmla="*/ 229259 w 458518"/>
                <a:gd name="connsiteY66" fmla="*/ 17762 h 342545"/>
                <a:gd name="connsiteX67" fmla="*/ 238811 w 458518"/>
                <a:gd name="connsiteY67" fmla="*/ 57882 h 342545"/>
                <a:gd name="connsiteX68" fmla="*/ 231170 w 458518"/>
                <a:gd name="connsiteY68" fmla="*/ 65524 h 342545"/>
                <a:gd name="connsiteX69" fmla="*/ 221617 w 458518"/>
                <a:gd name="connsiteY69" fmla="*/ 57882 h 342545"/>
                <a:gd name="connsiteX70" fmla="*/ 229259 w 458518"/>
                <a:gd name="connsiteY70" fmla="*/ 48330 h 342545"/>
                <a:gd name="connsiteX71" fmla="*/ 231170 w 458518"/>
                <a:gd name="connsiteY71" fmla="*/ 48330 h 342545"/>
                <a:gd name="connsiteX72" fmla="*/ 238811 w 458518"/>
                <a:gd name="connsiteY72" fmla="*/ 57882 h 342545"/>
                <a:gd name="connsiteX73" fmla="*/ 238811 w 458518"/>
                <a:gd name="connsiteY73" fmla="*/ 57882 h 342545"/>
                <a:gd name="connsiteX74" fmla="*/ 238811 w 458518"/>
                <a:gd name="connsiteY74" fmla="*/ 57882 h 342545"/>
                <a:gd name="connsiteX75" fmla="*/ 114630 w 458518"/>
                <a:gd name="connsiteY75" fmla="*/ 145765 h 342545"/>
                <a:gd name="connsiteX76" fmla="*/ 68778 w 458518"/>
                <a:gd name="connsiteY76" fmla="*/ 99913 h 342545"/>
                <a:gd name="connsiteX77" fmla="*/ 114630 w 458518"/>
                <a:gd name="connsiteY77" fmla="*/ 55972 h 342545"/>
                <a:gd name="connsiteX78" fmla="*/ 149018 w 458518"/>
                <a:gd name="connsiteY78" fmla="*/ 71256 h 342545"/>
                <a:gd name="connsiteX79" fmla="*/ 149018 w 458518"/>
                <a:gd name="connsiteY79" fmla="*/ 80808 h 342545"/>
                <a:gd name="connsiteX80" fmla="*/ 158571 w 458518"/>
                <a:gd name="connsiteY80" fmla="*/ 117107 h 342545"/>
                <a:gd name="connsiteX81" fmla="*/ 114630 w 458518"/>
                <a:gd name="connsiteY81" fmla="*/ 145765 h 342545"/>
                <a:gd name="connsiteX82" fmla="*/ 229259 w 458518"/>
                <a:gd name="connsiteY82" fmla="*/ 143854 h 342545"/>
                <a:gd name="connsiteX83" fmla="*/ 168123 w 458518"/>
                <a:gd name="connsiteY83" fmla="*/ 80808 h 342545"/>
                <a:gd name="connsiteX84" fmla="*/ 170034 w 458518"/>
                <a:gd name="connsiteY84" fmla="*/ 69345 h 342545"/>
                <a:gd name="connsiteX85" fmla="*/ 206333 w 458518"/>
                <a:gd name="connsiteY85" fmla="*/ 69345 h 342545"/>
                <a:gd name="connsiteX86" fmla="*/ 242632 w 458518"/>
                <a:gd name="connsiteY86" fmla="*/ 86540 h 342545"/>
                <a:gd name="connsiteX87" fmla="*/ 259827 w 458518"/>
                <a:gd name="connsiteY87" fmla="*/ 69345 h 342545"/>
                <a:gd name="connsiteX88" fmla="*/ 294216 w 458518"/>
                <a:gd name="connsiteY88" fmla="*/ 69345 h 342545"/>
                <a:gd name="connsiteX89" fmla="*/ 296126 w 458518"/>
                <a:gd name="connsiteY89" fmla="*/ 80808 h 342545"/>
                <a:gd name="connsiteX90" fmla="*/ 229259 w 458518"/>
                <a:gd name="connsiteY90" fmla="*/ 143854 h 342545"/>
                <a:gd name="connsiteX91" fmla="*/ 229259 w 458518"/>
                <a:gd name="connsiteY91" fmla="*/ 143854 h 342545"/>
                <a:gd name="connsiteX92" fmla="*/ 296126 w 458518"/>
                <a:gd name="connsiteY92" fmla="*/ 145765 h 342545"/>
                <a:gd name="connsiteX93" fmla="*/ 385919 w 458518"/>
                <a:gd name="connsiteY93" fmla="*/ 147675 h 342545"/>
                <a:gd name="connsiteX94" fmla="*/ 387830 w 458518"/>
                <a:gd name="connsiteY94" fmla="*/ 145765 h 342545"/>
                <a:gd name="connsiteX95" fmla="*/ 387830 w 458518"/>
                <a:gd name="connsiteY95" fmla="*/ 170601 h 342545"/>
                <a:gd name="connsiteX96" fmla="*/ 380188 w 458518"/>
                <a:gd name="connsiteY96" fmla="*/ 170601 h 342545"/>
                <a:gd name="connsiteX97" fmla="*/ 296126 w 458518"/>
                <a:gd name="connsiteY97" fmla="*/ 170601 h 342545"/>
                <a:gd name="connsiteX98" fmla="*/ 296126 w 458518"/>
                <a:gd name="connsiteY98" fmla="*/ 145765 h 342545"/>
                <a:gd name="connsiteX99" fmla="*/ 91704 w 458518"/>
                <a:gd name="connsiteY99" fmla="*/ 239379 h 342545"/>
                <a:gd name="connsiteX100" fmla="*/ 85972 w 458518"/>
                <a:gd name="connsiteY100" fmla="*/ 275678 h 342545"/>
                <a:gd name="connsiteX101" fmla="*/ 85972 w 458518"/>
                <a:gd name="connsiteY101" fmla="*/ 285231 h 342545"/>
                <a:gd name="connsiteX102" fmla="*/ 66867 w 458518"/>
                <a:gd name="connsiteY102" fmla="*/ 285231 h 342545"/>
                <a:gd name="connsiteX103" fmla="*/ 66867 w 458518"/>
                <a:gd name="connsiteY103" fmla="*/ 256573 h 342545"/>
                <a:gd name="connsiteX104" fmla="*/ 47762 w 458518"/>
                <a:gd name="connsiteY104" fmla="*/ 256573 h 342545"/>
                <a:gd name="connsiteX105" fmla="*/ 47762 w 458518"/>
                <a:gd name="connsiteY105" fmla="*/ 285231 h 342545"/>
                <a:gd name="connsiteX106" fmla="*/ 19105 w 458518"/>
                <a:gd name="connsiteY106" fmla="*/ 285231 h 342545"/>
                <a:gd name="connsiteX107" fmla="*/ 19105 w 458518"/>
                <a:gd name="connsiteY107" fmla="*/ 245110 h 342545"/>
                <a:gd name="connsiteX108" fmla="*/ 19105 w 458518"/>
                <a:gd name="connsiteY108" fmla="*/ 235558 h 342545"/>
                <a:gd name="connsiteX109" fmla="*/ 24836 w 458518"/>
                <a:gd name="connsiteY109" fmla="*/ 220274 h 342545"/>
                <a:gd name="connsiteX110" fmla="*/ 34389 w 458518"/>
                <a:gd name="connsiteY110" fmla="*/ 206901 h 342545"/>
                <a:gd name="connsiteX111" fmla="*/ 47762 w 458518"/>
                <a:gd name="connsiteY111" fmla="*/ 197348 h 342545"/>
                <a:gd name="connsiteX112" fmla="*/ 63046 w 458518"/>
                <a:gd name="connsiteY112" fmla="*/ 189706 h 342545"/>
                <a:gd name="connsiteX113" fmla="*/ 78330 w 458518"/>
                <a:gd name="connsiteY113" fmla="*/ 189706 h 342545"/>
                <a:gd name="connsiteX114" fmla="*/ 128003 w 458518"/>
                <a:gd name="connsiteY114" fmla="*/ 189706 h 342545"/>
                <a:gd name="connsiteX115" fmla="*/ 122271 w 458518"/>
                <a:gd name="connsiteY115" fmla="*/ 193527 h 342545"/>
                <a:gd name="connsiteX116" fmla="*/ 103167 w 458518"/>
                <a:gd name="connsiteY116" fmla="*/ 214543 h 342545"/>
                <a:gd name="connsiteX117" fmla="*/ 91704 w 458518"/>
                <a:gd name="connsiteY117" fmla="*/ 239379 h 342545"/>
                <a:gd name="connsiteX118" fmla="*/ 315231 w 458518"/>
                <a:gd name="connsiteY118" fmla="*/ 323441 h 342545"/>
                <a:gd name="connsiteX119" fmla="*/ 315231 w 458518"/>
                <a:gd name="connsiteY119" fmla="*/ 285231 h 342545"/>
                <a:gd name="connsiteX120" fmla="*/ 296126 w 458518"/>
                <a:gd name="connsiteY120" fmla="*/ 285231 h 342545"/>
                <a:gd name="connsiteX121" fmla="*/ 296126 w 458518"/>
                <a:gd name="connsiteY121" fmla="*/ 323441 h 342545"/>
                <a:gd name="connsiteX122" fmla="*/ 162392 w 458518"/>
                <a:gd name="connsiteY122" fmla="*/ 323441 h 342545"/>
                <a:gd name="connsiteX123" fmla="*/ 162392 w 458518"/>
                <a:gd name="connsiteY123" fmla="*/ 285231 h 342545"/>
                <a:gd name="connsiteX124" fmla="*/ 143287 w 458518"/>
                <a:gd name="connsiteY124" fmla="*/ 285231 h 342545"/>
                <a:gd name="connsiteX125" fmla="*/ 143287 w 458518"/>
                <a:gd name="connsiteY125" fmla="*/ 323441 h 342545"/>
                <a:gd name="connsiteX126" fmla="*/ 105077 w 458518"/>
                <a:gd name="connsiteY126" fmla="*/ 323441 h 342545"/>
                <a:gd name="connsiteX127" fmla="*/ 105077 w 458518"/>
                <a:gd name="connsiteY127" fmla="*/ 275678 h 342545"/>
                <a:gd name="connsiteX128" fmla="*/ 108898 w 458518"/>
                <a:gd name="connsiteY128" fmla="*/ 245110 h 342545"/>
                <a:gd name="connsiteX129" fmla="*/ 118450 w 458518"/>
                <a:gd name="connsiteY129" fmla="*/ 226006 h 342545"/>
                <a:gd name="connsiteX130" fmla="*/ 133734 w 458518"/>
                <a:gd name="connsiteY130" fmla="*/ 208811 h 342545"/>
                <a:gd name="connsiteX131" fmla="*/ 152839 w 458518"/>
                <a:gd name="connsiteY131" fmla="*/ 197348 h 342545"/>
                <a:gd name="connsiteX132" fmla="*/ 175765 w 458518"/>
                <a:gd name="connsiteY132" fmla="*/ 189706 h 342545"/>
                <a:gd name="connsiteX133" fmla="*/ 187228 w 458518"/>
                <a:gd name="connsiteY133" fmla="*/ 189706 h 342545"/>
                <a:gd name="connsiteX134" fmla="*/ 271290 w 458518"/>
                <a:gd name="connsiteY134" fmla="*/ 189706 h 342545"/>
                <a:gd name="connsiteX135" fmla="*/ 294216 w 458518"/>
                <a:gd name="connsiteY135" fmla="*/ 193527 h 342545"/>
                <a:gd name="connsiteX136" fmla="*/ 315231 w 458518"/>
                <a:gd name="connsiteY136" fmla="*/ 203080 h 342545"/>
                <a:gd name="connsiteX137" fmla="*/ 332426 w 458518"/>
                <a:gd name="connsiteY137" fmla="*/ 216453 h 342545"/>
                <a:gd name="connsiteX138" fmla="*/ 343889 w 458518"/>
                <a:gd name="connsiteY138" fmla="*/ 233647 h 342545"/>
                <a:gd name="connsiteX139" fmla="*/ 351530 w 458518"/>
                <a:gd name="connsiteY139" fmla="*/ 254663 h 342545"/>
                <a:gd name="connsiteX140" fmla="*/ 353441 w 458518"/>
                <a:gd name="connsiteY140" fmla="*/ 266126 h 342545"/>
                <a:gd name="connsiteX141" fmla="*/ 353441 w 458518"/>
                <a:gd name="connsiteY141" fmla="*/ 323441 h 342545"/>
                <a:gd name="connsiteX142" fmla="*/ 315231 w 458518"/>
                <a:gd name="connsiteY142" fmla="*/ 323441 h 342545"/>
                <a:gd name="connsiteX143" fmla="*/ 439413 w 458518"/>
                <a:gd name="connsiteY143" fmla="*/ 285231 h 342545"/>
                <a:gd name="connsiteX144" fmla="*/ 410756 w 458518"/>
                <a:gd name="connsiteY144" fmla="*/ 285231 h 342545"/>
                <a:gd name="connsiteX145" fmla="*/ 410756 w 458518"/>
                <a:gd name="connsiteY145" fmla="*/ 256573 h 342545"/>
                <a:gd name="connsiteX146" fmla="*/ 391651 w 458518"/>
                <a:gd name="connsiteY146" fmla="*/ 256573 h 342545"/>
                <a:gd name="connsiteX147" fmla="*/ 391651 w 458518"/>
                <a:gd name="connsiteY147" fmla="*/ 285231 h 342545"/>
                <a:gd name="connsiteX148" fmla="*/ 372546 w 458518"/>
                <a:gd name="connsiteY148" fmla="*/ 285231 h 342545"/>
                <a:gd name="connsiteX149" fmla="*/ 372546 w 458518"/>
                <a:gd name="connsiteY149" fmla="*/ 266126 h 342545"/>
                <a:gd name="connsiteX150" fmla="*/ 370635 w 458518"/>
                <a:gd name="connsiteY150" fmla="*/ 250842 h 342545"/>
                <a:gd name="connsiteX151" fmla="*/ 362993 w 458518"/>
                <a:gd name="connsiteY151" fmla="*/ 226006 h 342545"/>
                <a:gd name="connsiteX152" fmla="*/ 347710 w 458518"/>
                <a:gd name="connsiteY152" fmla="*/ 203080 h 342545"/>
                <a:gd name="connsiteX153" fmla="*/ 332426 w 458518"/>
                <a:gd name="connsiteY153" fmla="*/ 189706 h 342545"/>
                <a:gd name="connsiteX154" fmla="*/ 380188 w 458518"/>
                <a:gd name="connsiteY154" fmla="*/ 189706 h 342545"/>
                <a:gd name="connsiteX155" fmla="*/ 397382 w 458518"/>
                <a:gd name="connsiteY155" fmla="*/ 191617 h 342545"/>
                <a:gd name="connsiteX156" fmla="*/ 412666 w 458518"/>
                <a:gd name="connsiteY156" fmla="*/ 199259 h 342545"/>
                <a:gd name="connsiteX157" fmla="*/ 433682 w 458518"/>
                <a:gd name="connsiteY157" fmla="*/ 222185 h 342545"/>
                <a:gd name="connsiteX158" fmla="*/ 439413 w 458518"/>
                <a:gd name="connsiteY158" fmla="*/ 237468 h 342545"/>
                <a:gd name="connsiteX159" fmla="*/ 439413 w 458518"/>
                <a:gd name="connsiteY159" fmla="*/ 247021 h 342545"/>
                <a:gd name="connsiteX160" fmla="*/ 439413 w 458518"/>
                <a:gd name="connsiteY160" fmla="*/ 285231 h 34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58518" h="342545">
                  <a:moveTo>
                    <a:pt x="458518" y="245110"/>
                  </a:moveTo>
                  <a:cubicBezTo>
                    <a:pt x="458518" y="226006"/>
                    <a:pt x="450876" y="208811"/>
                    <a:pt x="439413" y="195438"/>
                  </a:cubicBezTo>
                  <a:cubicBezTo>
                    <a:pt x="433682" y="189706"/>
                    <a:pt x="429861" y="185885"/>
                    <a:pt x="422219" y="182064"/>
                  </a:cubicBezTo>
                  <a:cubicBezTo>
                    <a:pt x="416487" y="178243"/>
                    <a:pt x="412666" y="176333"/>
                    <a:pt x="406935" y="174422"/>
                  </a:cubicBezTo>
                  <a:lnTo>
                    <a:pt x="406935" y="101824"/>
                  </a:lnTo>
                  <a:lnTo>
                    <a:pt x="406935" y="101824"/>
                  </a:lnTo>
                  <a:cubicBezTo>
                    <a:pt x="406935" y="65524"/>
                    <a:pt x="378277" y="36867"/>
                    <a:pt x="343889" y="36867"/>
                  </a:cubicBezTo>
                  <a:cubicBezTo>
                    <a:pt x="330515" y="36867"/>
                    <a:pt x="317142" y="40688"/>
                    <a:pt x="305679" y="50240"/>
                  </a:cubicBezTo>
                  <a:cubicBezTo>
                    <a:pt x="288484" y="8209"/>
                    <a:pt x="240722" y="-10895"/>
                    <a:pt x="198691" y="6299"/>
                  </a:cubicBezTo>
                  <a:cubicBezTo>
                    <a:pt x="179586" y="13941"/>
                    <a:pt x="164302" y="29225"/>
                    <a:pt x="154750" y="50240"/>
                  </a:cubicBezTo>
                  <a:cubicBezTo>
                    <a:pt x="143287" y="40688"/>
                    <a:pt x="129913" y="36867"/>
                    <a:pt x="114630" y="36867"/>
                  </a:cubicBezTo>
                  <a:cubicBezTo>
                    <a:pt x="78330" y="36867"/>
                    <a:pt x="49673" y="65524"/>
                    <a:pt x="49673" y="101824"/>
                  </a:cubicBezTo>
                  <a:cubicBezTo>
                    <a:pt x="49673" y="138123"/>
                    <a:pt x="78330" y="166780"/>
                    <a:pt x="114630" y="166780"/>
                  </a:cubicBezTo>
                  <a:cubicBezTo>
                    <a:pt x="137555" y="166780"/>
                    <a:pt x="156660" y="155317"/>
                    <a:pt x="168123" y="136212"/>
                  </a:cubicBezTo>
                  <a:cubicBezTo>
                    <a:pt x="194870" y="166780"/>
                    <a:pt x="242632" y="172512"/>
                    <a:pt x="275111" y="147675"/>
                  </a:cubicBezTo>
                  <a:lnTo>
                    <a:pt x="275111" y="170601"/>
                  </a:lnTo>
                  <a:lnTo>
                    <a:pt x="78330" y="170601"/>
                  </a:lnTo>
                  <a:cubicBezTo>
                    <a:pt x="70688" y="170601"/>
                    <a:pt x="63046" y="172512"/>
                    <a:pt x="55404" y="174422"/>
                  </a:cubicBezTo>
                  <a:cubicBezTo>
                    <a:pt x="42031" y="178243"/>
                    <a:pt x="28657" y="185885"/>
                    <a:pt x="19105" y="197348"/>
                  </a:cubicBezTo>
                  <a:cubicBezTo>
                    <a:pt x="13373" y="203080"/>
                    <a:pt x="9552" y="208811"/>
                    <a:pt x="7642" y="214543"/>
                  </a:cubicBezTo>
                  <a:cubicBezTo>
                    <a:pt x="3821" y="220274"/>
                    <a:pt x="1910" y="227916"/>
                    <a:pt x="1910" y="235558"/>
                  </a:cubicBezTo>
                  <a:cubicBezTo>
                    <a:pt x="1910" y="239379"/>
                    <a:pt x="1910" y="243200"/>
                    <a:pt x="0" y="247021"/>
                  </a:cubicBezTo>
                  <a:lnTo>
                    <a:pt x="0" y="289052"/>
                  </a:lnTo>
                  <a:cubicBezTo>
                    <a:pt x="0" y="296694"/>
                    <a:pt x="7642" y="304336"/>
                    <a:pt x="15284" y="304336"/>
                  </a:cubicBezTo>
                  <a:lnTo>
                    <a:pt x="15284" y="304336"/>
                  </a:lnTo>
                  <a:lnTo>
                    <a:pt x="84062" y="304336"/>
                  </a:lnTo>
                  <a:lnTo>
                    <a:pt x="84062" y="327262"/>
                  </a:lnTo>
                  <a:cubicBezTo>
                    <a:pt x="84062" y="334904"/>
                    <a:pt x="91704" y="342546"/>
                    <a:pt x="99346" y="342546"/>
                  </a:cubicBezTo>
                  <a:lnTo>
                    <a:pt x="351530" y="342546"/>
                  </a:lnTo>
                  <a:cubicBezTo>
                    <a:pt x="362993" y="342546"/>
                    <a:pt x="370635" y="334904"/>
                    <a:pt x="370635" y="323441"/>
                  </a:cubicBezTo>
                  <a:lnTo>
                    <a:pt x="370635" y="304336"/>
                  </a:lnTo>
                  <a:lnTo>
                    <a:pt x="439413" y="304336"/>
                  </a:lnTo>
                  <a:cubicBezTo>
                    <a:pt x="448966" y="304336"/>
                    <a:pt x="456608" y="296694"/>
                    <a:pt x="456608" y="287141"/>
                  </a:cubicBezTo>
                  <a:lnTo>
                    <a:pt x="456608" y="287141"/>
                  </a:lnTo>
                  <a:lnTo>
                    <a:pt x="458518" y="245110"/>
                  </a:lnTo>
                  <a:close/>
                  <a:moveTo>
                    <a:pt x="307589" y="101824"/>
                  </a:moveTo>
                  <a:cubicBezTo>
                    <a:pt x="309500" y="101824"/>
                    <a:pt x="309500" y="101824"/>
                    <a:pt x="311410" y="101824"/>
                  </a:cubicBezTo>
                  <a:lnTo>
                    <a:pt x="320963" y="101824"/>
                  </a:lnTo>
                  <a:cubicBezTo>
                    <a:pt x="332426" y="101824"/>
                    <a:pt x="341978" y="98003"/>
                    <a:pt x="351530" y="90361"/>
                  </a:cubicBezTo>
                  <a:cubicBezTo>
                    <a:pt x="353441" y="94182"/>
                    <a:pt x="357262" y="99913"/>
                    <a:pt x="359172" y="101824"/>
                  </a:cubicBezTo>
                  <a:lnTo>
                    <a:pt x="362993" y="105645"/>
                  </a:lnTo>
                  <a:cubicBezTo>
                    <a:pt x="368725" y="109466"/>
                    <a:pt x="376367" y="113287"/>
                    <a:pt x="384009" y="115197"/>
                  </a:cubicBezTo>
                  <a:cubicBezTo>
                    <a:pt x="376367" y="138123"/>
                    <a:pt x="349620" y="149586"/>
                    <a:pt x="326694" y="141944"/>
                  </a:cubicBezTo>
                  <a:cubicBezTo>
                    <a:pt x="315231" y="138123"/>
                    <a:pt x="305679" y="128570"/>
                    <a:pt x="299947" y="117107"/>
                  </a:cubicBezTo>
                  <a:cubicBezTo>
                    <a:pt x="303768" y="113287"/>
                    <a:pt x="305679" y="107555"/>
                    <a:pt x="307589" y="101824"/>
                  </a:cubicBezTo>
                  <a:close/>
                  <a:moveTo>
                    <a:pt x="387830" y="98003"/>
                  </a:moveTo>
                  <a:cubicBezTo>
                    <a:pt x="384009" y="98003"/>
                    <a:pt x="380188" y="96092"/>
                    <a:pt x="376367" y="94182"/>
                  </a:cubicBezTo>
                  <a:lnTo>
                    <a:pt x="374456" y="92271"/>
                  </a:lnTo>
                  <a:cubicBezTo>
                    <a:pt x="368725" y="86540"/>
                    <a:pt x="366814" y="80808"/>
                    <a:pt x="366814" y="73166"/>
                  </a:cubicBezTo>
                  <a:lnTo>
                    <a:pt x="366814" y="61703"/>
                  </a:lnTo>
                  <a:cubicBezTo>
                    <a:pt x="378277" y="69345"/>
                    <a:pt x="385919" y="82719"/>
                    <a:pt x="387830" y="98003"/>
                  </a:cubicBezTo>
                  <a:close/>
                  <a:moveTo>
                    <a:pt x="343889" y="55972"/>
                  </a:moveTo>
                  <a:lnTo>
                    <a:pt x="347710" y="55972"/>
                  </a:lnTo>
                  <a:lnTo>
                    <a:pt x="347710" y="57882"/>
                  </a:lnTo>
                  <a:cubicBezTo>
                    <a:pt x="347710" y="63614"/>
                    <a:pt x="345799" y="71256"/>
                    <a:pt x="340068" y="75077"/>
                  </a:cubicBezTo>
                  <a:cubicBezTo>
                    <a:pt x="334336" y="78898"/>
                    <a:pt x="328605" y="82719"/>
                    <a:pt x="320963" y="82719"/>
                  </a:cubicBezTo>
                  <a:lnTo>
                    <a:pt x="311410" y="82719"/>
                  </a:lnTo>
                  <a:lnTo>
                    <a:pt x="311410" y="80808"/>
                  </a:lnTo>
                  <a:cubicBezTo>
                    <a:pt x="311410" y="76987"/>
                    <a:pt x="311410" y="73166"/>
                    <a:pt x="311410" y="69345"/>
                  </a:cubicBezTo>
                  <a:cubicBezTo>
                    <a:pt x="319052" y="59793"/>
                    <a:pt x="330515" y="55972"/>
                    <a:pt x="343889" y="55972"/>
                  </a:cubicBezTo>
                  <a:close/>
                  <a:moveTo>
                    <a:pt x="229259" y="17762"/>
                  </a:moveTo>
                  <a:cubicBezTo>
                    <a:pt x="252185" y="17762"/>
                    <a:pt x="271290" y="29225"/>
                    <a:pt x="282753" y="48330"/>
                  </a:cubicBezTo>
                  <a:lnTo>
                    <a:pt x="256006" y="48330"/>
                  </a:lnTo>
                  <a:cubicBezTo>
                    <a:pt x="252185" y="36867"/>
                    <a:pt x="242632" y="29225"/>
                    <a:pt x="229259" y="29225"/>
                  </a:cubicBezTo>
                  <a:cubicBezTo>
                    <a:pt x="217796" y="29225"/>
                    <a:pt x="206333" y="36867"/>
                    <a:pt x="202512" y="48330"/>
                  </a:cubicBezTo>
                  <a:lnTo>
                    <a:pt x="175765" y="48330"/>
                  </a:lnTo>
                  <a:cubicBezTo>
                    <a:pt x="187228" y="29225"/>
                    <a:pt x="206333" y="17762"/>
                    <a:pt x="229259" y="17762"/>
                  </a:cubicBezTo>
                  <a:close/>
                  <a:moveTo>
                    <a:pt x="238811" y="57882"/>
                  </a:moveTo>
                  <a:cubicBezTo>
                    <a:pt x="238811" y="61703"/>
                    <a:pt x="234990" y="65524"/>
                    <a:pt x="231170" y="65524"/>
                  </a:cubicBezTo>
                  <a:cubicBezTo>
                    <a:pt x="225438" y="65524"/>
                    <a:pt x="221617" y="63614"/>
                    <a:pt x="221617" y="57882"/>
                  </a:cubicBezTo>
                  <a:cubicBezTo>
                    <a:pt x="221617" y="52151"/>
                    <a:pt x="223528" y="48330"/>
                    <a:pt x="229259" y="48330"/>
                  </a:cubicBezTo>
                  <a:lnTo>
                    <a:pt x="231170" y="48330"/>
                  </a:lnTo>
                  <a:cubicBezTo>
                    <a:pt x="234990" y="50240"/>
                    <a:pt x="238811" y="52151"/>
                    <a:pt x="238811" y="57882"/>
                  </a:cubicBezTo>
                  <a:cubicBezTo>
                    <a:pt x="238811" y="57882"/>
                    <a:pt x="238811" y="59793"/>
                    <a:pt x="238811" y="57882"/>
                  </a:cubicBezTo>
                  <a:lnTo>
                    <a:pt x="238811" y="57882"/>
                  </a:lnTo>
                  <a:close/>
                  <a:moveTo>
                    <a:pt x="114630" y="145765"/>
                  </a:moveTo>
                  <a:cubicBezTo>
                    <a:pt x="89793" y="145765"/>
                    <a:pt x="68778" y="124749"/>
                    <a:pt x="68778" y="99913"/>
                  </a:cubicBezTo>
                  <a:cubicBezTo>
                    <a:pt x="68778" y="75077"/>
                    <a:pt x="89793" y="55972"/>
                    <a:pt x="114630" y="55972"/>
                  </a:cubicBezTo>
                  <a:cubicBezTo>
                    <a:pt x="128003" y="55972"/>
                    <a:pt x="139466" y="61703"/>
                    <a:pt x="149018" y="71256"/>
                  </a:cubicBezTo>
                  <a:cubicBezTo>
                    <a:pt x="149018" y="75077"/>
                    <a:pt x="149018" y="76987"/>
                    <a:pt x="149018" y="80808"/>
                  </a:cubicBezTo>
                  <a:cubicBezTo>
                    <a:pt x="149018" y="94182"/>
                    <a:pt x="152839" y="105645"/>
                    <a:pt x="158571" y="117107"/>
                  </a:cubicBezTo>
                  <a:cubicBezTo>
                    <a:pt x="150929" y="134302"/>
                    <a:pt x="133734" y="145765"/>
                    <a:pt x="114630" y="145765"/>
                  </a:cubicBezTo>
                  <a:close/>
                  <a:moveTo>
                    <a:pt x="229259" y="143854"/>
                  </a:moveTo>
                  <a:cubicBezTo>
                    <a:pt x="194870" y="143854"/>
                    <a:pt x="168123" y="115197"/>
                    <a:pt x="168123" y="80808"/>
                  </a:cubicBezTo>
                  <a:cubicBezTo>
                    <a:pt x="168123" y="76987"/>
                    <a:pt x="168123" y="73166"/>
                    <a:pt x="170034" y="69345"/>
                  </a:cubicBezTo>
                  <a:lnTo>
                    <a:pt x="206333" y="69345"/>
                  </a:lnTo>
                  <a:cubicBezTo>
                    <a:pt x="212065" y="84629"/>
                    <a:pt x="227349" y="90361"/>
                    <a:pt x="242632" y="86540"/>
                  </a:cubicBezTo>
                  <a:cubicBezTo>
                    <a:pt x="250274" y="84629"/>
                    <a:pt x="256006" y="76987"/>
                    <a:pt x="259827" y="69345"/>
                  </a:cubicBezTo>
                  <a:lnTo>
                    <a:pt x="294216" y="69345"/>
                  </a:lnTo>
                  <a:cubicBezTo>
                    <a:pt x="294216" y="73166"/>
                    <a:pt x="296126" y="76987"/>
                    <a:pt x="296126" y="80808"/>
                  </a:cubicBezTo>
                  <a:cubicBezTo>
                    <a:pt x="292305" y="115197"/>
                    <a:pt x="263648" y="143854"/>
                    <a:pt x="229259" y="143854"/>
                  </a:cubicBezTo>
                  <a:lnTo>
                    <a:pt x="229259" y="143854"/>
                  </a:lnTo>
                  <a:close/>
                  <a:moveTo>
                    <a:pt x="296126" y="145765"/>
                  </a:moveTo>
                  <a:cubicBezTo>
                    <a:pt x="320963" y="170601"/>
                    <a:pt x="361083" y="172512"/>
                    <a:pt x="385919" y="147675"/>
                  </a:cubicBezTo>
                  <a:cubicBezTo>
                    <a:pt x="385919" y="147675"/>
                    <a:pt x="385919" y="147675"/>
                    <a:pt x="387830" y="145765"/>
                  </a:cubicBezTo>
                  <a:lnTo>
                    <a:pt x="387830" y="170601"/>
                  </a:lnTo>
                  <a:cubicBezTo>
                    <a:pt x="385919" y="170601"/>
                    <a:pt x="384009" y="170601"/>
                    <a:pt x="380188" y="170601"/>
                  </a:cubicBezTo>
                  <a:lnTo>
                    <a:pt x="296126" y="170601"/>
                  </a:lnTo>
                  <a:lnTo>
                    <a:pt x="296126" y="145765"/>
                  </a:lnTo>
                  <a:close/>
                  <a:moveTo>
                    <a:pt x="91704" y="239379"/>
                  </a:moveTo>
                  <a:cubicBezTo>
                    <a:pt x="87883" y="250842"/>
                    <a:pt x="85972" y="262305"/>
                    <a:pt x="85972" y="275678"/>
                  </a:cubicBezTo>
                  <a:lnTo>
                    <a:pt x="85972" y="285231"/>
                  </a:lnTo>
                  <a:lnTo>
                    <a:pt x="66867" y="285231"/>
                  </a:lnTo>
                  <a:lnTo>
                    <a:pt x="66867" y="256573"/>
                  </a:lnTo>
                  <a:lnTo>
                    <a:pt x="47762" y="256573"/>
                  </a:lnTo>
                  <a:lnTo>
                    <a:pt x="47762" y="285231"/>
                  </a:lnTo>
                  <a:lnTo>
                    <a:pt x="19105" y="285231"/>
                  </a:lnTo>
                  <a:lnTo>
                    <a:pt x="19105" y="245110"/>
                  </a:lnTo>
                  <a:cubicBezTo>
                    <a:pt x="19105" y="243200"/>
                    <a:pt x="19105" y="239379"/>
                    <a:pt x="19105" y="235558"/>
                  </a:cubicBezTo>
                  <a:cubicBezTo>
                    <a:pt x="21015" y="229827"/>
                    <a:pt x="21015" y="226006"/>
                    <a:pt x="24836" y="220274"/>
                  </a:cubicBezTo>
                  <a:cubicBezTo>
                    <a:pt x="26747" y="216453"/>
                    <a:pt x="30568" y="210722"/>
                    <a:pt x="34389" y="206901"/>
                  </a:cubicBezTo>
                  <a:cubicBezTo>
                    <a:pt x="38210" y="203080"/>
                    <a:pt x="42031" y="199259"/>
                    <a:pt x="47762" y="197348"/>
                  </a:cubicBezTo>
                  <a:cubicBezTo>
                    <a:pt x="51583" y="193527"/>
                    <a:pt x="57315" y="191617"/>
                    <a:pt x="63046" y="189706"/>
                  </a:cubicBezTo>
                  <a:cubicBezTo>
                    <a:pt x="66867" y="189706"/>
                    <a:pt x="72599" y="189706"/>
                    <a:pt x="78330" y="189706"/>
                  </a:cubicBezTo>
                  <a:lnTo>
                    <a:pt x="128003" y="189706"/>
                  </a:lnTo>
                  <a:lnTo>
                    <a:pt x="122271" y="193527"/>
                  </a:lnTo>
                  <a:cubicBezTo>
                    <a:pt x="114630" y="199259"/>
                    <a:pt x="108898" y="206901"/>
                    <a:pt x="103167" y="214543"/>
                  </a:cubicBezTo>
                  <a:cubicBezTo>
                    <a:pt x="97435" y="222185"/>
                    <a:pt x="93614" y="229827"/>
                    <a:pt x="91704" y="239379"/>
                  </a:cubicBezTo>
                  <a:close/>
                  <a:moveTo>
                    <a:pt x="315231" y="323441"/>
                  </a:moveTo>
                  <a:lnTo>
                    <a:pt x="315231" y="285231"/>
                  </a:lnTo>
                  <a:lnTo>
                    <a:pt x="296126" y="285231"/>
                  </a:lnTo>
                  <a:lnTo>
                    <a:pt x="296126" y="323441"/>
                  </a:lnTo>
                  <a:lnTo>
                    <a:pt x="162392" y="323441"/>
                  </a:lnTo>
                  <a:lnTo>
                    <a:pt x="162392" y="285231"/>
                  </a:lnTo>
                  <a:lnTo>
                    <a:pt x="143287" y="285231"/>
                  </a:lnTo>
                  <a:lnTo>
                    <a:pt x="143287" y="323441"/>
                  </a:lnTo>
                  <a:lnTo>
                    <a:pt x="105077" y="323441"/>
                  </a:lnTo>
                  <a:lnTo>
                    <a:pt x="105077" y="275678"/>
                  </a:lnTo>
                  <a:cubicBezTo>
                    <a:pt x="105077" y="266126"/>
                    <a:pt x="106988" y="254663"/>
                    <a:pt x="108898" y="245110"/>
                  </a:cubicBezTo>
                  <a:cubicBezTo>
                    <a:pt x="110809" y="237468"/>
                    <a:pt x="114630" y="231737"/>
                    <a:pt x="118450" y="226006"/>
                  </a:cubicBezTo>
                  <a:cubicBezTo>
                    <a:pt x="122271" y="220274"/>
                    <a:pt x="128003" y="214543"/>
                    <a:pt x="133734" y="208811"/>
                  </a:cubicBezTo>
                  <a:cubicBezTo>
                    <a:pt x="139466" y="204990"/>
                    <a:pt x="145197" y="199259"/>
                    <a:pt x="152839" y="197348"/>
                  </a:cubicBezTo>
                  <a:cubicBezTo>
                    <a:pt x="160481" y="193527"/>
                    <a:pt x="168123" y="191617"/>
                    <a:pt x="175765" y="189706"/>
                  </a:cubicBezTo>
                  <a:cubicBezTo>
                    <a:pt x="179586" y="189706"/>
                    <a:pt x="183407" y="189706"/>
                    <a:pt x="187228" y="189706"/>
                  </a:cubicBezTo>
                  <a:lnTo>
                    <a:pt x="271290" y="189706"/>
                  </a:lnTo>
                  <a:cubicBezTo>
                    <a:pt x="278932" y="189706"/>
                    <a:pt x="286574" y="191617"/>
                    <a:pt x="294216" y="193527"/>
                  </a:cubicBezTo>
                  <a:cubicBezTo>
                    <a:pt x="301858" y="195438"/>
                    <a:pt x="309500" y="199259"/>
                    <a:pt x="315231" y="203080"/>
                  </a:cubicBezTo>
                  <a:cubicBezTo>
                    <a:pt x="320963" y="206901"/>
                    <a:pt x="326694" y="212632"/>
                    <a:pt x="332426" y="216453"/>
                  </a:cubicBezTo>
                  <a:cubicBezTo>
                    <a:pt x="338157" y="222185"/>
                    <a:pt x="341978" y="227916"/>
                    <a:pt x="343889" y="233647"/>
                  </a:cubicBezTo>
                  <a:cubicBezTo>
                    <a:pt x="347710" y="239379"/>
                    <a:pt x="349620" y="247021"/>
                    <a:pt x="351530" y="254663"/>
                  </a:cubicBezTo>
                  <a:cubicBezTo>
                    <a:pt x="351530" y="258484"/>
                    <a:pt x="351530" y="262305"/>
                    <a:pt x="353441" y="266126"/>
                  </a:cubicBezTo>
                  <a:lnTo>
                    <a:pt x="353441" y="323441"/>
                  </a:lnTo>
                  <a:lnTo>
                    <a:pt x="315231" y="323441"/>
                  </a:lnTo>
                  <a:close/>
                  <a:moveTo>
                    <a:pt x="439413" y="285231"/>
                  </a:moveTo>
                  <a:lnTo>
                    <a:pt x="410756" y="285231"/>
                  </a:lnTo>
                  <a:lnTo>
                    <a:pt x="410756" y="256573"/>
                  </a:lnTo>
                  <a:lnTo>
                    <a:pt x="391651" y="256573"/>
                  </a:lnTo>
                  <a:lnTo>
                    <a:pt x="391651" y="285231"/>
                  </a:lnTo>
                  <a:lnTo>
                    <a:pt x="372546" y="285231"/>
                  </a:lnTo>
                  <a:lnTo>
                    <a:pt x="372546" y="266126"/>
                  </a:lnTo>
                  <a:cubicBezTo>
                    <a:pt x="372546" y="260394"/>
                    <a:pt x="372546" y="256573"/>
                    <a:pt x="370635" y="250842"/>
                  </a:cubicBezTo>
                  <a:cubicBezTo>
                    <a:pt x="368725" y="241289"/>
                    <a:pt x="366814" y="233647"/>
                    <a:pt x="362993" y="226006"/>
                  </a:cubicBezTo>
                  <a:cubicBezTo>
                    <a:pt x="359172" y="218364"/>
                    <a:pt x="353441" y="210722"/>
                    <a:pt x="347710" y="203080"/>
                  </a:cubicBezTo>
                  <a:cubicBezTo>
                    <a:pt x="341978" y="197348"/>
                    <a:pt x="338157" y="193527"/>
                    <a:pt x="332426" y="189706"/>
                  </a:cubicBezTo>
                  <a:lnTo>
                    <a:pt x="380188" y="189706"/>
                  </a:lnTo>
                  <a:cubicBezTo>
                    <a:pt x="385919" y="189706"/>
                    <a:pt x="391651" y="189706"/>
                    <a:pt x="397382" y="191617"/>
                  </a:cubicBezTo>
                  <a:cubicBezTo>
                    <a:pt x="403114" y="193527"/>
                    <a:pt x="406935" y="195438"/>
                    <a:pt x="412666" y="199259"/>
                  </a:cubicBezTo>
                  <a:cubicBezTo>
                    <a:pt x="422219" y="204990"/>
                    <a:pt x="429861" y="212632"/>
                    <a:pt x="433682" y="222185"/>
                  </a:cubicBezTo>
                  <a:cubicBezTo>
                    <a:pt x="435592" y="227916"/>
                    <a:pt x="437503" y="231737"/>
                    <a:pt x="439413" y="237468"/>
                  </a:cubicBezTo>
                  <a:cubicBezTo>
                    <a:pt x="439413" y="239379"/>
                    <a:pt x="439413" y="243200"/>
                    <a:pt x="439413" y="247021"/>
                  </a:cubicBezTo>
                  <a:lnTo>
                    <a:pt x="439413" y="285231"/>
                  </a:lnTo>
                  <a:close/>
                </a:path>
              </a:pathLst>
            </a:custGeom>
            <a:solidFill>
              <a:schemeClr val="bg1"/>
            </a:solidFill>
            <a:ln w="19050" cap="flat">
              <a:noFill/>
              <a:prstDash val="solid"/>
              <a:miter/>
            </a:ln>
          </p:spPr>
          <p:txBody>
            <a:bodyPr rtlCol="0" anchor="ctr"/>
            <a:lstStyle/>
            <a:p>
              <a:endParaRPr lang="en-US" dirty="0"/>
            </a:p>
          </p:txBody>
        </p:sp>
        <p:sp>
          <p:nvSpPr>
            <p:cNvPr id="41" name="Graphic 2" descr="Annual credit icon.">
              <a:extLst>
                <a:ext uri="{FF2B5EF4-FFF2-40B4-BE49-F238E27FC236}">
                  <a16:creationId xmlns:a16="http://schemas.microsoft.com/office/drawing/2014/main" id="{4365F7CB-C040-4484-3378-141A0A40DFEF}"/>
                </a:ext>
              </a:extLst>
            </p:cNvPr>
            <p:cNvSpPr/>
            <p:nvPr/>
          </p:nvSpPr>
          <p:spPr>
            <a:xfrm>
              <a:off x="6847436" y="4585070"/>
              <a:ext cx="661595" cy="690087"/>
            </a:xfrm>
            <a:custGeom>
              <a:avLst/>
              <a:gdLst>
                <a:gd name="connsiteX0" fmla="*/ 216309 w 621618"/>
                <a:gd name="connsiteY0" fmla="*/ 270387 h 648387"/>
                <a:gd name="connsiteX1" fmla="*/ 108155 w 621618"/>
                <a:gd name="connsiteY1" fmla="*/ 270387 h 648387"/>
                <a:gd name="connsiteX2" fmla="*/ 81116 w 621618"/>
                <a:gd name="connsiteY2" fmla="*/ 297425 h 648387"/>
                <a:gd name="connsiteX3" fmla="*/ 81116 w 621618"/>
                <a:gd name="connsiteY3" fmla="*/ 405039 h 648387"/>
                <a:gd name="connsiteX4" fmla="*/ 108155 w 621618"/>
                <a:gd name="connsiteY4" fmla="*/ 432078 h 648387"/>
                <a:gd name="connsiteX5" fmla="*/ 216309 w 621618"/>
                <a:gd name="connsiteY5" fmla="*/ 432078 h 648387"/>
                <a:gd name="connsiteX6" fmla="*/ 243348 w 621618"/>
                <a:gd name="connsiteY6" fmla="*/ 405039 h 648387"/>
                <a:gd name="connsiteX7" fmla="*/ 243348 w 621618"/>
                <a:gd name="connsiteY7" fmla="*/ 297425 h 648387"/>
                <a:gd name="connsiteX8" fmla="*/ 216309 w 621618"/>
                <a:gd name="connsiteY8" fmla="*/ 270387 h 648387"/>
                <a:gd name="connsiteX9" fmla="*/ 216309 w 621618"/>
                <a:gd name="connsiteY9" fmla="*/ 405039 h 648387"/>
                <a:gd name="connsiteX10" fmla="*/ 108155 w 621618"/>
                <a:gd name="connsiteY10" fmla="*/ 405039 h 648387"/>
                <a:gd name="connsiteX11" fmla="*/ 108155 w 621618"/>
                <a:gd name="connsiteY11" fmla="*/ 297425 h 648387"/>
                <a:gd name="connsiteX12" fmla="*/ 216309 w 621618"/>
                <a:gd name="connsiteY12" fmla="*/ 297425 h 648387"/>
                <a:gd name="connsiteX13" fmla="*/ 216309 w 621618"/>
                <a:gd name="connsiteY13" fmla="*/ 405039 h 648387"/>
                <a:gd name="connsiteX14" fmla="*/ 492104 w 621618"/>
                <a:gd name="connsiteY14" fmla="*/ 451816 h 648387"/>
                <a:gd name="connsiteX15" fmla="*/ 519142 w 621618"/>
                <a:gd name="connsiteY15" fmla="*/ 451816 h 648387"/>
                <a:gd name="connsiteX16" fmla="*/ 472906 w 621618"/>
                <a:gd name="connsiteY16" fmla="*/ 402876 h 648387"/>
                <a:gd name="connsiteX17" fmla="*/ 472906 w 621618"/>
                <a:gd name="connsiteY17" fmla="*/ 391790 h 648387"/>
                <a:gd name="connsiteX18" fmla="*/ 445868 w 621618"/>
                <a:gd name="connsiteY18" fmla="*/ 391790 h 648387"/>
                <a:gd name="connsiteX19" fmla="*/ 445868 w 621618"/>
                <a:gd name="connsiteY19" fmla="*/ 402606 h 648387"/>
                <a:gd name="connsiteX20" fmla="*/ 413692 w 621618"/>
                <a:gd name="connsiteY20" fmla="*/ 416936 h 648387"/>
                <a:gd name="connsiteX21" fmla="*/ 399361 w 621618"/>
                <a:gd name="connsiteY21" fmla="*/ 450735 h 648387"/>
                <a:gd name="connsiteX22" fmla="*/ 445868 w 621618"/>
                <a:gd name="connsiteY22" fmla="*/ 498323 h 648387"/>
                <a:gd name="connsiteX23" fmla="*/ 445868 w 621618"/>
                <a:gd name="connsiteY23" fmla="*/ 543207 h 648387"/>
                <a:gd name="connsiteX24" fmla="*/ 426941 w 621618"/>
                <a:gd name="connsiteY24" fmla="*/ 522387 h 648387"/>
                <a:gd name="connsiteX25" fmla="*/ 399902 w 621618"/>
                <a:gd name="connsiteY25" fmla="*/ 522387 h 648387"/>
                <a:gd name="connsiteX26" fmla="*/ 445868 w 621618"/>
                <a:gd name="connsiteY26" fmla="*/ 570516 h 648387"/>
                <a:gd name="connsiteX27" fmla="*/ 445868 w 621618"/>
                <a:gd name="connsiteY27" fmla="*/ 580250 h 648387"/>
                <a:gd name="connsiteX28" fmla="*/ 472906 w 621618"/>
                <a:gd name="connsiteY28" fmla="*/ 580250 h 648387"/>
                <a:gd name="connsiteX29" fmla="*/ 472906 w 621618"/>
                <a:gd name="connsiteY29" fmla="*/ 570516 h 648387"/>
                <a:gd name="connsiteX30" fmla="*/ 504001 w 621618"/>
                <a:gd name="connsiteY30" fmla="*/ 556185 h 648387"/>
                <a:gd name="connsiteX31" fmla="*/ 518331 w 621618"/>
                <a:gd name="connsiteY31" fmla="*/ 522387 h 648387"/>
                <a:gd name="connsiteX32" fmla="*/ 472906 w 621618"/>
                <a:gd name="connsiteY32" fmla="*/ 475069 h 648387"/>
                <a:gd name="connsiteX33" fmla="*/ 472906 w 621618"/>
                <a:gd name="connsiteY33" fmla="*/ 429915 h 648387"/>
                <a:gd name="connsiteX34" fmla="*/ 492104 w 621618"/>
                <a:gd name="connsiteY34" fmla="*/ 451275 h 648387"/>
                <a:gd name="connsiteX35" fmla="*/ 426400 w 621618"/>
                <a:gd name="connsiteY35" fmla="*/ 450735 h 648387"/>
                <a:gd name="connsiteX36" fmla="*/ 432889 w 621618"/>
                <a:gd name="connsiteY36" fmla="*/ 436134 h 648387"/>
                <a:gd name="connsiteX37" fmla="*/ 446138 w 621618"/>
                <a:gd name="connsiteY37" fmla="*/ 429915 h 648387"/>
                <a:gd name="connsiteX38" fmla="*/ 446138 w 621618"/>
                <a:gd name="connsiteY38" fmla="*/ 470743 h 648387"/>
                <a:gd name="connsiteX39" fmla="*/ 426670 w 621618"/>
                <a:gd name="connsiteY39" fmla="*/ 451005 h 648387"/>
                <a:gd name="connsiteX40" fmla="*/ 491293 w 621618"/>
                <a:gd name="connsiteY40" fmla="*/ 522387 h 648387"/>
                <a:gd name="connsiteX41" fmla="*/ 485074 w 621618"/>
                <a:gd name="connsiteY41" fmla="*/ 536988 h 648387"/>
                <a:gd name="connsiteX42" fmla="*/ 472906 w 621618"/>
                <a:gd name="connsiteY42" fmla="*/ 543748 h 648387"/>
                <a:gd name="connsiteX43" fmla="*/ 472906 w 621618"/>
                <a:gd name="connsiteY43" fmla="*/ 502919 h 648387"/>
                <a:gd name="connsiteX44" fmla="*/ 491293 w 621618"/>
                <a:gd name="connsiteY44" fmla="*/ 522387 h 648387"/>
                <a:gd name="connsiteX45" fmla="*/ 594851 w 621618"/>
                <a:gd name="connsiteY45" fmla="*/ 396387 h 648387"/>
                <a:gd name="connsiteX46" fmla="*/ 594851 w 621618"/>
                <a:gd name="connsiteY46" fmla="*/ 81116 h 648387"/>
                <a:gd name="connsiteX47" fmla="*/ 567812 w 621618"/>
                <a:gd name="connsiteY47" fmla="*/ 54077 h 648387"/>
                <a:gd name="connsiteX48" fmla="*/ 459657 w 621618"/>
                <a:gd name="connsiteY48" fmla="*/ 54077 h 648387"/>
                <a:gd name="connsiteX49" fmla="*/ 459657 w 621618"/>
                <a:gd name="connsiteY49" fmla="*/ 0 h 648387"/>
                <a:gd name="connsiteX50" fmla="*/ 432619 w 621618"/>
                <a:gd name="connsiteY50" fmla="*/ 0 h 648387"/>
                <a:gd name="connsiteX51" fmla="*/ 432619 w 621618"/>
                <a:gd name="connsiteY51" fmla="*/ 54077 h 648387"/>
                <a:gd name="connsiteX52" fmla="*/ 162232 w 621618"/>
                <a:gd name="connsiteY52" fmla="*/ 54077 h 648387"/>
                <a:gd name="connsiteX53" fmla="*/ 162232 w 621618"/>
                <a:gd name="connsiteY53" fmla="*/ 0 h 648387"/>
                <a:gd name="connsiteX54" fmla="*/ 135193 w 621618"/>
                <a:gd name="connsiteY54" fmla="*/ 0 h 648387"/>
                <a:gd name="connsiteX55" fmla="*/ 135193 w 621618"/>
                <a:gd name="connsiteY55" fmla="*/ 54077 h 648387"/>
                <a:gd name="connsiteX56" fmla="*/ 27039 w 621618"/>
                <a:gd name="connsiteY56" fmla="*/ 54077 h 648387"/>
                <a:gd name="connsiteX57" fmla="*/ 0 w 621618"/>
                <a:gd name="connsiteY57" fmla="*/ 81116 h 648387"/>
                <a:gd name="connsiteX58" fmla="*/ 0 w 621618"/>
                <a:gd name="connsiteY58" fmla="*/ 594851 h 648387"/>
                <a:gd name="connsiteX59" fmla="*/ 27039 w 621618"/>
                <a:gd name="connsiteY59" fmla="*/ 621889 h 648387"/>
                <a:gd name="connsiteX60" fmla="*/ 370700 w 621618"/>
                <a:gd name="connsiteY60" fmla="*/ 621889 h 648387"/>
                <a:gd name="connsiteX61" fmla="*/ 458846 w 621618"/>
                <a:gd name="connsiteY61" fmla="*/ 648387 h 648387"/>
                <a:gd name="connsiteX62" fmla="*/ 459387 w 621618"/>
                <a:gd name="connsiteY62" fmla="*/ 648387 h 648387"/>
                <a:gd name="connsiteX63" fmla="*/ 621619 w 621618"/>
                <a:gd name="connsiteY63" fmla="*/ 486966 h 648387"/>
                <a:gd name="connsiteX64" fmla="*/ 594580 w 621618"/>
                <a:gd name="connsiteY64" fmla="*/ 396657 h 648387"/>
                <a:gd name="connsiteX65" fmla="*/ 27039 w 621618"/>
                <a:gd name="connsiteY65" fmla="*/ 81116 h 648387"/>
                <a:gd name="connsiteX66" fmla="*/ 135464 w 621618"/>
                <a:gd name="connsiteY66" fmla="*/ 81116 h 648387"/>
                <a:gd name="connsiteX67" fmla="*/ 135464 w 621618"/>
                <a:gd name="connsiteY67" fmla="*/ 134653 h 648387"/>
                <a:gd name="connsiteX68" fmla="*/ 162502 w 621618"/>
                <a:gd name="connsiteY68" fmla="*/ 134653 h 648387"/>
                <a:gd name="connsiteX69" fmla="*/ 162502 w 621618"/>
                <a:gd name="connsiteY69" fmla="*/ 81116 h 648387"/>
                <a:gd name="connsiteX70" fmla="*/ 432619 w 621618"/>
                <a:gd name="connsiteY70" fmla="*/ 81116 h 648387"/>
                <a:gd name="connsiteX71" fmla="*/ 432619 w 621618"/>
                <a:gd name="connsiteY71" fmla="*/ 135193 h 648387"/>
                <a:gd name="connsiteX72" fmla="*/ 459657 w 621618"/>
                <a:gd name="connsiteY72" fmla="*/ 135193 h 648387"/>
                <a:gd name="connsiteX73" fmla="*/ 459657 w 621618"/>
                <a:gd name="connsiteY73" fmla="*/ 81116 h 648387"/>
                <a:gd name="connsiteX74" fmla="*/ 567812 w 621618"/>
                <a:gd name="connsiteY74" fmla="*/ 81116 h 648387"/>
                <a:gd name="connsiteX75" fmla="*/ 567812 w 621618"/>
                <a:gd name="connsiteY75" fmla="*/ 189271 h 648387"/>
                <a:gd name="connsiteX76" fmla="*/ 27039 w 621618"/>
                <a:gd name="connsiteY76" fmla="*/ 189271 h 648387"/>
                <a:gd name="connsiteX77" fmla="*/ 27039 w 621618"/>
                <a:gd name="connsiteY77" fmla="*/ 81116 h 648387"/>
                <a:gd name="connsiteX78" fmla="*/ 383138 w 621618"/>
                <a:gd name="connsiteY78" fmla="*/ 398820 h 648387"/>
                <a:gd name="connsiteX79" fmla="*/ 356910 w 621618"/>
                <a:gd name="connsiteY79" fmla="*/ 398820 h 648387"/>
                <a:gd name="connsiteX80" fmla="*/ 459657 w 621618"/>
                <a:gd name="connsiteY80" fmla="*/ 351503 h 648387"/>
                <a:gd name="connsiteX81" fmla="*/ 460198 w 621618"/>
                <a:gd name="connsiteY81" fmla="*/ 351503 h 648387"/>
                <a:gd name="connsiteX82" fmla="*/ 555645 w 621618"/>
                <a:gd name="connsiteY82" fmla="*/ 391520 h 648387"/>
                <a:gd name="connsiteX83" fmla="*/ 594851 w 621618"/>
                <a:gd name="connsiteY83" fmla="*/ 487237 h 648387"/>
                <a:gd name="connsiteX84" fmla="*/ 459657 w 621618"/>
                <a:gd name="connsiteY84" fmla="*/ 621619 h 648387"/>
                <a:gd name="connsiteX85" fmla="*/ 459117 w 621618"/>
                <a:gd name="connsiteY85" fmla="*/ 621619 h 648387"/>
                <a:gd name="connsiteX86" fmla="*/ 324464 w 621618"/>
                <a:gd name="connsiteY86" fmla="*/ 486966 h 648387"/>
                <a:gd name="connsiteX87" fmla="*/ 297425 w 621618"/>
                <a:gd name="connsiteY87" fmla="*/ 486966 h 648387"/>
                <a:gd name="connsiteX88" fmla="*/ 339335 w 621618"/>
                <a:gd name="connsiteY88" fmla="*/ 595121 h 648387"/>
                <a:gd name="connsiteX89" fmla="*/ 27039 w 621618"/>
                <a:gd name="connsiteY89" fmla="*/ 595121 h 648387"/>
                <a:gd name="connsiteX90" fmla="*/ 27039 w 621618"/>
                <a:gd name="connsiteY90" fmla="*/ 216309 h 648387"/>
                <a:gd name="connsiteX91" fmla="*/ 567812 w 621618"/>
                <a:gd name="connsiteY91" fmla="*/ 216309 h 648387"/>
                <a:gd name="connsiteX92" fmla="*/ 567812 w 621618"/>
                <a:gd name="connsiteY92" fmla="*/ 365833 h 648387"/>
                <a:gd name="connsiteX93" fmla="*/ 460198 w 621618"/>
                <a:gd name="connsiteY93" fmla="*/ 324194 h 648387"/>
                <a:gd name="connsiteX94" fmla="*/ 337983 w 621618"/>
                <a:gd name="connsiteY94" fmla="*/ 379082 h 648387"/>
                <a:gd name="connsiteX95" fmla="*/ 337983 w 621618"/>
                <a:gd name="connsiteY95" fmla="*/ 351503 h 648387"/>
                <a:gd name="connsiteX96" fmla="*/ 310945 w 621618"/>
                <a:gd name="connsiteY96" fmla="*/ 351503 h 648387"/>
                <a:gd name="connsiteX97" fmla="*/ 310945 w 621618"/>
                <a:gd name="connsiteY97" fmla="*/ 425589 h 648387"/>
                <a:gd name="connsiteX98" fmla="*/ 382868 w 621618"/>
                <a:gd name="connsiteY98" fmla="*/ 425589 h 648387"/>
                <a:gd name="connsiteX99" fmla="*/ 382868 w 621618"/>
                <a:gd name="connsiteY99" fmla="*/ 398550 h 64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21618" h="648387">
                  <a:moveTo>
                    <a:pt x="216309" y="270387"/>
                  </a:moveTo>
                  <a:lnTo>
                    <a:pt x="108155" y="270387"/>
                  </a:lnTo>
                  <a:cubicBezTo>
                    <a:pt x="93283" y="270387"/>
                    <a:pt x="81116" y="282554"/>
                    <a:pt x="81116" y="297425"/>
                  </a:cubicBezTo>
                  <a:lnTo>
                    <a:pt x="81116" y="405039"/>
                  </a:lnTo>
                  <a:cubicBezTo>
                    <a:pt x="81116" y="419911"/>
                    <a:pt x="93283" y="432078"/>
                    <a:pt x="108155" y="432078"/>
                  </a:cubicBezTo>
                  <a:lnTo>
                    <a:pt x="216309" y="432078"/>
                  </a:lnTo>
                  <a:cubicBezTo>
                    <a:pt x="231181" y="432078"/>
                    <a:pt x="243348" y="419911"/>
                    <a:pt x="243348" y="405039"/>
                  </a:cubicBezTo>
                  <a:lnTo>
                    <a:pt x="243348" y="297425"/>
                  </a:lnTo>
                  <a:cubicBezTo>
                    <a:pt x="243348" y="282554"/>
                    <a:pt x="231181" y="270387"/>
                    <a:pt x="216309" y="270387"/>
                  </a:cubicBezTo>
                  <a:close/>
                  <a:moveTo>
                    <a:pt x="216309" y="405039"/>
                  </a:moveTo>
                  <a:lnTo>
                    <a:pt x="108155" y="405039"/>
                  </a:lnTo>
                  <a:lnTo>
                    <a:pt x="108155" y="297425"/>
                  </a:lnTo>
                  <a:lnTo>
                    <a:pt x="216309" y="297425"/>
                  </a:lnTo>
                  <a:lnTo>
                    <a:pt x="216309" y="405039"/>
                  </a:lnTo>
                  <a:close/>
                  <a:moveTo>
                    <a:pt x="492104" y="451816"/>
                  </a:moveTo>
                  <a:lnTo>
                    <a:pt x="519142" y="451816"/>
                  </a:lnTo>
                  <a:cubicBezTo>
                    <a:pt x="519142" y="426400"/>
                    <a:pt x="498863" y="405310"/>
                    <a:pt x="472906" y="402876"/>
                  </a:cubicBezTo>
                  <a:lnTo>
                    <a:pt x="472906" y="391790"/>
                  </a:lnTo>
                  <a:lnTo>
                    <a:pt x="445868" y="391790"/>
                  </a:lnTo>
                  <a:lnTo>
                    <a:pt x="445868" y="402606"/>
                  </a:lnTo>
                  <a:cubicBezTo>
                    <a:pt x="433971" y="403687"/>
                    <a:pt x="422344" y="408554"/>
                    <a:pt x="413692" y="416936"/>
                  </a:cubicBezTo>
                  <a:cubicBezTo>
                    <a:pt x="404498" y="425859"/>
                    <a:pt x="399361" y="438026"/>
                    <a:pt x="399361" y="450735"/>
                  </a:cubicBezTo>
                  <a:cubicBezTo>
                    <a:pt x="399361" y="474799"/>
                    <a:pt x="417477" y="493185"/>
                    <a:pt x="445868" y="498323"/>
                  </a:cubicBezTo>
                  <a:lnTo>
                    <a:pt x="445868" y="543207"/>
                  </a:lnTo>
                  <a:cubicBezTo>
                    <a:pt x="435052" y="541314"/>
                    <a:pt x="426941" y="533203"/>
                    <a:pt x="426941" y="522387"/>
                  </a:cubicBezTo>
                  <a:lnTo>
                    <a:pt x="399902" y="522387"/>
                  </a:lnTo>
                  <a:cubicBezTo>
                    <a:pt x="399902" y="547803"/>
                    <a:pt x="419640" y="568353"/>
                    <a:pt x="445868" y="570516"/>
                  </a:cubicBezTo>
                  <a:lnTo>
                    <a:pt x="445868" y="580250"/>
                  </a:lnTo>
                  <a:lnTo>
                    <a:pt x="472906" y="580250"/>
                  </a:lnTo>
                  <a:lnTo>
                    <a:pt x="472906" y="570516"/>
                  </a:lnTo>
                  <a:cubicBezTo>
                    <a:pt x="484803" y="569434"/>
                    <a:pt x="495619" y="564567"/>
                    <a:pt x="504001" y="556185"/>
                  </a:cubicBezTo>
                  <a:cubicBezTo>
                    <a:pt x="513194" y="546992"/>
                    <a:pt x="518331" y="535095"/>
                    <a:pt x="518331" y="522387"/>
                  </a:cubicBezTo>
                  <a:cubicBezTo>
                    <a:pt x="518331" y="498593"/>
                    <a:pt x="500756" y="480477"/>
                    <a:pt x="472906" y="475069"/>
                  </a:cubicBezTo>
                  <a:lnTo>
                    <a:pt x="472906" y="429915"/>
                  </a:lnTo>
                  <a:cubicBezTo>
                    <a:pt x="483722" y="432078"/>
                    <a:pt x="492104" y="440730"/>
                    <a:pt x="492104" y="451275"/>
                  </a:cubicBezTo>
                  <a:close/>
                  <a:moveTo>
                    <a:pt x="426400" y="450735"/>
                  </a:moveTo>
                  <a:cubicBezTo>
                    <a:pt x="426400" y="445327"/>
                    <a:pt x="428563" y="440190"/>
                    <a:pt x="432889" y="436134"/>
                  </a:cubicBezTo>
                  <a:cubicBezTo>
                    <a:pt x="436404" y="432619"/>
                    <a:pt x="441001" y="430456"/>
                    <a:pt x="446138" y="429915"/>
                  </a:cubicBezTo>
                  <a:lnTo>
                    <a:pt x="446138" y="470743"/>
                  </a:lnTo>
                  <a:cubicBezTo>
                    <a:pt x="438297" y="468310"/>
                    <a:pt x="426670" y="463172"/>
                    <a:pt x="426670" y="451005"/>
                  </a:cubicBezTo>
                  <a:close/>
                  <a:moveTo>
                    <a:pt x="491293" y="522387"/>
                  </a:moveTo>
                  <a:cubicBezTo>
                    <a:pt x="491293" y="527795"/>
                    <a:pt x="489129" y="532932"/>
                    <a:pt x="485074" y="536988"/>
                  </a:cubicBezTo>
                  <a:cubicBezTo>
                    <a:pt x="481829" y="540233"/>
                    <a:pt x="477773" y="542936"/>
                    <a:pt x="472906" y="543748"/>
                  </a:cubicBezTo>
                  <a:lnTo>
                    <a:pt x="472906" y="502919"/>
                  </a:lnTo>
                  <a:cubicBezTo>
                    <a:pt x="480748" y="505353"/>
                    <a:pt x="491293" y="510760"/>
                    <a:pt x="491293" y="522387"/>
                  </a:cubicBezTo>
                  <a:close/>
                  <a:moveTo>
                    <a:pt x="594851" y="396387"/>
                  </a:moveTo>
                  <a:lnTo>
                    <a:pt x="594851" y="81116"/>
                  </a:lnTo>
                  <a:cubicBezTo>
                    <a:pt x="594851" y="66245"/>
                    <a:pt x="582683" y="54077"/>
                    <a:pt x="567812" y="54077"/>
                  </a:cubicBezTo>
                  <a:lnTo>
                    <a:pt x="459657" y="54077"/>
                  </a:lnTo>
                  <a:lnTo>
                    <a:pt x="459657" y="0"/>
                  </a:lnTo>
                  <a:lnTo>
                    <a:pt x="432619" y="0"/>
                  </a:lnTo>
                  <a:lnTo>
                    <a:pt x="432619" y="54077"/>
                  </a:lnTo>
                  <a:lnTo>
                    <a:pt x="162232" y="54077"/>
                  </a:lnTo>
                  <a:lnTo>
                    <a:pt x="162232" y="0"/>
                  </a:lnTo>
                  <a:lnTo>
                    <a:pt x="135193" y="0"/>
                  </a:lnTo>
                  <a:lnTo>
                    <a:pt x="135193" y="54077"/>
                  </a:lnTo>
                  <a:lnTo>
                    <a:pt x="27039" y="54077"/>
                  </a:lnTo>
                  <a:cubicBezTo>
                    <a:pt x="12167" y="54077"/>
                    <a:pt x="0" y="66245"/>
                    <a:pt x="0" y="81116"/>
                  </a:cubicBezTo>
                  <a:lnTo>
                    <a:pt x="0" y="594851"/>
                  </a:lnTo>
                  <a:cubicBezTo>
                    <a:pt x="0" y="609722"/>
                    <a:pt x="12167" y="621889"/>
                    <a:pt x="27039" y="621889"/>
                  </a:cubicBezTo>
                  <a:lnTo>
                    <a:pt x="370700" y="621889"/>
                  </a:lnTo>
                  <a:cubicBezTo>
                    <a:pt x="396116" y="638383"/>
                    <a:pt x="426129" y="648117"/>
                    <a:pt x="458846" y="648387"/>
                  </a:cubicBezTo>
                  <a:lnTo>
                    <a:pt x="459387" y="648387"/>
                  </a:lnTo>
                  <a:cubicBezTo>
                    <a:pt x="548615" y="648387"/>
                    <a:pt x="621349" y="576194"/>
                    <a:pt x="621619" y="486966"/>
                  </a:cubicBezTo>
                  <a:cubicBezTo>
                    <a:pt x="621619" y="454520"/>
                    <a:pt x="612155" y="423155"/>
                    <a:pt x="594580" y="396657"/>
                  </a:cubicBezTo>
                  <a:close/>
                  <a:moveTo>
                    <a:pt x="27039" y="81116"/>
                  </a:moveTo>
                  <a:lnTo>
                    <a:pt x="135464" y="81116"/>
                  </a:lnTo>
                  <a:lnTo>
                    <a:pt x="135464" y="134653"/>
                  </a:lnTo>
                  <a:lnTo>
                    <a:pt x="162502" y="134653"/>
                  </a:lnTo>
                  <a:lnTo>
                    <a:pt x="162502" y="81116"/>
                  </a:lnTo>
                  <a:lnTo>
                    <a:pt x="432619" y="81116"/>
                  </a:lnTo>
                  <a:lnTo>
                    <a:pt x="432619" y="135193"/>
                  </a:lnTo>
                  <a:lnTo>
                    <a:pt x="459657" y="135193"/>
                  </a:lnTo>
                  <a:lnTo>
                    <a:pt x="459657" y="81116"/>
                  </a:lnTo>
                  <a:lnTo>
                    <a:pt x="567812" y="81116"/>
                  </a:lnTo>
                  <a:lnTo>
                    <a:pt x="567812" y="189271"/>
                  </a:lnTo>
                  <a:lnTo>
                    <a:pt x="27039" y="189271"/>
                  </a:lnTo>
                  <a:lnTo>
                    <a:pt x="27039" y="81116"/>
                  </a:lnTo>
                  <a:close/>
                  <a:moveTo>
                    <a:pt x="383138" y="398820"/>
                  </a:moveTo>
                  <a:lnTo>
                    <a:pt x="356910" y="398820"/>
                  </a:lnTo>
                  <a:cubicBezTo>
                    <a:pt x="382597" y="368807"/>
                    <a:pt x="419911" y="351503"/>
                    <a:pt x="459657" y="351503"/>
                  </a:cubicBezTo>
                  <a:lnTo>
                    <a:pt x="460198" y="351503"/>
                  </a:lnTo>
                  <a:cubicBezTo>
                    <a:pt x="496430" y="351503"/>
                    <a:pt x="530228" y="365833"/>
                    <a:pt x="555645" y="391520"/>
                  </a:cubicBezTo>
                  <a:cubicBezTo>
                    <a:pt x="581061" y="417207"/>
                    <a:pt x="595121" y="451005"/>
                    <a:pt x="594851" y="487237"/>
                  </a:cubicBezTo>
                  <a:cubicBezTo>
                    <a:pt x="594580" y="561593"/>
                    <a:pt x="534014" y="621619"/>
                    <a:pt x="459657" y="621619"/>
                  </a:cubicBezTo>
                  <a:lnTo>
                    <a:pt x="459117" y="621619"/>
                  </a:lnTo>
                  <a:cubicBezTo>
                    <a:pt x="384760" y="621349"/>
                    <a:pt x="324194" y="561052"/>
                    <a:pt x="324464" y="486966"/>
                  </a:cubicBezTo>
                  <a:lnTo>
                    <a:pt x="297425" y="486966"/>
                  </a:lnTo>
                  <a:cubicBezTo>
                    <a:pt x="297425" y="528336"/>
                    <a:pt x="313108" y="566460"/>
                    <a:pt x="339335" y="595121"/>
                  </a:cubicBezTo>
                  <a:lnTo>
                    <a:pt x="27039" y="595121"/>
                  </a:lnTo>
                  <a:lnTo>
                    <a:pt x="27039" y="216309"/>
                  </a:lnTo>
                  <a:lnTo>
                    <a:pt x="567812" y="216309"/>
                  </a:lnTo>
                  <a:lnTo>
                    <a:pt x="567812" y="365833"/>
                  </a:lnTo>
                  <a:cubicBezTo>
                    <a:pt x="538069" y="339335"/>
                    <a:pt x="500486" y="324464"/>
                    <a:pt x="460198" y="324194"/>
                  </a:cubicBezTo>
                  <a:cubicBezTo>
                    <a:pt x="413692" y="323653"/>
                    <a:pt x="368807" y="344202"/>
                    <a:pt x="337983" y="379082"/>
                  </a:cubicBezTo>
                  <a:lnTo>
                    <a:pt x="337983" y="351503"/>
                  </a:lnTo>
                  <a:lnTo>
                    <a:pt x="310945" y="351503"/>
                  </a:lnTo>
                  <a:lnTo>
                    <a:pt x="310945" y="425589"/>
                  </a:lnTo>
                  <a:lnTo>
                    <a:pt x="382868" y="425589"/>
                  </a:lnTo>
                  <a:cubicBezTo>
                    <a:pt x="382868" y="425589"/>
                    <a:pt x="382868" y="398550"/>
                    <a:pt x="382868" y="398550"/>
                  </a:cubicBezTo>
                  <a:close/>
                </a:path>
              </a:pathLst>
            </a:custGeom>
            <a:solidFill>
              <a:schemeClr val="bg1"/>
            </a:solidFill>
            <a:ln w="26988" cap="flat">
              <a:noFill/>
              <a:prstDash val="solid"/>
              <a:miter/>
            </a:ln>
          </p:spPr>
          <p:txBody>
            <a:bodyPr rtlCol="0" anchor="ctr"/>
            <a:lstStyle/>
            <a:p>
              <a:endParaRPr lang="en-US" dirty="0"/>
            </a:p>
          </p:txBody>
        </p:sp>
      </p:grpSp>
      <p:sp>
        <p:nvSpPr>
          <p:cNvPr id="5" name="TextBox 4">
            <a:extLst>
              <a:ext uri="{FF2B5EF4-FFF2-40B4-BE49-F238E27FC236}">
                <a16:creationId xmlns:a16="http://schemas.microsoft.com/office/drawing/2014/main" id="{28A78654-717E-44ED-5A73-D817144762D3}"/>
              </a:ext>
            </a:extLst>
          </p:cNvPr>
          <p:cNvSpPr txBox="1"/>
          <p:nvPr/>
        </p:nvSpPr>
        <p:spPr>
          <a:xfrm>
            <a:off x="393405" y="1565325"/>
            <a:ext cx="11355572" cy="1015663"/>
          </a:xfrm>
          <a:prstGeom prst="rect">
            <a:avLst/>
          </a:prstGeom>
          <a:noFill/>
        </p:spPr>
        <p:txBody>
          <a:bodyPr wrap="square">
            <a:spAutoFit/>
          </a:bodyPr>
          <a:lstStyle/>
          <a:p>
            <a:r>
              <a:rPr lang="en-US" sz="1200" dirty="0">
                <a:solidFill>
                  <a:schemeClr val="tx2"/>
                </a:solidFill>
                <a:latin typeface="CVS Health Sans" panose="020B0504020202020204" pitchFamily="34" charset="0"/>
              </a:rPr>
              <a:t>With telehealth and virtual mental well-being programs, you can easily get help you need from providers who are part of your network. So, whatever you’re facing, you’ll have support, including counseling, medication or help with mental health concerns. Plus, you can see providers when and where it’s convenient for you. However, depending on your plan coverage, some services may not be covered. You’ll want to confirm telehealth eligibility by checking your member website for plan details or calling the number on your ID card, prior to receiving services. Below is a list of providers you can access for a variety of concerns or conditions.</a:t>
            </a:r>
          </a:p>
        </p:txBody>
      </p:sp>
      <p:graphicFrame>
        <p:nvGraphicFramePr>
          <p:cNvPr id="2" name="Table 1">
            <a:extLst>
              <a:ext uri="{FF2B5EF4-FFF2-40B4-BE49-F238E27FC236}">
                <a16:creationId xmlns:a16="http://schemas.microsoft.com/office/drawing/2014/main" id="{D073436C-D5D0-576B-D424-35EB5B549C7B}"/>
              </a:ext>
            </a:extLst>
          </p:cNvPr>
          <p:cNvGraphicFramePr>
            <a:graphicFrameLocks noGrp="1"/>
          </p:cNvGraphicFramePr>
          <p:nvPr>
            <p:extLst>
              <p:ext uri="{D42A27DB-BD31-4B8C-83A1-F6EECF244321}">
                <p14:modId xmlns:p14="http://schemas.microsoft.com/office/powerpoint/2010/main" val="269985356"/>
              </p:ext>
            </p:extLst>
          </p:nvPr>
        </p:nvGraphicFramePr>
        <p:xfrm>
          <a:off x="487327" y="2709063"/>
          <a:ext cx="11167728" cy="1701771"/>
        </p:xfrm>
        <a:graphic>
          <a:graphicData uri="http://schemas.openxmlformats.org/drawingml/2006/table">
            <a:tbl>
              <a:tblPr/>
              <a:tblGrid>
                <a:gridCol w="1268819">
                  <a:extLst>
                    <a:ext uri="{9D8B030D-6E8A-4147-A177-3AD203B41FA5}">
                      <a16:colId xmlns:a16="http://schemas.microsoft.com/office/drawing/2014/main" val="2116784637"/>
                    </a:ext>
                  </a:extLst>
                </a:gridCol>
                <a:gridCol w="1403498">
                  <a:extLst>
                    <a:ext uri="{9D8B030D-6E8A-4147-A177-3AD203B41FA5}">
                      <a16:colId xmlns:a16="http://schemas.microsoft.com/office/drawing/2014/main" val="3403509728"/>
                    </a:ext>
                  </a:extLst>
                </a:gridCol>
                <a:gridCol w="4412511">
                  <a:extLst>
                    <a:ext uri="{9D8B030D-6E8A-4147-A177-3AD203B41FA5}">
                      <a16:colId xmlns:a16="http://schemas.microsoft.com/office/drawing/2014/main" val="1194478650"/>
                    </a:ext>
                  </a:extLst>
                </a:gridCol>
                <a:gridCol w="4082900">
                  <a:extLst>
                    <a:ext uri="{9D8B030D-6E8A-4147-A177-3AD203B41FA5}">
                      <a16:colId xmlns:a16="http://schemas.microsoft.com/office/drawing/2014/main" val="2060033584"/>
                    </a:ext>
                  </a:extLst>
                </a:gridCol>
              </a:tblGrid>
              <a:tr h="354936">
                <a:tc gridSpan="4">
                  <a:txBody>
                    <a:bodyPr/>
                    <a:lstStyle/>
                    <a:p>
                      <a:pPr marL="91440" algn="l" fontAlgn="t"/>
                      <a:r>
                        <a:rPr lang="en-US" sz="1400" b="1" i="0" u="none" strike="noStrike" dirty="0">
                          <a:solidFill>
                            <a:schemeClr val="bg1"/>
                          </a:solidFill>
                          <a:effectLst/>
                          <a:latin typeface="CVS Health Sans" panose="020B0504020202020204" pitchFamily="34" charset="0"/>
                        </a:rPr>
                        <a:t>Depression, anxiety or mental well-being concerns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400" b="1" i="0" dirty="0">
                        <a:solidFill>
                          <a:schemeClr val="bg1"/>
                        </a:solidFill>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1967558085"/>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VS Health Sans" panose="020B0504020202020204" pitchFamily="34" charset="0"/>
                        </a:rPr>
                        <a:t>Ages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VS Health Sans" panose="020B0504020202020204" pitchFamily="34" charset="0"/>
                        </a:rPr>
                        <a:t>Provider</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VS Health Sans" panose="020B0504020202020204" pitchFamily="34" charset="0"/>
                        </a:rPr>
                        <a:t>Contact </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Availability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extLst>
                  <a:ext uri="{0D108BD9-81ED-4DB2-BD59-A6C34878D82A}">
                    <a16:rowId xmlns:a16="http://schemas.microsoft.com/office/drawing/2014/main" val="325173307"/>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0 up to age 18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Brightline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u="sng" dirty="0">
                          <a:solidFill>
                            <a:schemeClr val="tx2"/>
                          </a:solidFill>
                          <a:latin typeface="CVS Health Sans" panose="020B0504020202020204" pitchFamily="34" charset="0"/>
                        </a:rPr>
                        <a:t>https://www.hellobrightline.com/meritain</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Nationwide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extLst>
                  <a:ext uri="{0D108BD9-81ED-4DB2-BD59-A6C34878D82A}">
                    <a16:rowId xmlns:a16="http://schemas.microsoft.com/office/drawing/2014/main" val="1689600541"/>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5 and up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err="1">
                          <a:solidFill>
                            <a:schemeClr val="tx2"/>
                          </a:solidFill>
                          <a:latin typeface="CVS Health Sans" panose="020B0504020202020204" pitchFamily="34" charset="0"/>
                        </a:rPr>
                        <a:t>Telemynd</a:t>
                      </a:r>
                      <a:r>
                        <a:rPr lang="en-US" sz="1200" dirty="0">
                          <a:solidFill>
                            <a:schemeClr val="tx2"/>
                          </a:solidFill>
                          <a:latin typeface="CVS Health Sans" panose="020B0504020202020204" pitchFamily="34" charset="0"/>
                        </a:rPr>
                        <a:t>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dirty="0">
                          <a:solidFill>
                            <a:schemeClr val="tx2"/>
                          </a:solidFill>
                          <a:latin typeface="CVS Health Sans" panose="020B0504020202020204" pitchFamily="34" charset="0"/>
                        </a:rPr>
                        <a:t>1.866.991.2103</a:t>
                      </a:r>
                      <a:r>
                        <a:rPr lang="en-US" sz="1200" dirty="0">
                          <a:solidFill>
                            <a:schemeClr val="tx2"/>
                          </a:solidFill>
                          <a:latin typeface="CVS Health Sans" panose="020B0504020202020204" pitchFamily="34" charset="0"/>
                        </a:rPr>
                        <a:t> or </a:t>
                      </a:r>
                      <a:r>
                        <a:rPr lang="en-US" sz="1200" b="1" u="sng" dirty="0">
                          <a:solidFill>
                            <a:schemeClr val="tx2"/>
                          </a:solidFill>
                          <a:latin typeface="CVS Health Sans" panose="020B0504020202020204" pitchFamily="34" charset="0"/>
                        </a:rPr>
                        <a:t>https://Telemynd.com/meritain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Nationwide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2253472255"/>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13 and up </a:t>
                      </a:r>
                      <a:endParaRPr lang="en-US" sz="1200" b="1" i="0" u="none" strike="noStrike" dirty="0">
                        <a:solidFill>
                          <a:schemeClr val="tx2"/>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err="1">
                          <a:solidFill>
                            <a:schemeClr val="tx2"/>
                          </a:solidFill>
                          <a:latin typeface="CVS Health Sans" panose="020B0504020202020204" pitchFamily="34" charset="0"/>
                        </a:rPr>
                        <a:t>Talkspace</a:t>
                      </a:r>
                      <a:endParaRPr lang="en-US" sz="1200" b="1" i="0" u="none" strike="noStrike" dirty="0">
                        <a:solidFill>
                          <a:schemeClr val="tx2"/>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u="sng" dirty="0">
                          <a:solidFill>
                            <a:schemeClr val="tx2"/>
                          </a:solidFill>
                          <a:latin typeface="CVS Health Sans" panose="020B0504020202020204" pitchFamily="34" charset="0"/>
                        </a:rPr>
                        <a:t>https://www.talkspace.com/Meritain</a:t>
                      </a:r>
                      <a:r>
                        <a:rPr lang="en-US" sz="1200" dirty="0">
                          <a:solidFill>
                            <a:schemeClr val="tx2"/>
                          </a:solidFill>
                          <a:latin typeface="CVS Health Sans" panose="020B0504020202020204" pitchFamily="34" charset="0"/>
                        </a:rPr>
                        <a:t> </a:t>
                      </a:r>
                      <a:endParaRPr lang="en-US" sz="1200" b="1" i="0" u="none" strike="noStrike" dirty="0">
                        <a:solidFill>
                          <a:schemeClr val="tx2"/>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Nationwide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extLst>
                  <a:ext uri="{0D108BD9-81ED-4DB2-BD59-A6C34878D82A}">
                    <a16:rowId xmlns:a16="http://schemas.microsoft.com/office/drawing/2014/main" val="3147840125"/>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18 and up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Meru Health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u="sng" dirty="0">
                          <a:solidFill>
                            <a:schemeClr val="tx2"/>
                          </a:solidFill>
                          <a:latin typeface="CVS Health Sans" panose="020B0504020202020204" pitchFamily="34" charset="0"/>
                        </a:rPr>
                        <a:t>https://www.meruhealth.com/sign-up/meritain/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Nationwide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530133223"/>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18 and up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Brightside Health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u="sng" dirty="0">
                          <a:solidFill>
                            <a:schemeClr val="tx2"/>
                          </a:solidFill>
                          <a:latin typeface="CVS Health Sans" panose="020B0504020202020204" pitchFamily="34" charset="0"/>
                        </a:rPr>
                        <a:t>www.brightside.com/meritainhealth/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Nationwide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FFFF"/>
                    </a:solidFill>
                  </a:tcPr>
                </a:tc>
                <a:extLst>
                  <a:ext uri="{0D108BD9-81ED-4DB2-BD59-A6C34878D82A}">
                    <a16:rowId xmlns:a16="http://schemas.microsoft.com/office/drawing/2014/main" val="3899399069"/>
                  </a:ext>
                </a:extLst>
              </a:tr>
              <a:tr h="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18 and up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err="1">
                          <a:solidFill>
                            <a:schemeClr val="tx2"/>
                          </a:solidFill>
                          <a:latin typeface="CVS Health Sans" panose="020B0504020202020204" pitchFamily="34" charset="0"/>
                        </a:rPr>
                        <a:t>AbleTo</a:t>
                      </a:r>
                      <a:r>
                        <a:rPr lang="en-US" sz="1200" dirty="0">
                          <a:solidFill>
                            <a:schemeClr val="tx2"/>
                          </a:solidFill>
                          <a:latin typeface="CVS Health Sans" panose="020B0504020202020204" pitchFamily="34" charset="0"/>
                        </a:rPr>
                        <a:t>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dirty="0">
                          <a:solidFill>
                            <a:schemeClr val="tx2"/>
                          </a:solidFill>
                          <a:latin typeface="CVS Health Sans" panose="020B0504020202020204" pitchFamily="34" charset="0"/>
                        </a:rPr>
                        <a:t>1.844.330.3648</a:t>
                      </a:r>
                      <a:r>
                        <a:rPr lang="en-US" sz="1200" dirty="0">
                          <a:solidFill>
                            <a:schemeClr val="tx2"/>
                          </a:solidFill>
                          <a:latin typeface="CVS Health Sans" panose="020B0504020202020204" pitchFamily="34" charset="0"/>
                        </a:rPr>
                        <a:t> or </a:t>
                      </a:r>
                      <a:r>
                        <a:rPr lang="en-US" sz="1200" b="1" u="sng" dirty="0">
                          <a:solidFill>
                            <a:schemeClr val="tx2"/>
                          </a:solidFill>
                          <a:latin typeface="CVS Health Sans" panose="020B0504020202020204" pitchFamily="34" charset="0"/>
                          <a:hlinkClick r:id="rId3">
                            <a:extLst>
                              <a:ext uri="{A12FA001-AC4F-418D-AE19-62706E023703}">
                                <ahyp:hlinkClr xmlns:ahyp="http://schemas.microsoft.com/office/drawing/2018/hyperlinkcolor" val="tx"/>
                              </a:ext>
                            </a:extLst>
                          </a:hlinkClick>
                        </a:rPr>
                        <a:t>https://member.ableto.com/meritain/</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Nationwide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2922378590"/>
                  </a:ext>
                </a:extLst>
              </a:tr>
            </a:tbl>
          </a:graphicData>
        </a:graphic>
      </p:graphicFrame>
      <p:graphicFrame>
        <p:nvGraphicFramePr>
          <p:cNvPr id="4" name="Table 3">
            <a:extLst>
              <a:ext uri="{FF2B5EF4-FFF2-40B4-BE49-F238E27FC236}">
                <a16:creationId xmlns:a16="http://schemas.microsoft.com/office/drawing/2014/main" id="{F2F0DAC7-E3BE-BE59-4DC6-14E77290E31D}"/>
              </a:ext>
            </a:extLst>
          </p:cNvPr>
          <p:cNvGraphicFramePr>
            <a:graphicFrameLocks noGrp="1"/>
          </p:cNvGraphicFramePr>
          <p:nvPr>
            <p:extLst>
              <p:ext uri="{D42A27DB-BD31-4B8C-83A1-F6EECF244321}">
                <p14:modId xmlns:p14="http://schemas.microsoft.com/office/powerpoint/2010/main" val="4049960363"/>
              </p:ext>
            </p:extLst>
          </p:nvPr>
        </p:nvGraphicFramePr>
        <p:xfrm>
          <a:off x="487327" y="4410834"/>
          <a:ext cx="11167728" cy="739746"/>
        </p:xfrm>
        <a:graphic>
          <a:graphicData uri="http://schemas.openxmlformats.org/drawingml/2006/table">
            <a:tbl>
              <a:tblPr/>
              <a:tblGrid>
                <a:gridCol w="1268819">
                  <a:extLst>
                    <a:ext uri="{9D8B030D-6E8A-4147-A177-3AD203B41FA5}">
                      <a16:colId xmlns:a16="http://schemas.microsoft.com/office/drawing/2014/main" val="2116784637"/>
                    </a:ext>
                  </a:extLst>
                </a:gridCol>
                <a:gridCol w="1403498">
                  <a:extLst>
                    <a:ext uri="{9D8B030D-6E8A-4147-A177-3AD203B41FA5}">
                      <a16:colId xmlns:a16="http://schemas.microsoft.com/office/drawing/2014/main" val="3403509728"/>
                    </a:ext>
                  </a:extLst>
                </a:gridCol>
                <a:gridCol w="4412511">
                  <a:extLst>
                    <a:ext uri="{9D8B030D-6E8A-4147-A177-3AD203B41FA5}">
                      <a16:colId xmlns:a16="http://schemas.microsoft.com/office/drawing/2014/main" val="1194478650"/>
                    </a:ext>
                  </a:extLst>
                </a:gridCol>
                <a:gridCol w="4082900">
                  <a:extLst>
                    <a:ext uri="{9D8B030D-6E8A-4147-A177-3AD203B41FA5}">
                      <a16:colId xmlns:a16="http://schemas.microsoft.com/office/drawing/2014/main" val="2060033584"/>
                    </a:ext>
                  </a:extLst>
                </a:gridCol>
              </a:tblGrid>
              <a:tr h="354936">
                <a:tc gridSpan="4">
                  <a:txBody>
                    <a:bodyPr/>
                    <a:lstStyle/>
                    <a:p>
                      <a:pPr marL="91440" algn="l" fontAlgn="t"/>
                      <a:r>
                        <a:rPr lang="en-US" sz="1400" b="1" i="0" u="none" strike="noStrike" dirty="0">
                          <a:solidFill>
                            <a:schemeClr val="bg1"/>
                          </a:solidFill>
                          <a:effectLst/>
                          <a:latin typeface="CVS Health Sans" panose="020B0504020202020204" pitchFamily="34" charset="0"/>
                        </a:rPr>
                        <a:t>Eating disorders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400" b="1" i="0" dirty="0">
                        <a:solidFill>
                          <a:schemeClr val="bg1"/>
                        </a:solidFill>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solidFill>
                  </a:tcPr>
                </a:tc>
                <a:extLst>
                  <a:ext uri="{0D108BD9-81ED-4DB2-BD59-A6C34878D82A}">
                    <a16:rowId xmlns:a16="http://schemas.microsoft.com/office/drawing/2014/main" val="1967558085"/>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VS Health Sans" panose="020B0504020202020204" pitchFamily="34" charset="0"/>
                        </a:rPr>
                        <a:t>Ages</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VS Health Sans" panose="020B0504020202020204" pitchFamily="34" charset="0"/>
                        </a:rPr>
                        <a:t>Provider</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VS Health Sans" panose="020B0504020202020204" pitchFamily="34" charset="0"/>
                        </a:rPr>
                        <a:t>Contact </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Availability</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4"/>
                    </a:solidFill>
                  </a:tcPr>
                </a:tc>
                <a:extLst>
                  <a:ext uri="{0D108BD9-81ED-4DB2-BD59-A6C34878D82A}">
                    <a16:rowId xmlns:a16="http://schemas.microsoft.com/office/drawing/2014/main" val="325173307"/>
                  </a:ext>
                </a:extLst>
              </a:tr>
              <a:tr h="91440">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a:solidFill>
                            <a:schemeClr val="tx2"/>
                          </a:solidFill>
                          <a:latin typeface="CVS Health Sans" panose="020B0504020202020204" pitchFamily="34" charset="0"/>
                        </a:rPr>
                        <a:t>4 to 26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dirty="0" err="1">
                          <a:solidFill>
                            <a:schemeClr val="tx2"/>
                          </a:solidFill>
                          <a:latin typeface="CVS Health Sans" panose="020B0504020202020204" pitchFamily="34" charset="0"/>
                        </a:rPr>
                        <a:t>AbleTo</a:t>
                      </a:r>
                      <a:r>
                        <a:rPr lang="en-US" sz="1200" dirty="0">
                          <a:solidFill>
                            <a:schemeClr val="tx2"/>
                          </a:solidFill>
                          <a:latin typeface="CVS Health Sans" panose="020B0504020202020204" pitchFamily="34" charset="0"/>
                        </a:rPr>
                        <a:t> </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91440" marR="0" lvl="0" indent="0" algn="l" defTabSz="914400" rtl="0" eaLnBrk="1" fontAlgn="t" latinLnBrk="0" hangingPunct="1">
                        <a:lnSpc>
                          <a:spcPct val="100000"/>
                        </a:lnSpc>
                        <a:spcBef>
                          <a:spcPts val="0"/>
                        </a:spcBef>
                        <a:spcAft>
                          <a:spcPts val="0"/>
                        </a:spcAft>
                        <a:buClrTx/>
                        <a:buSzTx/>
                        <a:buFontTx/>
                        <a:buNone/>
                        <a:tabLst/>
                        <a:defRPr/>
                      </a:pPr>
                      <a:r>
                        <a:rPr lang="en-US" sz="1200" b="1" dirty="0">
                          <a:solidFill>
                            <a:schemeClr val="tx2"/>
                          </a:solidFill>
                          <a:latin typeface="CVS Health Sans" panose="020B0504020202020204" pitchFamily="34" charset="0"/>
                        </a:rPr>
                        <a:t>1.844.330.3648</a:t>
                      </a:r>
                      <a:r>
                        <a:rPr lang="en-US" sz="1200" dirty="0">
                          <a:solidFill>
                            <a:schemeClr val="tx2"/>
                          </a:solidFill>
                          <a:latin typeface="CVS Health Sans" panose="020B0504020202020204" pitchFamily="34" charset="0"/>
                        </a:rPr>
                        <a:t> or </a:t>
                      </a:r>
                      <a:r>
                        <a:rPr lang="en-US" sz="1200" b="1" u="sng" dirty="0">
                          <a:solidFill>
                            <a:schemeClr val="tx2"/>
                          </a:solidFill>
                          <a:latin typeface="CVS Health Sans" panose="020B0504020202020204" pitchFamily="34" charset="0"/>
                          <a:hlinkClick r:id="rId3">
                            <a:extLst>
                              <a:ext uri="{A12FA001-AC4F-418D-AE19-62706E023703}">
                                <ahyp:hlinkClr xmlns:ahyp="http://schemas.microsoft.com/office/drawing/2018/hyperlinkcolor" val="tx"/>
                              </a:ext>
                            </a:extLst>
                          </a:hlinkClick>
                        </a:rPr>
                        <a:t>https://member.ableto.com/meritain/</a:t>
                      </a:r>
                      <a:endParaRPr lang="en-US" sz="1200" b="1" i="0" u="none" strike="noStrike" dirty="0">
                        <a:solidFill>
                          <a:srgbClr val="000000"/>
                        </a:solidFill>
                        <a:effectLst/>
                        <a:latin typeface="CVS Health Sans" panose="020B0504020202020204" pitchFamily="34" charset="0"/>
                      </a:endParaRP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2"/>
                          </a:solidFill>
                          <a:latin typeface="CVS Health Sans" panose="020B0504020202020204" pitchFamily="34" charset="0"/>
                          <a:ea typeface="Century Gothic" charset="0"/>
                          <a:cs typeface="Century Gothic" charset="0"/>
                        </a:rPr>
                        <a:t>Nationwide</a:t>
                      </a:r>
                    </a:p>
                  </a:txBody>
                  <a:tcPr marL="9525" marR="9525" marT="9525" marB="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77D8E8">
                        <a:alpha val="20000"/>
                      </a:srgbClr>
                    </a:solidFill>
                  </a:tcPr>
                </a:tc>
                <a:extLst>
                  <a:ext uri="{0D108BD9-81ED-4DB2-BD59-A6C34878D82A}">
                    <a16:rowId xmlns:a16="http://schemas.microsoft.com/office/drawing/2014/main" val="1689600541"/>
                  </a:ext>
                </a:extLst>
              </a:tr>
            </a:tbl>
          </a:graphicData>
        </a:graphic>
      </p:graphicFrame>
      <p:sp>
        <p:nvSpPr>
          <p:cNvPr id="6" name="TextBox 5">
            <a:extLst>
              <a:ext uri="{FF2B5EF4-FFF2-40B4-BE49-F238E27FC236}">
                <a16:creationId xmlns:a16="http://schemas.microsoft.com/office/drawing/2014/main" id="{83814F9F-79E1-6D12-6EE7-3B6D8CBC3CC6}"/>
              </a:ext>
            </a:extLst>
          </p:cNvPr>
          <p:cNvSpPr txBox="1"/>
          <p:nvPr/>
        </p:nvSpPr>
        <p:spPr>
          <a:xfrm>
            <a:off x="393405" y="5274081"/>
            <a:ext cx="11355572" cy="861774"/>
          </a:xfrm>
          <a:prstGeom prst="rect">
            <a:avLst/>
          </a:prstGeom>
          <a:noFill/>
        </p:spPr>
        <p:txBody>
          <a:bodyPr wrap="square">
            <a:spAutoFit/>
          </a:bodyPr>
          <a:lstStyle/>
          <a:p>
            <a:r>
              <a:rPr lang="en-US" sz="1200" dirty="0">
                <a:solidFill>
                  <a:schemeClr val="tx2"/>
                </a:solidFill>
                <a:latin typeface="CVS Health Sans" panose="020B0504020202020204" pitchFamily="34" charset="0"/>
              </a:rPr>
              <a:t>Telehealth (telemedicine) or virtual services: connects you and your provider via a secure </a:t>
            </a:r>
            <a:r>
              <a:rPr lang="en-US" sz="1200" dirty="0" err="1">
                <a:solidFill>
                  <a:schemeClr val="tx2"/>
                </a:solidFill>
                <a:latin typeface="CVS Health Sans" panose="020B0504020202020204" pitchFamily="34" charset="0"/>
              </a:rPr>
              <a:t>televideo</a:t>
            </a:r>
            <a:r>
              <a:rPr lang="en-US" sz="1200" dirty="0">
                <a:solidFill>
                  <a:schemeClr val="tx2"/>
                </a:solidFill>
                <a:latin typeface="CVS Health Sans" panose="020B0504020202020204" pitchFamily="34" charset="0"/>
              </a:rPr>
              <a:t> platform for counseling, support, education and medication management from the location of your choice. Availability: specific availability by state is subject to change without notice.</a:t>
            </a:r>
          </a:p>
          <a:p>
            <a:endParaRPr lang="en-US" sz="1200" dirty="0">
              <a:solidFill>
                <a:schemeClr val="tx2"/>
              </a:solidFill>
              <a:latin typeface="CVS Health Sans" panose="020B0504020202020204" pitchFamily="34" charset="0"/>
            </a:endParaRPr>
          </a:p>
          <a:p>
            <a:r>
              <a:rPr lang="en-US" sz="1400" b="1" dirty="0">
                <a:solidFill>
                  <a:schemeClr val="tx2"/>
                </a:solidFill>
                <a:latin typeface="CVS Health Sans" panose="020B0504020202020204" pitchFamily="34" charset="0"/>
              </a:rPr>
              <a:t>To learn more about your benefits or if you have any questions, simply call the number on the back of your medical ID card.</a:t>
            </a:r>
          </a:p>
        </p:txBody>
      </p:sp>
    </p:spTree>
    <p:extLst>
      <p:ext uri="{BB962C8B-B14F-4D97-AF65-F5344CB8AC3E}">
        <p14:creationId xmlns:p14="http://schemas.microsoft.com/office/powerpoint/2010/main" val="2716876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7FFDA-01B5-4448-9569-860E634AD2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19493" y="1095375"/>
            <a:ext cx="6833782" cy="5029199"/>
          </a:xfrm>
          <a:prstGeom prst="rect">
            <a:avLst/>
          </a:prstGeom>
        </p:spPr>
      </p:pic>
      <p:sp>
        <p:nvSpPr>
          <p:cNvPr id="23" name="TextBox 22">
            <a:extLst>
              <a:ext uri="{FF2B5EF4-FFF2-40B4-BE49-F238E27FC236}">
                <a16:creationId xmlns:a16="http://schemas.microsoft.com/office/drawing/2014/main" id="{B3BBF110-6570-78B9-F41F-B07C8618EBC7}"/>
              </a:ext>
            </a:extLst>
          </p:cNvPr>
          <p:cNvSpPr txBox="1"/>
          <p:nvPr/>
        </p:nvSpPr>
        <p:spPr>
          <a:xfrm>
            <a:off x="223244" y="216505"/>
            <a:ext cx="4380287" cy="646331"/>
          </a:xfrm>
          <a:prstGeom prst="rect">
            <a:avLst/>
          </a:prstGeom>
          <a:noFill/>
        </p:spPr>
        <p:txBody>
          <a:bodyPr wrap="square" rtlCol="0">
            <a:spAutoFit/>
          </a:bodyPr>
          <a:lstStyle/>
          <a:p>
            <a:pPr algn="l"/>
            <a:r>
              <a:rPr lang="en-US" sz="3600" b="1" dirty="0">
                <a:solidFill>
                  <a:srgbClr val="0B315E"/>
                </a:solidFill>
                <a:latin typeface="CVS Health Sans" panose="020B0504020202020204" pitchFamily="34" charset="0"/>
                <a:ea typeface="Century Gothic" charset="0"/>
                <a:cs typeface="Century Gothic" charset="0"/>
              </a:rPr>
              <a:t>Teladoc Health®</a:t>
            </a:r>
            <a:endParaRPr lang="en-US" sz="3600" b="1" baseline="30000" dirty="0">
              <a:solidFill>
                <a:srgbClr val="0B315E"/>
              </a:solidFill>
              <a:latin typeface="CVS Health Sans" panose="020B0504020202020204" pitchFamily="34" charset="0"/>
              <a:ea typeface="Century Gothic" charset="0"/>
              <a:cs typeface="Century Gothic" charset="0"/>
            </a:endParaRPr>
          </a:p>
        </p:txBody>
      </p:sp>
      <p:grpSp>
        <p:nvGrpSpPr>
          <p:cNvPr id="3" name="Group 2">
            <a:extLst>
              <a:ext uri="{FF2B5EF4-FFF2-40B4-BE49-F238E27FC236}">
                <a16:creationId xmlns:a16="http://schemas.microsoft.com/office/drawing/2014/main" id="{8CD526B0-047A-FA40-1ECB-4D92C0BC744B}"/>
              </a:ext>
            </a:extLst>
          </p:cNvPr>
          <p:cNvGrpSpPr/>
          <p:nvPr/>
        </p:nvGrpSpPr>
        <p:grpSpPr>
          <a:xfrm>
            <a:off x="6579274" y="1379250"/>
            <a:ext cx="5093569" cy="4114611"/>
            <a:chOff x="6579274" y="1379250"/>
            <a:chExt cx="5093569" cy="4114611"/>
          </a:xfrm>
        </p:grpSpPr>
        <p:grpSp>
          <p:nvGrpSpPr>
            <p:cNvPr id="46" name="Group 45">
              <a:extLst>
                <a:ext uri="{FF2B5EF4-FFF2-40B4-BE49-F238E27FC236}">
                  <a16:creationId xmlns:a16="http://schemas.microsoft.com/office/drawing/2014/main" id="{BD0C896F-669F-56F9-B418-4CFD8F8A71F5}"/>
                </a:ext>
              </a:extLst>
            </p:cNvPr>
            <p:cNvGrpSpPr/>
            <p:nvPr/>
          </p:nvGrpSpPr>
          <p:grpSpPr>
            <a:xfrm>
              <a:off x="6589248" y="1379250"/>
              <a:ext cx="5083595" cy="1130420"/>
              <a:chOff x="6589248" y="1353612"/>
              <a:chExt cx="5083595" cy="1130420"/>
            </a:xfrm>
          </p:grpSpPr>
          <p:sp>
            <p:nvSpPr>
              <p:cNvPr id="14" name="TextBox 13">
                <a:extLst>
                  <a:ext uri="{FF2B5EF4-FFF2-40B4-BE49-F238E27FC236}">
                    <a16:creationId xmlns:a16="http://schemas.microsoft.com/office/drawing/2014/main" id="{E5D61963-DE22-412B-C32C-FAEA315C3110}"/>
                  </a:ext>
                </a:extLst>
              </p:cNvPr>
              <p:cNvSpPr txBox="1"/>
              <p:nvPr/>
            </p:nvSpPr>
            <p:spPr>
              <a:xfrm>
                <a:off x="8065696" y="1591107"/>
                <a:ext cx="3607147" cy="599643"/>
              </a:xfrm>
              <a:prstGeom prst="rect">
                <a:avLst/>
              </a:prstGeom>
              <a:noFill/>
            </p:spPr>
            <p:txBody>
              <a:bodyPr wrap="square" lIns="0" tIns="0" rIns="0" bIns="0" rtlCol="0">
                <a:noAutofit/>
              </a:bodyPr>
              <a:lstStyle/>
              <a:p>
                <a:pPr marL="0" indent="0">
                  <a:lnSpc>
                    <a:spcPct val="100000"/>
                  </a:lnSpc>
                  <a:spcBef>
                    <a:spcPts val="600"/>
                  </a:spcBef>
                  <a:spcAft>
                    <a:spcPts val="600"/>
                  </a:spcAft>
                  <a:buClr>
                    <a:schemeClr val="accent1"/>
                  </a:buClr>
                  <a:buNone/>
                </a:pPr>
                <a:r>
                  <a:rPr lang="en-US" sz="1800" b="0" dirty="0">
                    <a:solidFill>
                      <a:schemeClr val="tx2"/>
                    </a:solidFill>
                    <a:latin typeface="CVS Health Sans" panose="020B0504020202020204" pitchFamily="34" charset="0"/>
                  </a:rPr>
                  <a:t>24/7 medical advice by phone, </a:t>
                </a:r>
                <a:br>
                  <a:rPr lang="en-US" sz="1800" b="0" dirty="0">
                    <a:solidFill>
                      <a:schemeClr val="tx2"/>
                    </a:solidFill>
                    <a:latin typeface="CVS Health Sans" panose="020B0504020202020204" pitchFamily="34" charset="0"/>
                  </a:rPr>
                </a:br>
                <a:r>
                  <a:rPr lang="en-US" sz="1800" b="0" dirty="0">
                    <a:solidFill>
                      <a:schemeClr val="tx2"/>
                    </a:solidFill>
                    <a:latin typeface="CVS Health Sans" panose="020B0504020202020204" pitchFamily="34" charset="0"/>
                  </a:rPr>
                  <a:t>website or mobile app.</a:t>
                </a:r>
              </a:p>
            </p:txBody>
          </p:sp>
          <p:grpSp>
            <p:nvGrpSpPr>
              <p:cNvPr id="30" name="Group 29">
                <a:extLst>
                  <a:ext uri="{FF2B5EF4-FFF2-40B4-BE49-F238E27FC236}">
                    <a16:creationId xmlns:a16="http://schemas.microsoft.com/office/drawing/2014/main" id="{37791F0C-FC1A-6532-B715-0FCB81F99EDB}"/>
                  </a:ext>
                </a:extLst>
              </p:cNvPr>
              <p:cNvGrpSpPr/>
              <p:nvPr/>
            </p:nvGrpSpPr>
            <p:grpSpPr>
              <a:xfrm>
                <a:off x="6589248" y="1353612"/>
                <a:ext cx="1130420" cy="1130420"/>
                <a:chOff x="6646398" y="1353612"/>
                <a:chExt cx="1130420" cy="1130420"/>
              </a:xfrm>
            </p:grpSpPr>
            <p:sp>
              <p:nvSpPr>
                <p:cNvPr id="31" name="Oval 30">
                  <a:extLst>
                    <a:ext uri="{FF2B5EF4-FFF2-40B4-BE49-F238E27FC236}">
                      <a16:creationId xmlns:a16="http://schemas.microsoft.com/office/drawing/2014/main" id="{C86C48AE-7B61-3D64-B089-9DF8DBA9DE07}"/>
                    </a:ext>
                  </a:extLst>
                </p:cNvPr>
                <p:cNvSpPr/>
                <p:nvPr/>
              </p:nvSpPr>
              <p:spPr>
                <a:xfrm>
                  <a:off x="6646398" y="1353612"/>
                  <a:ext cx="1130420" cy="1130420"/>
                </a:xfrm>
                <a:prstGeom prst="ellipse">
                  <a:avLst/>
                </a:prstGeom>
                <a:solidFill>
                  <a:srgbClr val="0B315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35" name="Graphic 185" descr="24-hour icon.">
                  <a:extLst>
                    <a:ext uri="{FF2B5EF4-FFF2-40B4-BE49-F238E27FC236}">
                      <a16:creationId xmlns:a16="http://schemas.microsoft.com/office/drawing/2014/main" id="{45AE0547-EEC6-D4E1-F1F4-AC90D2066E7C}"/>
                    </a:ext>
                  </a:extLst>
                </p:cNvPr>
                <p:cNvSpPr>
                  <a:spLocks noChangeAspect="1"/>
                </p:cNvSpPr>
                <p:nvPr/>
              </p:nvSpPr>
              <p:spPr>
                <a:xfrm>
                  <a:off x="6933911" y="1553755"/>
                  <a:ext cx="626481" cy="687985"/>
                </a:xfrm>
                <a:custGeom>
                  <a:avLst/>
                  <a:gdLst>
                    <a:gd name="connsiteX0" fmla="*/ 189139 w 417528"/>
                    <a:gd name="connsiteY0" fmla="*/ 0 h 458518"/>
                    <a:gd name="connsiteX1" fmla="*/ 0 w 417528"/>
                    <a:gd name="connsiteY1" fmla="*/ 99346 h 458518"/>
                    <a:gd name="connsiteX2" fmla="*/ 15284 w 417528"/>
                    <a:gd name="connsiteY2" fmla="*/ 110809 h 458518"/>
                    <a:gd name="connsiteX3" fmla="*/ 80241 w 417528"/>
                    <a:gd name="connsiteY3" fmla="*/ 49673 h 458518"/>
                    <a:gd name="connsiteX4" fmla="*/ 368725 w 417528"/>
                    <a:gd name="connsiteY4" fmla="*/ 122271 h 458518"/>
                    <a:gd name="connsiteX5" fmla="*/ 296126 w 417528"/>
                    <a:gd name="connsiteY5" fmla="*/ 410756 h 458518"/>
                    <a:gd name="connsiteX6" fmla="*/ 43941 w 417528"/>
                    <a:gd name="connsiteY6" fmla="*/ 384009 h 458518"/>
                    <a:gd name="connsiteX7" fmla="*/ 112719 w 417528"/>
                    <a:gd name="connsiteY7" fmla="*/ 384009 h 458518"/>
                    <a:gd name="connsiteX8" fmla="*/ 112719 w 417528"/>
                    <a:gd name="connsiteY8" fmla="*/ 364904 h 458518"/>
                    <a:gd name="connsiteX9" fmla="*/ 34389 w 417528"/>
                    <a:gd name="connsiteY9" fmla="*/ 364904 h 458518"/>
                    <a:gd name="connsiteX10" fmla="*/ 17194 w 417528"/>
                    <a:gd name="connsiteY10" fmla="*/ 380188 h 458518"/>
                    <a:gd name="connsiteX11" fmla="*/ 17194 w 417528"/>
                    <a:gd name="connsiteY11" fmla="*/ 380188 h 458518"/>
                    <a:gd name="connsiteX12" fmla="*/ 17194 w 417528"/>
                    <a:gd name="connsiteY12" fmla="*/ 458518 h 458518"/>
                    <a:gd name="connsiteX13" fmla="*/ 36299 w 417528"/>
                    <a:gd name="connsiteY13" fmla="*/ 458518 h 458518"/>
                    <a:gd name="connsiteX14" fmla="*/ 36299 w 417528"/>
                    <a:gd name="connsiteY14" fmla="*/ 399293 h 458518"/>
                    <a:gd name="connsiteX15" fmla="*/ 359172 w 417528"/>
                    <a:gd name="connsiteY15" fmla="*/ 382098 h 458518"/>
                    <a:gd name="connsiteX16" fmla="*/ 341978 w 417528"/>
                    <a:gd name="connsiteY16" fmla="*/ 59225 h 458518"/>
                    <a:gd name="connsiteX17" fmla="*/ 189139 w 417528"/>
                    <a:gd name="connsiteY17" fmla="*/ 0 h 458518"/>
                    <a:gd name="connsiteX18" fmla="*/ 296126 w 417528"/>
                    <a:gd name="connsiteY18" fmla="*/ 118450 h 458518"/>
                    <a:gd name="connsiteX19" fmla="*/ 282753 w 417528"/>
                    <a:gd name="connsiteY19" fmla="*/ 122271 h 458518"/>
                    <a:gd name="connsiteX20" fmla="*/ 187228 w 417528"/>
                    <a:gd name="connsiteY20" fmla="*/ 248364 h 458518"/>
                    <a:gd name="connsiteX21" fmla="*/ 187228 w 417528"/>
                    <a:gd name="connsiteY21" fmla="*/ 259827 h 458518"/>
                    <a:gd name="connsiteX22" fmla="*/ 196781 w 417528"/>
                    <a:gd name="connsiteY22" fmla="*/ 265558 h 458518"/>
                    <a:gd name="connsiteX23" fmla="*/ 284663 w 417528"/>
                    <a:gd name="connsiteY23" fmla="*/ 265558 h 458518"/>
                    <a:gd name="connsiteX24" fmla="*/ 284663 w 417528"/>
                    <a:gd name="connsiteY24" fmla="*/ 322873 h 458518"/>
                    <a:gd name="connsiteX25" fmla="*/ 303768 w 417528"/>
                    <a:gd name="connsiteY25" fmla="*/ 322873 h 458518"/>
                    <a:gd name="connsiteX26" fmla="*/ 303768 w 417528"/>
                    <a:gd name="connsiteY26" fmla="*/ 265558 h 458518"/>
                    <a:gd name="connsiteX27" fmla="*/ 322873 w 417528"/>
                    <a:gd name="connsiteY27" fmla="*/ 265558 h 458518"/>
                    <a:gd name="connsiteX28" fmla="*/ 322873 w 417528"/>
                    <a:gd name="connsiteY28" fmla="*/ 246453 h 458518"/>
                    <a:gd name="connsiteX29" fmla="*/ 303768 w 417528"/>
                    <a:gd name="connsiteY29" fmla="*/ 246453 h 458518"/>
                    <a:gd name="connsiteX30" fmla="*/ 303768 w 417528"/>
                    <a:gd name="connsiteY30" fmla="*/ 129913 h 458518"/>
                    <a:gd name="connsiteX31" fmla="*/ 296126 w 417528"/>
                    <a:gd name="connsiteY31" fmla="*/ 118450 h 458518"/>
                    <a:gd name="connsiteX32" fmla="*/ 284663 w 417528"/>
                    <a:gd name="connsiteY32" fmla="*/ 248364 h 458518"/>
                    <a:gd name="connsiteX33" fmla="*/ 212065 w 417528"/>
                    <a:gd name="connsiteY33" fmla="*/ 248364 h 458518"/>
                    <a:gd name="connsiteX34" fmla="*/ 284663 w 417528"/>
                    <a:gd name="connsiteY34" fmla="*/ 152839 h 458518"/>
                    <a:gd name="connsiteX35" fmla="*/ 284663 w 417528"/>
                    <a:gd name="connsiteY35" fmla="*/ 248364 h 458518"/>
                    <a:gd name="connsiteX36" fmla="*/ 110809 w 417528"/>
                    <a:gd name="connsiteY36" fmla="*/ 233080 h 458518"/>
                    <a:gd name="connsiteX37" fmla="*/ 105077 w 417528"/>
                    <a:gd name="connsiteY37" fmla="*/ 236901 h 458518"/>
                    <a:gd name="connsiteX38" fmla="*/ 53494 w 417528"/>
                    <a:gd name="connsiteY38" fmla="*/ 288484 h 458518"/>
                    <a:gd name="connsiteX39" fmla="*/ 47762 w 417528"/>
                    <a:gd name="connsiteY39" fmla="*/ 309500 h 458518"/>
                    <a:gd name="connsiteX40" fmla="*/ 47762 w 417528"/>
                    <a:gd name="connsiteY40" fmla="*/ 315231 h 458518"/>
                    <a:gd name="connsiteX41" fmla="*/ 47762 w 417528"/>
                    <a:gd name="connsiteY41" fmla="*/ 319052 h 458518"/>
                    <a:gd name="connsiteX42" fmla="*/ 51583 w 417528"/>
                    <a:gd name="connsiteY42" fmla="*/ 324784 h 458518"/>
                    <a:gd name="connsiteX43" fmla="*/ 55404 w 417528"/>
                    <a:gd name="connsiteY43" fmla="*/ 324784 h 458518"/>
                    <a:gd name="connsiteX44" fmla="*/ 170034 w 417528"/>
                    <a:gd name="connsiteY44" fmla="*/ 324784 h 458518"/>
                    <a:gd name="connsiteX45" fmla="*/ 170034 w 417528"/>
                    <a:gd name="connsiteY45" fmla="*/ 305679 h 458518"/>
                    <a:gd name="connsiteX46" fmla="*/ 66867 w 417528"/>
                    <a:gd name="connsiteY46" fmla="*/ 305679 h 458518"/>
                    <a:gd name="connsiteX47" fmla="*/ 72599 w 417528"/>
                    <a:gd name="connsiteY47" fmla="*/ 288484 h 458518"/>
                    <a:gd name="connsiteX48" fmla="*/ 114630 w 417528"/>
                    <a:gd name="connsiteY48" fmla="*/ 254095 h 458518"/>
                    <a:gd name="connsiteX49" fmla="*/ 152839 w 417528"/>
                    <a:gd name="connsiteY49" fmla="*/ 229259 h 458518"/>
                    <a:gd name="connsiteX50" fmla="*/ 175765 w 417528"/>
                    <a:gd name="connsiteY50" fmla="*/ 191049 h 458518"/>
                    <a:gd name="connsiteX51" fmla="*/ 177676 w 417528"/>
                    <a:gd name="connsiteY51" fmla="*/ 179586 h 458518"/>
                    <a:gd name="connsiteX52" fmla="*/ 118450 w 417528"/>
                    <a:gd name="connsiteY52" fmla="*/ 112719 h 458518"/>
                    <a:gd name="connsiteX53" fmla="*/ 49673 w 417528"/>
                    <a:gd name="connsiteY53" fmla="*/ 171944 h 458518"/>
                    <a:gd name="connsiteX54" fmla="*/ 49673 w 417528"/>
                    <a:gd name="connsiteY54" fmla="*/ 179586 h 458518"/>
                    <a:gd name="connsiteX55" fmla="*/ 68778 w 417528"/>
                    <a:gd name="connsiteY55" fmla="*/ 179586 h 458518"/>
                    <a:gd name="connsiteX56" fmla="*/ 114630 w 417528"/>
                    <a:gd name="connsiteY56" fmla="*/ 135645 h 458518"/>
                    <a:gd name="connsiteX57" fmla="*/ 156660 w 417528"/>
                    <a:gd name="connsiteY57" fmla="*/ 175765 h 458518"/>
                    <a:gd name="connsiteX58" fmla="*/ 110809 w 417528"/>
                    <a:gd name="connsiteY58" fmla="*/ 233080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528" h="458518">
                      <a:moveTo>
                        <a:pt x="189139" y="0"/>
                      </a:moveTo>
                      <a:cubicBezTo>
                        <a:pt x="112719" y="0"/>
                        <a:pt x="42031" y="38210"/>
                        <a:pt x="0" y="99346"/>
                      </a:cubicBezTo>
                      <a:lnTo>
                        <a:pt x="15284" y="110809"/>
                      </a:lnTo>
                      <a:cubicBezTo>
                        <a:pt x="32478" y="85972"/>
                        <a:pt x="55404" y="64957"/>
                        <a:pt x="80241" y="49673"/>
                      </a:cubicBezTo>
                      <a:cubicBezTo>
                        <a:pt x="179586" y="-9552"/>
                        <a:pt x="309500" y="22926"/>
                        <a:pt x="368725" y="122271"/>
                      </a:cubicBezTo>
                      <a:cubicBezTo>
                        <a:pt x="427950" y="221617"/>
                        <a:pt x="395472" y="351530"/>
                        <a:pt x="296126" y="410756"/>
                      </a:cubicBezTo>
                      <a:cubicBezTo>
                        <a:pt x="215886" y="458518"/>
                        <a:pt x="112719" y="448966"/>
                        <a:pt x="43941" y="384009"/>
                      </a:cubicBezTo>
                      <a:lnTo>
                        <a:pt x="112719" y="384009"/>
                      </a:lnTo>
                      <a:lnTo>
                        <a:pt x="112719" y="364904"/>
                      </a:lnTo>
                      <a:lnTo>
                        <a:pt x="34389" y="364904"/>
                      </a:lnTo>
                      <a:cubicBezTo>
                        <a:pt x="24836" y="362993"/>
                        <a:pt x="17194" y="370635"/>
                        <a:pt x="17194" y="380188"/>
                      </a:cubicBezTo>
                      <a:lnTo>
                        <a:pt x="17194" y="380188"/>
                      </a:lnTo>
                      <a:lnTo>
                        <a:pt x="17194" y="458518"/>
                      </a:lnTo>
                      <a:lnTo>
                        <a:pt x="36299" y="458518"/>
                      </a:lnTo>
                      <a:lnTo>
                        <a:pt x="36299" y="399293"/>
                      </a:lnTo>
                      <a:cubicBezTo>
                        <a:pt x="129913" y="483354"/>
                        <a:pt x="275111" y="475712"/>
                        <a:pt x="359172" y="382098"/>
                      </a:cubicBezTo>
                      <a:cubicBezTo>
                        <a:pt x="443234" y="288484"/>
                        <a:pt x="435592" y="143287"/>
                        <a:pt x="341978" y="59225"/>
                      </a:cubicBezTo>
                      <a:cubicBezTo>
                        <a:pt x="299947" y="21015"/>
                        <a:pt x="246453" y="0"/>
                        <a:pt x="189139" y="0"/>
                      </a:cubicBezTo>
                      <a:close/>
                      <a:moveTo>
                        <a:pt x="296126" y="118450"/>
                      </a:moveTo>
                      <a:cubicBezTo>
                        <a:pt x="292305" y="116540"/>
                        <a:pt x="286574" y="118450"/>
                        <a:pt x="282753" y="122271"/>
                      </a:cubicBezTo>
                      <a:lnTo>
                        <a:pt x="187228" y="248364"/>
                      </a:lnTo>
                      <a:cubicBezTo>
                        <a:pt x="185318" y="252185"/>
                        <a:pt x="185318" y="256006"/>
                        <a:pt x="187228" y="259827"/>
                      </a:cubicBezTo>
                      <a:cubicBezTo>
                        <a:pt x="189139" y="263648"/>
                        <a:pt x="192960" y="265558"/>
                        <a:pt x="196781" y="265558"/>
                      </a:cubicBezTo>
                      <a:lnTo>
                        <a:pt x="284663" y="265558"/>
                      </a:lnTo>
                      <a:lnTo>
                        <a:pt x="284663" y="322873"/>
                      </a:lnTo>
                      <a:lnTo>
                        <a:pt x="303768" y="322873"/>
                      </a:lnTo>
                      <a:lnTo>
                        <a:pt x="303768" y="265558"/>
                      </a:lnTo>
                      <a:lnTo>
                        <a:pt x="322873" y="265558"/>
                      </a:lnTo>
                      <a:lnTo>
                        <a:pt x="322873" y="246453"/>
                      </a:lnTo>
                      <a:lnTo>
                        <a:pt x="303768" y="246453"/>
                      </a:lnTo>
                      <a:lnTo>
                        <a:pt x="303768" y="129913"/>
                      </a:lnTo>
                      <a:cubicBezTo>
                        <a:pt x="303768" y="124182"/>
                        <a:pt x="299947" y="120361"/>
                        <a:pt x="296126" y="118450"/>
                      </a:cubicBezTo>
                      <a:close/>
                      <a:moveTo>
                        <a:pt x="284663" y="248364"/>
                      </a:moveTo>
                      <a:lnTo>
                        <a:pt x="212065" y="248364"/>
                      </a:lnTo>
                      <a:lnTo>
                        <a:pt x="284663" y="152839"/>
                      </a:lnTo>
                      <a:lnTo>
                        <a:pt x="284663" y="248364"/>
                      </a:lnTo>
                      <a:close/>
                      <a:moveTo>
                        <a:pt x="110809" y="233080"/>
                      </a:moveTo>
                      <a:lnTo>
                        <a:pt x="105077" y="236901"/>
                      </a:lnTo>
                      <a:cubicBezTo>
                        <a:pt x="82151" y="246453"/>
                        <a:pt x="63046" y="265558"/>
                        <a:pt x="53494" y="288484"/>
                      </a:cubicBezTo>
                      <a:cubicBezTo>
                        <a:pt x="51583" y="296126"/>
                        <a:pt x="49673" y="301858"/>
                        <a:pt x="47762" y="309500"/>
                      </a:cubicBezTo>
                      <a:cubicBezTo>
                        <a:pt x="47762" y="311410"/>
                        <a:pt x="47762" y="313321"/>
                        <a:pt x="47762" y="315231"/>
                      </a:cubicBezTo>
                      <a:cubicBezTo>
                        <a:pt x="47762" y="317142"/>
                        <a:pt x="47762" y="317142"/>
                        <a:pt x="47762" y="319052"/>
                      </a:cubicBezTo>
                      <a:cubicBezTo>
                        <a:pt x="47762" y="320963"/>
                        <a:pt x="49673" y="322873"/>
                        <a:pt x="51583" y="324784"/>
                      </a:cubicBezTo>
                      <a:cubicBezTo>
                        <a:pt x="51583" y="324784"/>
                        <a:pt x="53494" y="324784"/>
                        <a:pt x="55404" y="324784"/>
                      </a:cubicBezTo>
                      <a:lnTo>
                        <a:pt x="170034" y="324784"/>
                      </a:lnTo>
                      <a:lnTo>
                        <a:pt x="170034" y="305679"/>
                      </a:lnTo>
                      <a:lnTo>
                        <a:pt x="66867" y="305679"/>
                      </a:lnTo>
                      <a:cubicBezTo>
                        <a:pt x="68778" y="299947"/>
                        <a:pt x="70688" y="292305"/>
                        <a:pt x="72599" y="288484"/>
                      </a:cubicBezTo>
                      <a:cubicBezTo>
                        <a:pt x="84062" y="273200"/>
                        <a:pt x="97435" y="261737"/>
                        <a:pt x="114630" y="254095"/>
                      </a:cubicBezTo>
                      <a:cubicBezTo>
                        <a:pt x="128003" y="246453"/>
                        <a:pt x="141376" y="238811"/>
                        <a:pt x="152839" y="229259"/>
                      </a:cubicBezTo>
                      <a:cubicBezTo>
                        <a:pt x="164302" y="219707"/>
                        <a:pt x="171944" y="206333"/>
                        <a:pt x="175765" y="191049"/>
                      </a:cubicBezTo>
                      <a:cubicBezTo>
                        <a:pt x="175765" y="187228"/>
                        <a:pt x="177676" y="183407"/>
                        <a:pt x="177676" y="179586"/>
                      </a:cubicBezTo>
                      <a:cubicBezTo>
                        <a:pt x="179586" y="145197"/>
                        <a:pt x="152839" y="114630"/>
                        <a:pt x="118450" y="112719"/>
                      </a:cubicBezTo>
                      <a:cubicBezTo>
                        <a:pt x="84062" y="110809"/>
                        <a:pt x="51583" y="135645"/>
                        <a:pt x="49673" y="171944"/>
                      </a:cubicBezTo>
                      <a:cubicBezTo>
                        <a:pt x="49673" y="173855"/>
                        <a:pt x="49673" y="175765"/>
                        <a:pt x="49673" y="179586"/>
                      </a:cubicBezTo>
                      <a:lnTo>
                        <a:pt x="68778" y="179586"/>
                      </a:lnTo>
                      <a:cubicBezTo>
                        <a:pt x="70688" y="152839"/>
                        <a:pt x="91704" y="133734"/>
                        <a:pt x="114630" y="135645"/>
                      </a:cubicBezTo>
                      <a:cubicBezTo>
                        <a:pt x="137555" y="135645"/>
                        <a:pt x="154750" y="154750"/>
                        <a:pt x="156660" y="175765"/>
                      </a:cubicBezTo>
                      <a:cubicBezTo>
                        <a:pt x="158571" y="204423"/>
                        <a:pt x="131824" y="221617"/>
                        <a:pt x="110809" y="233080"/>
                      </a:cubicBezTo>
                      <a:close/>
                    </a:path>
                  </a:pathLst>
                </a:custGeom>
                <a:solidFill>
                  <a:schemeClr val="bg1"/>
                </a:solidFill>
                <a:ln w="19050" cap="flat">
                  <a:noFill/>
                  <a:prstDash val="solid"/>
                  <a:miter/>
                </a:ln>
              </p:spPr>
              <p:txBody>
                <a:bodyPr rtlCol="0" anchor="ctr"/>
                <a:lstStyle/>
                <a:p>
                  <a:endParaRPr lang="en-US" dirty="0"/>
                </a:p>
              </p:txBody>
            </p:sp>
          </p:grpSp>
        </p:grpSp>
        <p:grpSp>
          <p:nvGrpSpPr>
            <p:cNvPr id="2" name="Group 1">
              <a:extLst>
                <a:ext uri="{FF2B5EF4-FFF2-40B4-BE49-F238E27FC236}">
                  <a16:creationId xmlns:a16="http://schemas.microsoft.com/office/drawing/2014/main" id="{9B071F4F-098F-5A17-16A2-B634AC48EE17}"/>
                </a:ext>
              </a:extLst>
            </p:cNvPr>
            <p:cNvGrpSpPr/>
            <p:nvPr/>
          </p:nvGrpSpPr>
          <p:grpSpPr>
            <a:xfrm>
              <a:off x="6579274" y="2869160"/>
              <a:ext cx="5067930" cy="1130420"/>
              <a:chOff x="6579274" y="2869160"/>
              <a:chExt cx="5067930" cy="1130420"/>
            </a:xfrm>
          </p:grpSpPr>
          <p:sp>
            <p:nvSpPr>
              <p:cNvPr id="19" name="TextBox 18">
                <a:extLst>
                  <a:ext uri="{FF2B5EF4-FFF2-40B4-BE49-F238E27FC236}">
                    <a16:creationId xmlns:a16="http://schemas.microsoft.com/office/drawing/2014/main" id="{47984E0E-A0AB-72F2-E543-F0DCCB674DFB}"/>
                  </a:ext>
                </a:extLst>
              </p:cNvPr>
              <p:cNvSpPr txBox="1"/>
              <p:nvPr/>
            </p:nvSpPr>
            <p:spPr>
              <a:xfrm>
                <a:off x="8065696" y="3029479"/>
                <a:ext cx="3581508" cy="828658"/>
              </a:xfrm>
              <a:prstGeom prst="rect">
                <a:avLst/>
              </a:prstGeom>
              <a:noFill/>
            </p:spPr>
            <p:txBody>
              <a:bodyPr wrap="square" lIns="0" tIns="0" rIns="0" bIns="0" rtlCol="0">
                <a:noAutofit/>
              </a:bodyPr>
              <a:lstStyle/>
              <a:p>
                <a:pPr marL="0" indent="0">
                  <a:lnSpc>
                    <a:spcPct val="100000"/>
                  </a:lnSpc>
                  <a:spcBef>
                    <a:spcPts val="600"/>
                  </a:spcBef>
                  <a:spcAft>
                    <a:spcPts val="600"/>
                  </a:spcAft>
                  <a:buClr>
                    <a:schemeClr val="accent1"/>
                  </a:buClr>
                  <a:buNone/>
                </a:pPr>
                <a:r>
                  <a:rPr lang="en-US" sz="1800" b="0" dirty="0">
                    <a:solidFill>
                      <a:schemeClr val="tx2"/>
                    </a:solidFill>
                    <a:latin typeface="CVS Health Sans" panose="020B0504020202020204" pitchFamily="34" charset="0"/>
                  </a:rPr>
                  <a:t>U.S.-based, board-certified and </a:t>
                </a:r>
                <a:br>
                  <a:rPr lang="en-US" sz="1800" b="0" dirty="0">
                    <a:solidFill>
                      <a:schemeClr val="tx2"/>
                    </a:solidFill>
                    <a:latin typeface="CVS Health Sans" panose="020B0504020202020204" pitchFamily="34" charset="0"/>
                  </a:rPr>
                </a:br>
                <a:r>
                  <a:rPr lang="en-US" sz="1800" b="0" dirty="0">
                    <a:solidFill>
                      <a:schemeClr val="tx2"/>
                    </a:solidFill>
                    <a:latin typeface="CVS Health Sans" panose="020B0504020202020204" pitchFamily="34" charset="0"/>
                  </a:rPr>
                  <a:t>state-licensed doctors that are </a:t>
                </a:r>
                <a:br>
                  <a:rPr lang="en-US" sz="1800" b="0" dirty="0">
                    <a:solidFill>
                      <a:schemeClr val="tx2"/>
                    </a:solidFill>
                    <a:latin typeface="CVS Health Sans" panose="020B0504020202020204" pitchFamily="34" charset="0"/>
                  </a:rPr>
                </a:br>
                <a:r>
                  <a:rPr lang="en-US" sz="1800" b="0" dirty="0">
                    <a:solidFill>
                      <a:schemeClr val="tx2"/>
                    </a:solidFill>
                    <a:latin typeface="CVS Health Sans" panose="020B0504020202020204" pitchFamily="34" charset="0"/>
                  </a:rPr>
                  <a:t>specially trained in telemedicine.</a:t>
                </a:r>
              </a:p>
            </p:txBody>
          </p:sp>
          <p:grpSp>
            <p:nvGrpSpPr>
              <p:cNvPr id="36" name="Group 35">
                <a:extLst>
                  <a:ext uri="{FF2B5EF4-FFF2-40B4-BE49-F238E27FC236}">
                    <a16:creationId xmlns:a16="http://schemas.microsoft.com/office/drawing/2014/main" id="{C9AAF7AC-ED00-A4BB-F53B-959875E52337}"/>
                  </a:ext>
                </a:extLst>
              </p:cNvPr>
              <p:cNvGrpSpPr/>
              <p:nvPr/>
            </p:nvGrpSpPr>
            <p:grpSpPr>
              <a:xfrm>
                <a:off x="6579274" y="2869160"/>
                <a:ext cx="1130420" cy="1130420"/>
                <a:chOff x="6636424" y="2869160"/>
                <a:chExt cx="1130420" cy="1130420"/>
              </a:xfrm>
            </p:grpSpPr>
            <p:sp>
              <p:nvSpPr>
                <p:cNvPr id="37" name="Oval 36">
                  <a:extLst>
                    <a:ext uri="{FF2B5EF4-FFF2-40B4-BE49-F238E27FC236}">
                      <a16:creationId xmlns:a16="http://schemas.microsoft.com/office/drawing/2014/main" id="{37B5390F-B319-AC67-CD5B-055ACC182089}"/>
                    </a:ext>
                  </a:extLst>
                </p:cNvPr>
                <p:cNvSpPr/>
                <p:nvPr/>
              </p:nvSpPr>
              <p:spPr>
                <a:xfrm>
                  <a:off x="6636424" y="2869160"/>
                  <a:ext cx="1130420" cy="1130420"/>
                </a:xfrm>
                <a:prstGeom prst="ellipse">
                  <a:avLst/>
                </a:prstGeom>
                <a:solidFill>
                  <a:srgbClr val="77D8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38" name="Graphic 195" descr="Holistic network icon.">
                  <a:extLst>
                    <a:ext uri="{FF2B5EF4-FFF2-40B4-BE49-F238E27FC236}">
                      <a16:creationId xmlns:a16="http://schemas.microsoft.com/office/drawing/2014/main" id="{6FE5D9CD-5719-6503-527E-68A798F8C4B0}"/>
                    </a:ext>
                  </a:extLst>
                </p:cNvPr>
                <p:cNvSpPr>
                  <a:spLocks noChangeAspect="1"/>
                </p:cNvSpPr>
                <p:nvPr/>
              </p:nvSpPr>
              <p:spPr>
                <a:xfrm>
                  <a:off x="6782957" y="3093581"/>
                  <a:ext cx="805974" cy="602119"/>
                </a:xfrm>
                <a:custGeom>
                  <a:avLst/>
                  <a:gdLst>
                    <a:gd name="connsiteX0" fmla="*/ 458518 w 458518"/>
                    <a:gd name="connsiteY0" fmla="*/ 245110 h 342545"/>
                    <a:gd name="connsiteX1" fmla="*/ 439413 w 458518"/>
                    <a:gd name="connsiteY1" fmla="*/ 195438 h 342545"/>
                    <a:gd name="connsiteX2" fmla="*/ 422219 w 458518"/>
                    <a:gd name="connsiteY2" fmla="*/ 182064 h 342545"/>
                    <a:gd name="connsiteX3" fmla="*/ 406935 w 458518"/>
                    <a:gd name="connsiteY3" fmla="*/ 174422 h 342545"/>
                    <a:gd name="connsiteX4" fmla="*/ 406935 w 458518"/>
                    <a:gd name="connsiteY4" fmla="*/ 101824 h 342545"/>
                    <a:gd name="connsiteX5" fmla="*/ 406935 w 458518"/>
                    <a:gd name="connsiteY5" fmla="*/ 101824 h 342545"/>
                    <a:gd name="connsiteX6" fmla="*/ 343889 w 458518"/>
                    <a:gd name="connsiteY6" fmla="*/ 36867 h 342545"/>
                    <a:gd name="connsiteX7" fmla="*/ 305679 w 458518"/>
                    <a:gd name="connsiteY7" fmla="*/ 50240 h 342545"/>
                    <a:gd name="connsiteX8" fmla="*/ 198691 w 458518"/>
                    <a:gd name="connsiteY8" fmla="*/ 6299 h 342545"/>
                    <a:gd name="connsiteX9" fmla="*/ 154750 w 458518"/>
                    <a:gd name="connsiteY9" fmla="*/ 50240 h 342545"/>
                    <a:gd name="connsiteX10" fmla="*/ 114630 w 458518"/>
                    <a:gd name="connsiteY10" fmla="*/ 36867 h 342545"/>
                    <a:gd name="connsiteX11" fmla="*/ 49673 w 458518"/>
                    <a:gd name="connsiteY11" fmla="*/ 101824 h 342545"/>
                    <a:gd name="connsiteX12" fmla="*/ 114630 w 458518"/>
                    <a:gd name="connsiteY12" fmla="*/ 166780 h 342545"/>
                    <a:gd name="connsiteX13" fmla="*/ 168123 w 458518"/>
                    <a:gd name="connsiteY13" fmla="*/ 136212 h 342545"/>
                    <a:gd name="connsiteX14" fmla="*/ 275111 w 458518"/>
                    <a:gd name="connsiteY14" fmla="*/ 147675 h 342545"/>
                    <a:gd name="connsiteX15" fmla="*/ 275111 w 458518"/>
                    <a:gd name="connsiteY15" fmla="*/ 170601 h 342545"/>
                    <a:gd name="connsiteX16" fmla="*/ 78330 w 458518"/>
                    <a:gd name="connsiteY16" fmla="*/ 170601 h 342545"/>
                    <a:gd name="connsiteX17" fmla="*/ 55404 w 458518"/>
                    <a:gd name="connsiteY17" fmla="*/ 174422 h 342545"/>
                    <a:gd name="connsiteX18" fmla="*/ 19105 w 458518"/>
                    <a:gd name="connsiteY18" fmla="*/ 197348 h 342545"/>
                    <a:gd name="connsiteX19" fmla="*/ 7642 w 458518"/>
                    <a:gd name="connsiteY19" fmla="*/ 214543 h 342545"/>
                    <a:gd name="connsiteX20" fmla="*/ 1910 w 458518"/>
                    <a:gd name="connsiteY20" fmla="*/ 235558 h 342545"/>
                    <a:gd name="connsiteX21" fmla="*/ 0 w 458518"/>
                    <a:gd name="connsiteY21" fmla="*/ 247021 h 342545"/>
                    <a:gd name="connsiteX22" fmla="*/ 0 w 458518"/>
                    <a:gd name="connsiteY22" fmla="*/ 289052 h 342545"/>
                    <a:gd name="connsiteX23" fmla="*/ 15284 w 458518"/>
                    <a:gd name="connsiteY23" fmla="*/ 304336 h 342545"/>
                    <a:gd name="connsiteX24" fmla="*/ 15284 w 458518"/>
                    <a:gd name="connsiteY24" fmla="*/ 304336 h 342545"/>
                    <a:gd name="connsiteX25" fmla="*/ 84062 w 458518"/>
                    <a:gd name="connsiteY25" fmla="*/ 304336 h 342545"/>
                    <a:gd name="connsiteX26" fmla="*/ 84062 w 458518"/>
                    <a:gd name="connsiteY26" fmla="*/ 327262 h 342545"/>
                    <a:gd name="connsiteX27" fmla="*/ 99346 w 458518"/>
                    <a:gd name="connsiteY27" fmla="*/ 342546 h 342545"/>
                    <a:gd name="connsiteX28" fmla="*/ 351530 w 458518"/>
                    <a:gd name="connsiteY28" fmla="*/ 342546 h 342545"/>
                    <a:gd name="connsiteX29" fmla="*/ 370635 w 458518"/>
                    <a:gd name="connsiteY29" fmla="*/ 323441 h 342545"/>
                    <a:gd name="connsiteX30" fmla="*/ 370635 w 458518"/>
                    <a:gd name="connsiteY30" fmla="*/ 304336 h 342545"/>
                    <a:gd name="connsiteX31" fmla="*/ 439413 w 458518"/>
                    <a:gd name="connsiteY31" fmla="*/ 304336 h 342545"/>
                    <a:gd name="connsiteX32" fmla="*/ 456608 w 458518"/>
                    <a:gd name="connsiteY32" fmla="*/ 287141 h 342545"/>
                    <a:gd name="connsiteX33" fmla="*/ 456608 w 458518"/>
                    <a:gd name="connsiteY33" fmla="*/ 287141 h 342545"/>
                    <a:gd name="connsiteX34" fmla="*/ 458518 w 458518"/>
                    <a:gd name="connsiteY34" fmla="*/ 245110 h 342545"/>
                    <a:gd name="connsiteX35" fmla="*/ 307589 w 458518"/>
                    <a:gd name="connsiteY35" fmla="*/ 101824 h 342545"/>
                    <a:gd name="connsiteX36" fmla="*/ 311410 w 458518"/>
                    <a:gd name="connsiteY36" fmla="*/ 101824 h 342545"/>
                    <a:gd name="connsiteX37" fmla="*/ 320963 w 458518"/>
                    <a:gd name="connsiteY37" fmla="*/ 101824 h 342545"/>
                    <a:gd name="connsiteX38" fmla="*/ 351530 w 458518"/>
                    <a:gd name="connsiteY38" fmla="*/ 90361 h 342545"/>
                    <a:gd name="connsiteX39" fmla="*/ 359172 w 458518"/>
                    <a:gd name="connsiteY39" fmla="*/ 101824 h 342545"/>
                    <a:gd name="connsiteX40" fmla="*/ 362993 w 458518"/>
                    <a:gd name="connsiteY40" fmla="*/ 105645 h 342545"/>
                    <a:gd name="connsiteX41" fmla="*/ 384009 w 458518"/>
                    <a:gd name="connsiteY41" fmla="*/ 115197 h 342545"/>
                    <a:gd name="connsiteX42" fmla="*/ 326694 w 458518"/>
                    <a:gd name="connsiteY42" fmla="*/ 141944 h 342545"/>
                    <a:gd name="connsiteX43" fmla="*/ 299947 w 458518"/>
                    <a:gd name="connsiteY43" fmla="*/ 117107 h 342545"/>
                    <a:gd name="connsiteX44" fmla="*/ 307589 w 458518"/>
                    <a:gd name="connsiteY44" fmla="*/ 101824 h 342545"/>
                    <a:gd name="connsiteX45" fmla="*/ 387830 w 458518"/>
                    <a:gd name="connsiteY45" fmla="*/ 98003 h 342545"/>
                    <a:gd name="connsiteX46" fmla="*/ 376367 w 458518"/>
                    <a:gd name="connsiteY46" fmla="*/ 94182 h 342545"/>
                    <a:gd name="connsiteX47" fmla="*/ 374456 w 458518"/>
                    <a:gd name="connsiteY47" fmla="*/ 92271 h 342545"/>
                    <a:gd name="connsiteX48" fmla="*/ 366814 w 458518"/>
                    <a:gd name="connsiteY48" fmla="*/ 73166 h 342545"/>
                    <a:gd name="connsiteX49" fmla="*/ 366814 w 458518"/>
                    <a:gd name="connsiteY49" fmla="*/ 61703 h 342545"/>
                    <a:gd name="connsiteX50" fmla="*/ 387830 w 458518"/>
                    <a:gd name="connsiteY50" fmla="*/ 98003 h 342545"/>
                    <a:gd name="connsiteX51" fmla="*/ 343889 w 458518"/>
                    <a:gd name="connsiteY51" fmla="*/ 55972 h 342545"/>
                    <a:gd name="connsiteX52" fmla="*/ 347710 w 458518"/>
                    <a:gd name="connsiteY52" fmla="*/ 55972 h 342545"/>
                    <a:gd name="connsiteX53" fmla="*/ 347710 w 458518"/>
                    <a:gd name="connsiteY53" fmla="*/ 57882 h 342545"/>
                    <a:gd name="connsiteX54" fmla="*/ 340068 w 458518"/>
                    <a:gd name="connsiteY54" fmla="*/ 75077 h 342545"/>
                    <a:gd name="connsiteX55" fmla="*/ 320963 w 458518"/>
                    <a:gd name="connsiteY55" fmla="*/ 82719 h 342545"/>
                    <a:gd name="connsiteX56" fmla="*/ 311410 w 458518"/>
                    <a:gd name="connsiteY56" fmla="*/ 82719 h 342545"/>
                    <a:gd name="connsiteX57" fmla="*/ 311410 w 458518"/>
                    <a:gd name="connsiteY57" fmla="*/ 80808 h 342545"/>
                    <a:gd name="connsiteX58" fmla="*/ 311410 w 458518"/>
                    <a:gd name="connsiteY58" fmla="*/ 69345 h 342545"/>
                    <a:gd name="connsiteX59" fmla="*/ 343889 w 458518"/>
                    <a:gd name="connsiteY59" fmla="*/ 55972 h 342545"/>
                    <a:gd name="connsiteX60" fmla="*/ 229259 w 458518"/>
                    <a:gd name="connsiteY60" fmla="*/ 17762 h 342545"/>
                    <a:gd name="connsiteX61" fmla="*/ 282753 w 458518"/>
                    <a:gd name="connsiteY61" fmla="*/ 48330 h 342545"/>
                    <a:gd name="connsiteX62" fmla="*/ 256006 w 458518"/>
                    <a:gd name="connsiteY62" fmla="*/ 48330 h 342545"/>
                    <a:gd name="connsiteX63" fmla="*/ 229259 w 458518"/>
                    <a:gd name="connsiteY63" fmla="*/ 29225 h 342545"/>
                    <a:gd name="connsiteX64" fmla="*/ 202512 w 458518"/>
                    <a:gd name="connsiteY64" fmla="*/ 48330 h 342545"/>
                    <a:gd name="connsiteX65" fmla="*/ 175765 w 458518"/>
                    <a:gd name="connsiteY65" fmla="*/ 48330 h 342545"/>
                    <a:gd name="connsiteX66" fmla="*/ 229259 w 458518"/>
                    <a:gd name="connsiteY66" fmla="*/ 17762 h 342545"/>
                    <a:gd name="connsiteX67" fmla="*/ 238811 w 458518"/>
                    <a:gd name="connsiteY67" fmla="*/ 57882 h 342545"/>
                    <a:gd name="connsiteX68" fmla="*/ 231170 w 458518"/>
                    <a:gd name="connsiteY68" fmla="*/ 65524 h 342545"/>
                    <a:gd name="connsiteX69" fmla="*/ 221617 w 458518"/>
                    <a:gd name="connsiteY69" fmla="*/ 57882 h 342545"/>
                    <a:gd name="connsiteX70" fmla="*/ 229259 w 458518"/>
                    <a:gd name="connsiteY70" fmla="*/ 48330 h 342545"/>
                    <a:gd name="connsiteX71" fmla="*/ 231170 w 458518"/>
                    <a:gd name="connsiteY71" fmla="*/ 48330 h 342545"/>
                    <a:gd name="connsiteX72" fmla="*/ 238811 w 458518"/>
                    <a:gd name="connsiteY72" fmla="*/ 57882 h 342545"/>
                    <a:gd name="connsiteX73" fmla="*/ 238811 w 458518"/>
                    <a:gd name="connsiteY73" fmla="*/ 57882 h 342545"/>
                    <a:gd name="connsiteX74" fmla="*/ 238811 w 458518"/>
                    <a:gd name="connsiteY74" fmla="*/ 57882 h 342545"/>
                    <a:gd name="connsiteX75" fmla="*/ 114630 w 458518"/>
                    <a:gd name="connsiteY75" fmla="*/ 145765 h 342545"/>
                    <a:gd name="connsiteX76" fmla="*/ 68778 w 458518"/>
                    <a:gd name="connsiteY76" fmla="*/ 99913 h 342545"/>
                    <a:gd name="connsiteX77" fmla="*/ 114630 w 458518"/>
                    <a:gd name="connsiteY77" fmla="*/ 55972 h 342545"/>
                    <a:gd name="connsiteX78" fmla="*/ 149018 w 458518"/>
                    <a:gd name="connsiteY78" fmla="*/ 71256 h 342545"/>
                    <a:gd name="connsiteX79" fmla="*/ 149018 w 458518"/>
                    <a:gd name="connsiteY79" fmla="*/ 80808 h 342545"/>
                    <a:gd name="connsiteX80" fmla="*/ 158571 w 458518"/>
                    <a:gd name="connsiteY80" fmla="*/ 117107 h 342545"/>
                    <a:gd name="connsiteX81" fmla="*/ 114630 w 458518"/>
                    <a:gd name="connsiteY81" fmla="*/ 145765 h 342545"/>
                    <a:gd name="connsiteX82" fmla="*/ 229259 w 458518"/>
                    <a:gd name="connsiteY82" fmla="*/ 143854 h 342545"/>
                    <a:gd name="connsiteX83" fmla="*/ 168123 w 458518"/>
                    <a:gd name="connsiteY83" fmla="*/ 80808 h 342545"/>
                    <a:gd name="connsiteX84" fmla="*/ 170034 w 458518"/>
                    <a:gd name="connsiteY84" fmla="*/ 69345 h 342545"/>
                    <a:gd name="connsiteX85" fmla="*/ 206333 w 458518"/>
                    <a:gd name="connsiteY85" fmla="*/ 69345 h 342545"/>
                    <a:gd name="connsiteX86" fmla="*/ 242632 w 458518"/>
                    <a:gd name="connsiteY86" fmla="*/ 86540 h 342545"/>
                    <a:gd name="connsiteX87" fmla="*/ 259827 w 458518"/>
                    <a:gd name="connsiteY87" fmla="*/ 69345 h 342545"/>
                    <a:gd name="connsiteX88" fmla="*/ 294216 w 458518"/>
                    <a:gd name="connsiteY88" fmla="*/ 69345 h 342545"/>
                    <a:gd name="connsiteX89" fmla="*/ 296126 w 458518"/>
                    <a:gd name="connsiteY89" fmla="*/ 80808 h 342545"/>
                    <a:gd name="connsiteX90" fmla="*/ 229259 w 458518"/>
                    <a:gd name="connsiteY90" fmla="*/ 143854 h 342545"/>
                    <a:gd name="connsiteX91" fmla="*/ 229259 w 458518"/>
                    <a:gd name="connsiteY91" fmla="*/ 143854 h 342545"/>
                    <a:gd name="connsiteX92" fmla="*/ 296126 w 458518"/>
                    <a:gd name="connsiteY92" fmla="*/ 145765 h 342545"/>
                    <a:gd name="connsiteX93" fmla="*/ 385919 w 458518"/>
                    <a:gd name="connsiteY93" fmla="*/ 147675 h 342545"/>
                    <a:gd name="connsiteX94" fmla="*/ 387830 w 458518"/>
                    <a:gd name="connsiteY94" fmla="*/ 145765 h 342545"/>
                    <a:gd name="connsiteX95" fmla="*/ 387830 w 458518"/>
                    <a:gd name="connsiteY95" fmla="*/ 170601 h 342545"/>
                    <a:gd name="connsiteX96" fmla="*/ 380188 w 458518"/>
                    <a:gd name="connsiteY96" fmla="*/ 170601 h 342545"/>
                    <a:gd name="connsiteX97" fmla="*/ 296126 w 458518"/>
                    <a:gd name="connsiteY97" fmla="*/ 170601 h 342545"/>
                    <a:gd name="connsiteX98" fmla="*/ 296126 w 458518"/>
                    <a:gd name="connsiteY98" fmla="*/ 145765 h 342545"/>
                    <a:gd name="connsiteX99" fmla="*/ 91704 w 458518"/>
                    <a:gd name="connsiteY99" fmla="*/ 239379 h 342545"/>
                    <a:gd name="connsiteX100" fmla="*/ 85972 w 458518"/>
                    <a:gd name="connsiteY100" fmla="*/ 275678 h 342545"/>
                    <a:gd name="connsiteX101" fmla="*/ 85972 w 458518"/>
                    <a:gd name="connsiteY101" fmla="*/ 285231 h 342545"/>
                    <a:gd name="connsiteX102" fmla="*/ 66867 w 458518"/>
                    <a:gd name="connsiteY102" fmla="*/ 285231 h 342545"/>
                    <a:gd name="connsiteX103" fmla="*/ 66867 w 458518"/>
                    <a:gd name="connsiteY103" fmla="*/ 256573 h 342545"/>
                    <a:gd name="connsiteX104" fmla="*/ 47762 w 458518"/>
                    <a:gd name="connsiteY104" fmla="*/ 256573 h 342545"/>
                    <a:gd name="connsiteX105" fmla="*/ 47762 w 458518"/>
                    <a:gd name="connsiteY105" fmla="*/ 285231 h 342545"/>
                    <a:gd name="connsiteX106" fmla="*/ 19105 w 458518"/>
                    <a:gd name="connsiteY106" fmla="*/ 285231 h 342545"/>
                    <a:gd name="connsiteX107" fmla="*/ 19105 w 458518"/>
                    <a:gd name="connsiteY107" fmla="*/ 245110 h 342545"/>
                    <a:gd name="connsiteX108" fmla="*/ 19105 w 458518"/>
                    <a:gd name="connsiteY108" fmla="*/ 235558 h 342545"/>
                    <a:gd name="connsiteX109" fmla="*/ 24836 w 458518"/>
                    <a:gd name="connsiteY109" fmla="*/ 220274 h 342545"/>
                    <a:gd name="connsiteX110" fmla="*/ 34389 w 458518"/>
                    <a:gd name="connsiteY110" fmla="*/ 206901 h 342545"/>
                    <a:gd name="connsiteX111" fmla="*/ 47762 w 458518"/>
                    <a:gd name="connsiteY111" fmla="*/ 197348 h 342545"/>
                    <a:gd name="connsiteX112" fmla="*/ 63046 w 458518"/>
                    <a:gd name="connsiteY112" fmla="*/ 189706 h 342545"/>
                    <a:gd name="connsiteX113" fmla="*/ 78330 w 458518"/>
                    <a:gd name="connsiteY113" fmla="*/ 189706 h 342545"/>
                    <a:gd name="connsiteX114" fmla="*/ 128003 w 458518"/>
                    <a:gd name="connsiteY114" fmla="*/ 189706 h 342545"/>
                    <a:gd name="connsiteX115" fmla="*/ 122271 w 458518"/>
                    <a:gd name="connsiteY115" fmla="*/ 193527 h 342545"/>
                    <a:gd name="connsiteX116" fmla="*/ 103167 w 458518"/>
                    <a:gd name="connsiteY116" fmla="*/ 214543 h 342545"/>
                    <a:gd name="connsiteX117" fmla="*/ 91704 w 458518"/>
                    <a:gd name="connsiteY117" fmla="*/ 239379 h 342545"/>
                    <a:gd name="connsiteX118" fmla="*/ 315231 w 458518"/>
                    <a:gd name="connsiteY118" fmla="*/ 323441 h 342545"/>
                    <a:gd name="connsiteX119" fmla="*/ 315231 w 458518"/>
                    <a:gd name="connsiteY119" fmla="*/ 285231 h 342545"/>
                    <a:gd name="connsiteX120" fmla="*/ 296126 w 458518"/>
                    <a:gd name="connsiteY120" fmla="*/ 285231 h 342545"/>
                    <a:gd name="connsiteX121" fmla="*/ 296126 w 458518"/>
                    <a:gd name="connsiteY121" fmla="*/ 323441 h 342545"/>
                    <a:gd name="connsiteX122" fmla="*/ 162392 w 458518"/>
                    <a:gd name="connsiteY122" fmla="*/ 323441 h 342545"/>
                    <a:gd name="connsiteX123" fmla="*/ 162392 w 458518"/>
                    <a:gd name="connsiteY123" fmla="*/ 285231 h 342545"/>
                    <a:gd name="connsiteX124" fmla="*/ 143287 w 458518"/>
                    <a:gd name="connsiteY124" fmla="*/ 285231 h 342545"/>
                    <a:gd name="connsiteX125" fmla="*/ 143287 w 458518"/>
                    <a:gd name="connsiteY125" fmla="*/ 323441 h 342545"/>
                    <a:gd name="connsiteX126" fmla="*/ 105077 w 458518"/>
                    <a:gd name="connsiteY126" fmla="*/ 323441 h 342545"/>
                    <a:gd name="connsiteX127" fmla="*/ 105077 w 458518"/>
                    <a:gd name="connsiteY127" fmla="*/ 275678 h 342545"/>
                    <a:gd name="connsiteX128" fmla="*/ 108898 w 458518"/>
                    <a:gd name="connsiteY128" fmla="*/ 245110 h 342545"/>
                    <a:gd name="connsiteX129" fmla="*/ 118450 w 458518"/>
                    <a:gd name="connsiteY129" fmla="*/ 226006 h 342545"/>
                    <a:gd name="connsiteX130" fmla="*/ 133734 w 458518"/>
                    <a:gd name="connsiteY130" fmla="*/ 208811 h 342545"/>
                    <a:gd name="connsiteX131" fmla="*/ 152839 w 458518"/>
                    <a:gd name="connsiteY131" fmla="*/ 197348 h 342545"/>
                    <a:gd name="connsiteX132" fmla="*/ 175765 w 458518"/>
                    <a:gd name="connsiteY132" fmla="*/ 189706 h 342545"/>
                    <a:gd name="connsiteX133" fmla="*/ 187228 w 458518"/>
                    <a:gd name="connsiteY133" fmla="*/ 189706 h 342545"/>
                    <a:gd name="connsiteX134" fmla="*/ 271290 w 458518"/>
                    <a:gd name="connsiteY134" fmla="*/ 189706 h 342545"/>
                    <a:gd name="connsiteX135" fmla="*/ 294216 w 458518"/>
                    <a:gd name="connsiteY135" fmla="*/ 193527 h 342545"/>
                    <a:gd name="connsiteX136" fmla="*/ 315231 w 458518"/>
                    <a:gd name="connsiteY136" fmla="*/ 203080 h 342545"/>
                    <a:gd name="connsiteX137" fmla="*/ 332426 w 458518"/>
                    <a:gd name="connsiteY137" fmla="*/ 216453 h 342545"/>
                    <a:gd name="connsiteX138" fmla="*/ 343889 w 458518"/>
                    <a:gd name="connsiteY138" fmla="*/ 233647 h 342545"/>
                    <a:gd name="connsiteX139" fmla="*/ 351530 w 458518"/>
                    <a:gd name="connsiteY139" fmla="*/ 254663 h 342545"/>
                    <a:gd name="connsiteX140" fmla="*/ 353441 w 458518"/>
                    <a:gd name="connsiteY140" fmla="*/ 266126 h 342545"/>
                    <a:gd name="connsiteX141" fmla="*/ 353441 w 458518"/>
                    <a:gd name="connsiteY141" fmla="*/ 323441 h 342545"/>
                    <a:gd name="connsiteX142" fmla="*/ 315231 w 458518"/>
                    <a:gd name="connsiteY142" fmla="*/ 323441 h 342545"/>
                    <a:gd name="connsiteX143" fmla="*/ 439413 w 458518"/>
                    <a:gd name="connsiteY143" fmla="*/ 285231 h 342545"/>
                    <a:gd name="connsiteX144" fmla="*/ 410756 w 458518"/>
                    <a:gd name="connsiteY144" fmla="*/ 285231 h 342545"/>
                    <a:gd name="connsiteX145" fmla="*/ 410756 w 458518"/>
                    <a:gd name="connsiteY145" fmla="*/ 256573 h 342545"/>
                    <a:gd name="connsiteX146" fmla="*/ 391651 w 458518"/>
                    <a:gd name="connsiteY146" fmla="*/ 256573 h 342545"/>
                    <a:gd name="connsiteX147" fmla="*/ 391651 w 458518"/>
                    <a:gd name="connsiteY147" fmla="*/ 285231 h 342545"/>
                    <a:gd name="connsiteX148" fmla="*/ 372546 w 458518"/>
                    <a:gd name="connsiteY148" fmla="*/ 285231 h 342545"/>
                    <a:gd name="connsiteX149" fmla="*/ 372546 w 458518"/>
                    <a:gd name="connsiteY149" fmla="*/ 266126 h 342545"/>
                    <a:gd name="connsiteX150" fmla="*/ 370635 w 458518"/>
                    <a:gd name="connsiteY150" fmla="*/ 250842 h 342545"/>
                    <a:gd name="connsiteX151" fmla="*/ 362993 w 458518"/>
                    <a:gd name="connsiteY151" fmla="*/ 226006 h 342545"/>
                    <a:gd name="connsiteX152" fmla="*/ 347710 w 458518"/>
                    <a:gd name="connsiteY152" fmla="*/ 203080 h 342545"/>
                    <a:gd name="connsiteX153" fmla="*/ 332426 w 458518"/>
                    <a:gd name="connsiteY153" fmla="*/ 189706 h 342545"/>
                    <a:gd name="connsiteX154" fmla="*/ 380188 w 458518"/>
                    <a:gd name="connsiteY154" fmla="*/ 189706 h 342545"/>
                    <a:gd name="connsiteX155" fmla="*/ 397382 w 458518"/>
                    <a:gd name="connsiteY155" fmla="*/ 191617 h 342545"/>
                    <a:gd name="connsiteX156" fmla="*/ 412666 w 458518"/>
                    <a:gd name="connsiteY156" fmla="*/ 199259 h 342545"/>
                    <a:gd name="connsiteX157" fmla="*/ 433682 w 458518"/>
                    <a:gd name="connsiteY157" fmla="*/ 222185 h 342545"/>
                    <a:gd name="connsiteX158" fmla="*/ 439413 w 458518"/>
                    <a:gd name="connsiteY158" fmla="*/ 237468 h 342545"/>
                    <a:gd name="connsiteX159" fmla="*/ 439413 w 458518"/>
                    <a:gd name="connsiteY159" fmla="*/ 247021 h 342545"/>
                    <a:gd name="connsiteX160" fmla="*/ 439413 w 458518"/>
                    <a:gd name="connsiteY160" fmla="*/ 285231 h 34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58518" h="342545">
                      <a:moveTo>
                        <a:pt x="458518" y="245110"/>
                      </a:moveTo>
                      <a:cubicBezTo>
                        <a:pt x="458518" y="226006"/>
                        <a:pt x="450876" y="208811"/>
                        <a:pt x="439413" y="195438"/>
                      </a:cubicBezTo>
                      <a:cubicBezTo>
                        <a:pt x="433682" y="189706"/>
                        <a:pt x="429861" y="185885"/>
                        <a:pt x="422219" y="182064"/>
                      </a:cubicBezTo>
                      <a:cubicBezTo>
                        <a:pt x="416487" y="178243"/>
                        <a:pt x="412666" y="176333"/>
                        <a:pt x="406935" y="174422"/>
                      </a:cubicBezTo>
                      <a:lnTo>
                        <a:pt x="406935" y="101824"/>
                      </a:lnTo>
                      <a:lnTo>
                        <a:pt x="406935" y="101824"/>
                      </a:lnTo>
                      <a:cubicBezTo>
                        <a:pt x="406935" y="65524"/>
                        <a:pt x="378277" y="36867"/>
                        <a:pt x="343889" y="36867"/>
                      </a:cubicBezTo>
                      <a:cubicBezTo>
                        <a:pt x="330515" y="36867"/>
                        <a:pt x="317142" y="40688"/>
                        <a:pt x="305679" y="50240"/>
                      </a:cubicBezTo>
                      <a:cubicBezTo>
                        <a:pt x="288484" y="8209"/>
                        <a:pt x="240722" y="-10895"/>
                        <a:pt x="198691" y="6299"/>
                      </a:cubicBezTo>
                      <a:cubicBezTo>
                        <a:pt x="179586" y="13941"/>
                        <a:pt x="164302" y="29225"/>
                        <a:pt x="154750" y="50240"/>
                      </a:cubicBezTo>
                      <a:cubicBezTo>
                        <a:pt x="143287" y="40688"/>
                        <a:pt x="129913" y="36867"/>
                        <a:pt x="114630" y="36867"/>
                      </a:cubicBezTo>
                      <a:cubicBezTo>
                        <a:pt x="78330" y="36867"/>
                        <a:pt x="49673" y="65524"/>
                        <a:pt x="49673" y="101824"/>
                      </a:cubicBezTo>
                      <a:cubicBezTo>
                        <a:pt x="49673" y="138123"/>
                        <a:pt x="78330" y="166780"/>
                        <a:pt x="114630" y="166780"/>
                      </a:cubicBezTo>
                      <a:cubicBezTo>
                        <a:pt x="137555" y="166780"/>
                        <a:pt x="156660" y="155317"/>
                        <a:pt x="168123" y="136212"/>
                      </a:cubicBezTo>
                      <a:cubicBezTo>
                        <a:pt x="194870" y="166780"/>
                        <a:pt x="242632" y="172512"/>
                        <a:pt x="275111" y="147675"/>
                      </a:cubicBezTo>
                      <a:lnTo>
                        <a:pt x="275111" y="170601"/>
                      </a:lnTo>
                      <a:lnTo>
                        <a:pt x="78330" y="170601"/>
                      </a:lnTo>
                      <a:cubicBezTo>
                        <a:pt x="70688" y="170601"/>
                        <a:pt x="63046" y="172512"/>
                        <a:pt x="55404" y="174422"/>
                      </a:cubicBezTo>
                      <a:cubicBezTo>
                        <a:pt x="42031" y="178243"/>
                        <a:pt x="28657" y="185885"/>
                        <a:pt x="19105" y="197348"/>
                      </a:cubicBezTo>
                      <a:cubicBezTo>
                        <a:pt x="13373" y="203080"/>
                        <a:pt x="9552" y="208811"/>
                        <a:pt x="7642" y="214543"/>
                      </a:cubicBezTo>
                      <a:cubicBezTo>
                        <a:pt x="3821" y="220274"/>
                        <a:pt x="1910" y="227916"/>
                        <a:pt x="1910" y="235558"/>
                      </a:cubicBezTo>
                      <a:cubicBezTo>
                        <a:pt x="1910" y="239379"/>
                        <a:pt x="1910" y="243200"/>
                        <a:pt x="0" y="247021"/>
                      </a:cubicBezTo>
                      <a:lnTo>
                        <a:pt x="0" y="289052"/>
                      </a:lnTo>
                      <a:cubicBezTo>
                        <a:pt x="0" y="296694"/>
                        <a:pt x="7642" y="304336"/>
                        <a:pt x="15284" y="304336"/>
                      </a:cubicBezTo>
                      <a:lnTo>
                        <a:pt x="15284" y="304336"/>
                      </a:lnTo>
                      <a:lnTo>
                        <a:pt x="84062" y="304336"/>
                      </a:lnTo>
                      <a:lnTo>
                        <a:pt x="84062" y="327262"/>
                      </a:lnTo>
                      <a:cubicBezTo>
                        <a:pt x="84062" y="334904"/>
                        <a:pt x="91704" y="342546"/>
                        <a:pt x="99346" y="342546"/>
                      </a:cubicBezTo>
                      <a:lnTo>
                        <a:pt x="351530" y="342546"/>
                      </a:lnTo>
                      <a:cubicBezTo>
                        <a:pt x="362993" y="342546"/>
                        <a:pt x="370635" y="334904"/>
                        <a:pt x="370635" y="323441"/>
                      </a:cubicBezTo>
                      <a:lnTo>
                        <a:pt x="370635" y="304336"/>
                      </a:lnTo>
                      <a:lnTo>
                        <a:pt x="439413" y="304336"/>
                      </a:lnTo>
                      <a:cubicBezTo>
                        <a:pt x="448966" y="304336"/>
                        <a:pt x="456608" y="296694"/>
                        <a:pt x="456608" y="287141"/>
                      </a:cubicBezTo>
                      <a:lnTo>
                        <a:pt x="456608" y="287141"/>
                      </a:lnTo>
                      <a:lnTo>
                        <a:pt x="458518" y="245110"/>
                      </a:lnTo>
                      <a:close/>
                      <a:moveTo>
                        <a:pt x="307589" y="101824"/>
                      </a:moveTo>
                      <a:cubicBezTo>
                        <a:pt x="309500" y="101824"/>
                        <a:pt x="309500" y="101824"/>
                        <a:pt x="311410" y="101824"/>
                      </a:cubicBezTo>
                      <a:lnTo>
                        <a:pt x="320963" y="101824"/>
                      </a:lnTo>
                      <a:cubicBezTo>
                        <a:pt x="332426" y="101824"/>
                        <a:pt x="341978" y="98003"/>
                        <a:pt x="351530" y="90361"/>
                      </a:cubicBezTo>
                      <a:cubicBezTo>
                        <a:pt x="353441" y="94182"/>
                        <a:pt x="357262" y="99913"/>
                        <a:pt x="359172" y="101824"/>
                      </a:cubicBezTo>
                      <a:lnTo>
                        <a:pt x="362993" y="105645"/>
                      </a:lnTo>
                      <a:cubicBezTo>
                        <a:pt x="368725" y="109466"/>
                        <a:pt x="376367" y="113287"/>
                        <a:pt x="384009" y="115197"/>
                      </a:cubicBezTo>
                      <a:cubicBezTo>
                        <a:pt x="376367" y="138123"/>
                        <a:pt x="349620" y="149586"/>
                        <a:pt x="326694" y="141944"/>
                      </a:cubicBezTo>
                      <a:cubicBezTo>
                        <a:pt x="315231" y="138123"/>
                        <a:pt x="305679" y="128570"/>
                        <a:pt x="299947" y="117107"/>
                      </a:cubicBezTo>
                      <a:cubicBezTo>
                        <a:pt x="303768" y="113287"/>
                        <a:pt x="305679" y="107555"/>
                        <a:pt x="307589" y="101824"/>
                      </a:cubicBezTo>
                      <a:close/>
                      <a:moveTo>
                        <a:pt x="387830" y="98003"/>
                      </a:moveTo>
                      <a:cubicBezTo>
                        <a:pt x="384009" y="98003"/>
                        <a:pt x="380188" y="96092"/>
                        <a:pt x="376367" y="94182"/>
                      </a:cubicBezTo>
                      <a:lnTo>
                        <a:pt x="374456" y="92271"/>
                      </a:lnTo>
                      <a:cubicBezTo>
                        <a:pt x="368725" y="86540"/>
                        <a:pt x="366814" y="80808"/>
                        <a:pt x="366814" y="73166"/>
                      </a:cubicBezTo>
                      <a:lnTo>
                        <a:pt x="366814" y="61703"/>
                      </a:lnTo>
                      <a:cubicBezTo>
                        <a:pt x="378277" y="69345"/>
                        <a:pt x="385919" y="82719"/>
                        <a:pt x="387830" y="98003"/>
                      </a:cubicBezTo>
                      <a:close/>
                      <a:moveTo>
                        <a:pt x="343889" y="55972"/>
                      </a:moveTo>
                      <a:lnTo>
                        <a:pt x="347710" y="55972"/>
                      </a:lnTo>
                      <a:lnTo>
                        <a:pt x="347710" y="57882"/>
                      </a:lnTo>
                      <a:cubicBezTo>
                        <a:pt x="347710" y="63614"/>
                        <a:pt x="345799" y="71256"/>
                        <a:pt x="340068" y="75077"/>
                      </a:cubicBezTo>
                      <a:cubicBezTo>
                        <a:pt x="334336" y="78898"/>
                        <a:pt x="328605" y="82719"/>
                        <a:pt x="320963" y="82719"/>
                      </a:cubicBezTo>
                      <a:lnTo>
                        <a:pt x="311410" y="82719"/>
                      </a:lnTo>
                      <a:lnTo>
                        <a:pt x="311410" y="80808"/>
                      </a:lnTo>
                      <a:cubicBezTo>
                        <a:pt x="311410" y="76987"/>
                        <a:pt x="311410" y="73166"/>
                        <a:pt x="311410" y="69345"/>
                      </a:cubicBezTo>
                      <a:cubicBezTo>
                        <a:pt x="319052" y="59793"/>
                        <a:pt x="330515" y="55972"/>
                        <a:pt x="343889" y="55972"/>
                      </a:cubicBezTo>
                      <a:close/>
                      <a:moveTo>
                        <a:pt x="229259" y="17762"/>
                      </a:moveTo>
                      <a:cubicBezTo>
                        <a:pt x="252185" y="17762"/>
                        <a:pt x="271290" y="29225"/>
                        <a:pt x="282753" y="48330"/>
                      </a:cubicBezTo>
                      <a:lnTo>
                        <a:pt x="256006" y="48330"/>
                      </a:lnTo>
                      <a:cubicBezTo>
                        <a:pt x="252185" y="36867"/>
                        <a:pt x="242632" y="29225"/>
                        <a:pt x="229259" y="29225"/>
                      </a:cubicBezTo>
                      <a:cubicBezTo>
                        <a:pt x="217796" y="29225"/>
                        <a:pt x="206333" y="36867"/>
                        <a:pt x="202512" y="48330"/>
                      </a:cubicBezTo>
                      <a:lnTo>
                        <a:pt x="175765" y="48330"/>
                      </a:lnTo>
                      <a:cubicBezTo>
                        <a:pt x="187228" y="29225"/>
                        <a:pt x="206333" y="17762"/>
                        <a:pt x="229259" y="17762"/>
                      </a:cubicBezTo>
                      <a:close/>
                      <a:moveTo>
                        <a:pt x="238811" y="57882"/>
                      </a:moveTo>
                      <a:cubicBezTo>
                        <a:pt x="238811" y="61703"/>
                        <a:pt x="234990" y="65524"/>
                        <a:pt x="231170" y="65524"/>
                      </a:cubicBezTo>
                      <a:cubicBezTo>
                        <a:pt x="225438" y="65524"/>
                        <a:pt x="221617" y="63614"/>
                        <a:pt x="221617" y="57882"/>
                      </a:cubicBezTo>
                      <a:cubicBezTo>
                        <a:pt x="221617" y="52151"/>
                        <a:pt x="223528" y="48330"/>
                        <a:pt x="229259" y="48330"/>
                      </a:cubicBezTo>
                      <a:lnTo>
                        <a:pt x="231170" y="48330"/>
                      </a:lnTo>
                      <a:cubicBezTo>
                        <a:pt x="234990" y="50240"/>
                        <a:pt x="238811" y="52151"/>
                        <a:pt x="238811" y="57882"/>
                      </a:cubicBezTo>
                      <a:cubicBezTo>
                        <a:pt x="238811" y="57882"/>
                        <a:pt x="238811" y="59793"/>
                        <a:pt x="238811" y="57882"/>
                      </a:cubicBezTo>
                      <a:lnTo>
                        <a:pt x="238811" y="57882"/>
                      </a:lnTo>
                      <a:close/>
                      <a:moveTo>
                        <a:pt x="114630" y="145765"/>
                      </a:moveTo>
                      <a:cubicBezTo>
                        <a:pt x="89793" y="145765"/>
                        <a:pt x="68778" y="124749"/>
                        <a:pt x="68778" y="99913"/>
                      </a:cubicBezTo>
                      <a:cubicBezTo>
                        <a:pt x="68778" y="75077"/>
                        <a:pt x="89793" y="55972"/>
                        <a:pt x="114630" y="55972"/>
                      </a:cubicBezTo>
                      <a:cubicBezTo>
                        <a:pt x="128003" y="55972"/>
                        <a:pt x="139466" y="61703"/>
                        <a:pt x="149018" y="71256"/>
                      </a:cubicBezTo>
                      <a:cubicBezTo>
                        <a:pt x="149018" y="75077"/>
                        <a:pt x="149018" y="76987"/>
                        <a:pt x="149018" y="80808"/>
                      </a:cubicBezTo>
                      <a:cubicBezTo>
                        <a:pt x="149018" y="94182"/>
                        <a:pt x="152839" y="105645"/>
                        <a:pt x="158571" y="117107"/>
                      </a:cubicBezTo>
                      <a:cubicBezTo>
                        <a:pt x="150929" y="134302"/>
                        <a:pt x="133734" y="145765"/>
                        <a:pt x="114630" y="145765"/>
                      </a:cubicBezTo>
                      <a:close/>
                      <a:moveTo>
                        <a:pt x="229259" y="143854"/>
                      </a:moveTo>
                      <a:cubicBezTo>
                        <a:pt x="194870" y="143854"/>
                        <a:pt x="168123" y="115197"/>
                        <a:pt x="168123" y="80808"/>
                      </a:cubicBezTo>
                      <a:cubicBezTo>
                        <a:pt x="168123" y="76987"/>
                        <a:pt x="168123" y="73166"/>
                        <a:pt x="170034" y="69345"/>
                      </a:cubicBezTo>
                      <a:lnTo>
                        <a:pt x="206333" y="69345"/>
                      </a:lnTo>
                      <a:cubicBezTo>
                        <a:pt x="212065" y="84629"/>
                        <a:pt x="227349" y="90361"/>
                        <a:pt x="242632" y="86540"/>
                      </a:cubicBezTo>
                      <a:cubicBezTo>
                        <a:pt x="250274" y="84629"/>
                        <a:pt x="256006" y="76987"/>
                        <a:pt x="259827" y="69345"/>
                      </a:cubicBezTo>
                      <a:lnTo>
                        <a:pt x="294216" y="69345"/>
                      </a:lnTo>
                      <a:cubicBezTo>
                        <a:pt x="294216" y="73166"/>
                        <a:pt x="296126" y="76987"/>
                        <a:pt x="296126" y="80808"/>
                      </a:cubicBezTo>
                      <a:cubicBezTo>
                        <a:pt x="292305" y="115197"/>
                        <a:pt x="263648" y="143854"/>
                        <a:pt x="229259" y="143854"/>
                      </a:cubicBezTo>
                      <a:lnTo>
                        <a:pt x="229259" y="143854"/>
                      </a:lnTo>
                      <a:close/>
                      <a:moveTo>
                        <a:pt x="296126" y="145765"/>
                      </a:moveTo>
                      <a:cubicBezTo>
                        <a:pt x="320963" y="170601"/>
                        <a:pt x="361083" y="172512"/>
                        <a:pt x="385919" y="147675"/>
                      </a:cubicBezTo>
                      <a:cubicBezTo>
                        <a:pt x="385919" y="147675"/>
                        <a:pt x="385919" y="147675"/>
                        <a:pt x="387830" y="145765"/>
                      </a:cubicBezTo>
                      <a:lnTo>
                        <a:pt x="387830" y="170601"/>
                      </a:lnTo>
                      <a:cubicBezTo>
                        <a:pt x="385919" y="170601"/>
                        <a:pt x="384009" y="170601"/>
                        <a:pt x="380188" y="170601"/>
                      </a:cubicBezTo>
                      <a:lnTo>
                        <a:pt x="296126" y="170601"/>
                      </a:lnTo>
                      <a:lnTo>
                        <a:pt x="296126" y="145765"/>
                      </a:lnTo>
                      <a:close/>
                      <a:moveTo>
                        <a:pt x="91704" y="239379"/>
                      </a:moveTo>
                      <a:cubicBezTo>
                        <a:pt x="87883" y="250842"/>
                        <a:pt x="85972" y="262305"/>
                        <a:pt x="85972" y="275678"/>
                      </a:cubicBezTo>
                      <a:lnTo>
                        <a:pt x="85972" y="285231"/>
                      </a:lnTo>
                      <a:lnTo>
                        <a:pt x="66867" y="285231"/>
                      </a:lnTo>
                      <a:lnTo>
                        <a:pt x="66867" y="256573"/>
                      </a:lnTo>
                      <a:lnTo>
                        <a:pt x="47762" y="256573"/>
                      </a:lnTo>
                      <a:lnTo>
                        <a:pt x="47762" y="285231"/>
                      </a:lnTo>
                      <a:lnTo>
                        <a:pt x="19105" y="285231"/>
                      </a:lnTo>
                      <a:lnTo>
                        <a:pt x="19105" y="245110"/>
                      </a:lnTo>
                      <a:cubicBezTo>
                        <a:pt x="19105" y="243200"/>
                        <a:pt x="19105" y="239379"/>
                        <a:pt x="19105" y="235558"/>
                      </a:cubicBezTo>
                      <a:cubicBezTo>
                        <a:pt x="21015" y="229827"/>
                        <a:pt x="21015" y="226006"/>
                        <a:pt x="24836" y="220274"/>
                      </a:cubicBezTo>
                      <a:cubicBezTo>
                        <a:pt x="26747" y="216453"/>
                        <a:pt x="30568" y="210722"/>
                        <a:pt x="34389" y="206901"/>
                      </a:cubicBezTo>
                      <a:cubicBezTo>
                        <a:pt x="38210" y="203080"/>
                        <a:pt x="42031" y="199259"/>
                        <a:pt x="47762" y="197348"/>
                      </a:cubicBezTo>
                      <a:cubicBezTo>
                        <a:pt x="51583" y="193527"/>
                        <a:pt x="57315" y="191617"/>
                        <a:pt x="63046" y="189706"/>
                      </a:cubicBezTo>
                      <a:cubicBezTo>
                        <a:pt x="66867" y="189706"/>
                        <a:pt x="72599" y="189706"/>
                        <a:pt x="78330" y="189706"/>
                      </a:cubicBezTo>
                      <a:lnTo>
                        <a:pt x="128003" y="189706"/>
                      </a:lnTo>
                      <a:lnTo>
                        <a:pt x="122271" y="193527"/>
                      </a:lnTo>
                      <a:cubicBezTo>
                        <a:pt x="114630" y="199259"/>
                        <a:pt x="108898" y="206901"/>
                        <a:pt x="103167" y="214543"/>
                      </a:cubicBezTo>
                      <a:cubicBezTo>
                        <a:pt x="97435" y="222185"/>
                        <a:pt x="93614" y="229827"/>
                        <a:pt x="91704" y="239379"/>
                      </a:cubicBezTo>
                      <a:close/>
                      <a:moveTo>
                        <a:pt x="315231" y="323441"/>
                      </a:moveTo>
                      <a:lnTo>
                        <a:pt x="315231" y="285231"/>
                      </a:lnTo>
                      <a:lnTo>
                        <a:pt x="296126" y="285231"/>
                      </a:lnTo>
                      <a:lnTo>
                        <a:pt x="296126" y="323441"/>
                      </a:lnTo>
                      <a:lnTo>
                        <a:pt x="162392" y="323441"/>
                      </a:lnTo>
                      <a:lnTo>
                        <a:pt x="162392" y="285231"/>
                      </a:lnTo>
                      <a:lnTo>
                        <a:pt x="143287" y="285231"/>
                      </a:lnTo>
                      <a:lnTo>
                        <a:pt x="143287" y="323441"/>
                      </a:lnTo>
                      <a:lnTo>
                        <a:pt x="105077" y="323441"/>
                      </a:lnTo>
                      <a:lnTo>
                        <a:pt x="105077" y="275678"/>
                      </a:lnTo>
                      <a:cubicBezTo>
                        <a:pt x="105077" y="266126"/>
                        <a:pt x="106988" y="254663"/>
                        <a:pt x="108898" y="245110"/>
                      </a:cubicBezTo>
                      <a:cubicBezTo>
                        <a:pt x="110809" y="237468"/>
                        <a:pt x="114630" y="231737"/>
                        <a:pt x="118450" y="226006"/>
                      </a:cubicBezTo>
                      <a:cubicBezTo>
                        <a:pt x="122271" y="220274"/>
                        <a:pt x="128003" y="214543"/>
                        <a:pt x="133734" y="208811"/>
                      </a:cubicBezTo>
                      <a:cubicBezTo>
                        <a:pt x="139466" y="204990"/>
                        <a:pt x="145197" y="199259"/>
                        <a:pt x="152839" y="197348"/>
                      </a:cubicBezTo>
                      <a:cubicBezTo>
                        <a:pt x="160481" y="193527"/>
                        <a:pt x="168123" y="191617"/>
                        <a:pt x="175765" y="189706"/>
                      </a:cubicBezTo>
                      <a:cubicBezTo>
                        <a:pt x="179586" y="189706"/>
                        <a:pt x="183407" y="189706"/>
                        <a:pt x="187228" y="189706"/>
                      </a:cubicBezTo>
                      <a:lnTo>
                        <a:pt x="271290" y="189706"/>
                      </a:lnTo>
                      <a:cubicBezTo>
                        <a:pt x="278932" y="189706"/>
                        <a:pt x="286574" y="191617"/>
                        <a:pt x="294216" y="193527"/>
                      </a:cubicBezTo>
                      <a:cubicBezTo>
                        <a:pt x="301858" y="195438"/>
                        <a:pt x="309500" y="199259"/>
                        <a:pt x="315231" y="203080"/>
                      </a:cubicBezTo>
                      <a:cubicBezTo>
                        <a:pt x="320963" y="206901"/>
                        <a:pt x="326694" y="212632"/>
                        <a:pt x="332426" y="216453"/>
                      </a:cubicBezTo>
                      <a:cubicBezTo>
                        <a:pt x="338157" y="222185"/>
                        <a:pt x="341978" y="227916"/>
                        <a:pt x="343889" y="233647"/>
                      </a:cubicBezTo>
                      <a:cubicBezTo>
                        <a:pt x="347710" y="239379"/>
                        <a:pt x="349620" y="247021"/>
                        <a:pt x="351530" y="254663"/>
                      </a:cubicBezTo>
                      <a:cubicBezTo>
                        <a:pt x="351530" y="258484"/>
                        <a:pt x="351530" y="262305"/>
                        <a:pt x="353441" y="266126"/>
                      </a:cubicBezTo>
                      <a:lnTo>
                        <a:pt x="353441" y="323441"/>
                      </a:lnTo>
                      <a:lnTo>
                        <a:pt x="315231" y="323441"/>
                      </a:lnTo>
                      <a:close/>
                      <a:moveTo>
                        <a:pt x="439413" y="285231"/>
                      </a:moveTo>
                      <a:lnTo>
                        <a:pt x="410756" y="285231"/>
                      </a:lnTo>
                      <a:lnTo>
                        <a:pt x="410756" y="256573"/>
                      </a:lnTo>
                      <a:lnTo>
                        <a:pt x="391651" y="256573"/>
                      </a:lnTo>
                      <a:lnTo>
                        <a:pt x="391651" y="285231"/>
                      </a:lnTo>
                      <a:lnTo>
                        <a:pt x="372546" y="285231"/>
                      </a:lnTo>
                      <a:lnTo>
                        <a:pt x="372546" y="266126"/>
                      </a:lnTo>
                      <a:cubicBezTo>
                        <a:pt x="372546" y="260394"/>
                        <a:pt x="372546" y="256573"/>
                        <a:pt x="370635" y="250842"/>
                      </a:cubicBezTo>
                      <a:cubicBezTo>
                        <a:pt x="368725" y="241289"/>
                        <a:pt x="366814" y="233647"/>
                        <a:pt x="362993" y="226006"/>
                      </a:cubicBezTo>
                      <a:cubicBezTo>
                        <a:pt x="359172" y="218364"/>
                        <a:pt x="353441" y="210722"/>
                        <a:pt x="347710" y="203080"/>
                      </a:cubicBezTo>
                      <a:cubicBezTo>
                        <a:pt x="341978" y="197348"/>
                        <a:pt x="338157" y="193527"/>
                        <a:pt x="332426" y="189706"/>
                      </a:cubicBezTo>
                      <a:lnTo>
                        <a:pt x="380188" y="189706"/>
                      </a:lnTo>
                      <a:cubicBezTo>
                        <a:pt x="385919" y="189706"/>
                        <a:pt x="391651" y="189706"/>
                        <a:pt x="397382" y="191617"/>
                      </a:cubicBezTo>
                      <a:cubicBezTo>
                        <a:pt x="403114" y="193527"/>
                        <a:pt x="406935" y="195438"/>
                        <a:pt x="412666" y="199259"/>
                      </a:cubicBezTo>
                      <a:cubicBezTo>
                        <a:pt x="422219" y="204990"/>
                        <a:pt x="429861" y="212632"/>
                        <a:pt x="433682" y="222185"/>
                      </a:cubicBezTo>
                      <a:cubicBezTo>
                        <a:pt x="435592" y="227916"/>
                        <a:pt x="437503" y="231737"/>
                        <a:pt x="439413" y="237468"/>
                      </a:cubicBezTo>
                      <a:cubicBezTo>
                        <a:pt x="439413" y="239379"/>
                        <a:pt x="439413" y="243200"/>
                        <a:pt x="439413" y="247021"/>
                      </a:cubicBezTo>
                      <a:lnTo>
                        <a:pt x="439413" y="285231"/>
                      </a:lnTo>
                      <a:close/>
                    </a:path>
                  </a:pathLst>
                </a:custGeom>
                <a:solidFill>
                  <a:schemeClr val="bg1"/>
                </a:solidFill>
                <a:ln w="19050" cap="flat">
                  <a:noFill/>
                  <a:prstDash val="solid"/>
                  <a:miter/>
                </a:ln>
              </p:spPr>
              <p:txBody>
                <a:bodyPr rtlCol="0" anchor="ctr"/>
                <a:lstStyle/>
                <a:p>
                  <a:endParaRPr lang="en-US" dirty="0"/>
                </a:p>
              </p:txBody>
            </p:sp>
          </p:grpSp>
        </p:grpSp>
        <p:grpSp>
          <p:nvGrpSpPr>
            <p:cNvPr id="44" name="Group 43">
              <a:extLst>
                <a:ext uri="{FF2B5EF4-FFF2-40B4-BE49-F238E27FC236}">
                  <a16:creationId xmlns:a16="http://schemas.microsoft.com/office/drawing/2014/main" id="{7D7BB30B-3E8F-6E7D-B137-618CD8B6247F}"/>
                </a:ext>
              </a:extLst>
            </p:cNvPr>
            <p:cNvGrpSpPr/>
            <p:nvPr/>
          </p:nvGrpSpPr>
          <p:grpSpPr>
            <a:xfrm>
              <a:off x="6584830" y="4363441"/>
              <a:ext cx="5060947" cy="1130420"/>
              <a:chOff x="6584830" y="4431809"/>
              <a:chExt cx="5060947" cy="1130420"/>
            </a:xfrm>
          </p:grpSpPr>
          <p:sp>
            <p:nvSpPr>
              <p:cNvPr id="25" name="TextBox 24">
                <a:extLst>
                  <a:ext uri="{FF2B5EF4-FFF2-40B4-BE49-F238E27FC236}">
                    <a16:creationId xmlns:a16="http://schemas.microsoft.com/office/drawing/2014/main" id="{52FC1512-147C-6F25-21BF-234A39F1DF0E}"/>
                  </a:ext>
                </a:extLst>
              </p:cNvPr>
              <p:cNvSpPr txBox="1"/>
              <p:nvPr/>
            </p:nvSpPr>
            <p:spPr>
              <a:xfrm>
                <a:off x="8064269" y="4827393"/>
                <a:ext cx="3581508" cy="364773"/>
              </a:xfrm>
              <a:prstGeom prst="rect">
                <a:avLst/>
              </a:prstGeom>
              <a:noFill/>
            </p:spPr>
            <p:txBody>
              <a:bodyPr wrap="square" lIns="0" tIns="0" rIns="0" bIns="0" rtlCol="0">
                <a:noAutofit/>
              </a:bodyPr>
              <a:lstStyle/>
              <a:p>
                <a:pPr marL="0" indent="0">
                  <a:spcBef>
                    <a:spcPts val="600"/>
                  </a:spcBef>
                  <a:spcAft>
                    <a:spcPts val="600"/>
                  </a:spcAft>
                  <a:buClr>
                    <a:schemeClr val="accent1"/>
                  </a:buClr>
                  <a:buNone/>
                </a:pPr>
                <a:r>
                  <a:rPr lang="en-US" sz="1800" b="0" dirty="0">
                    <a:solidFill>
                      <a:schemeClr val="tx2"/>
                    </a:solidFill>
                    <a:latin typeface="CVS Health Sans" panose="020B0504020202020204" pitchFamily="34" charset="0"/>
                  </a:rPr>
                  <a:t>Saves you time and money.</a:t>
                </a:r>
              </a:p>
            </p:txBody>
          </p:sp>
          <p:grpSp>
            <p:nvGrpSpPr>
              <p:cNvPr id="39" name="Group 38">
                <a:extLst>
                  <a:ext uri="{FF2B5EF4-FFF2-40B4-BE49-F238E27FC236}">
                    <a16:creationId xmlns:a16="http://schemas.microsoft.com/office/drawing/2014/main" id="{842D3743-897B-F469-0194-23F5529CA065}"/>
                  </a:ext>
                </a:extLst>
              </p:cNvPr>
              <p:cNvGrpSpPr/>
              <p:nvPr/>
            </p:nvGrpSpPr>
            <p:grpSpPr>
              <a:xfrm>
                <a:off x="6584830" y="4431809"/>
                <a:ext cx="1130420" cy="1130420"/>
                <a:chOff x="6641980" y="4431809"/>
                <a:chExt cx="1130420" cy="1130420"/>
              </a:xfrm>
            </p:grpSpPr>
            <p:sp>
              <p:nvSpPr>
                <p:cNvPr id="40" name="Oval 39">
                  <a:extLst>
                    <a:ext uri="{FF2B5EF4-FFF2-40B4-BE49-F238E27FC236}">
                      <a16:creationId xmlns:a16="http://schemas.microsoft.com/office/drawing/2014/main" id="{2B9CA59D-4D74-D465-422B-183E387966E1}"/>
                    </a:ext>
                  </a:extLst>
                </p:cNvPr>
                <p:cNvSpPr/>
                <p:nvPr/>
              </p:nvSpPr>
              <p:spPr>
                <a:xfrm>
                  <a:off x="6641980" y="4431809"/>
                  <a:ext cx="1130420" cy="1130420"/>
                </a:xfrm>
                <a:prstGeom prst="ellipse">
                  <a:avLst/>
                </a:prstGeom>
                <a:solidFill>
                  <a:srgbClr val="77787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41" name="Graphic 2" descr="Annual credit icon.">
                  <a:extLst>
                    <a:ext uri="{FF2B5EF4-FFF2-40B4-BE49-F238E27FC236}">
                      <a16:creationId xmlns:a16="http://schemas.microsoft.com/office/drawing/2014/main" id="{4365F7CB-C040-4484-3378-141A0A40DFEF}"/>
                    </a:ext>
                  </a:extLst>
                </p:cNvPr>
                <p:cNvSpPr/>
                <p:nvPr/>
              </p:nvSpPr>
              <p:spPr>
                <a:xfrm>
                  <a:off x="6904586" y="4653438"/>
                  <a:ext cx="661595" cy="690087"/>
                </a:xfrm>
                <a:custGeom>
                  <a:avLst/>
                  <a:gdLst>
                    <a:gd name="connsiteX0" fmla="*/ 216309 w 621618"/>
                    <a:gd name="connsiteY0" fmla="*/ 270387 h 648387"/>
                    <a:gd name="connsiteX1" fmla="*/ 108155 w 621618"/>
                    <a:gd name="connsiteY1" fmla="*/ 270387 h 648387"/>
                    <a:gd name="connsiteX2" fmla="*/ 81116 w 621618"/>
                    <a:gd name="connsiteY2" fmla="*/ 297425 h 648387"/>
                    <a:gd name="connsiteX3" fmla="*/ 81116 w 621618"/>
                    <a:gd name="connsiteY3" fmla="*/ 405039 h 648387"/>
                    <a:gd name="connsiteX4" fmla="*/ 108155 w 621618"/>
                    <a:gd name="connsiteY4" fmla="*/ 432078 h 648387"/>
                    <a:gd name="connsiteX5" fmla="*/ 216309 w 621618"/>
                    <a:gd name="connsiteY5" fmla="*/ 432078 h 648387"/>
                    <a:gd name="connsiteX6" fmla="*/ 243348 w 621618"/>
                    <a:gd name="connsiteY6" fmla="*/ 405039 h 648387"/>
                    <a:gd name="connsiteX7" fmla="*/ 243348 w 621618"/>
                    <a:gd name="connsiteY7" fmla="*/ 297425 h 648387"/>
                    <a:gd name="connsiteX8" fmla="*/ 216309 w 621618"/>
                    <a:gd name="connsiteY8" fmla="*/ 270387 h 648387"/>
                    <a:gd name="connsiteX9" fmla="*/ 216309 w 621618"/>
                    <a:gd name="connsiteY9" fmla="*/ 405039 h 648387"/>
                    <a:gd name="connsiteX10" fmla="*/ 108155 w 621618"/>
                    <a:gd name="connsiteY10" fmla="*/ 405039 h 648387"/>
                    <a:gd name="connsiteX11" fmla="*/ 108155 w 621618"/>
                    <a:gd name="connsiteY11" fmla="*/ 297425 h 648387"/>
                    <a:gd name="connsiteX12" fmla="*/ 216309 w 621618"/>
                    <a:gd name="connsiteY12" fmla="*/ 297425 h 648387"/>
                    <a:gd name="connsiteX13" fmla="*/ 216309 w 621618"/>
                    <a:gd name="connsiteY13" fmla="*/ 405039 h 648387"/>
                    <a:gd name="connsiteX14" fmla="*/ 492104 w 621618"/>
                    <a:gd name="connsiteY14" fmla="*/ 451816 h 648387"/>
                    <a:gd name="connsiteX15" fmla="*/ 519142 w 621618"/>
                    <a:gd name="connsiteY15" fmla="*/ 451816 h 648387"/>
                    <a:gd name="connsiteX16" fmla="*/ 472906 w 621618"/>
                    <a:gd name="connsiteY16" fmla="*/ 402876 h 648387"/>
                    <a:gd name="connsiteX17" fmla="*/ 472906 w 621618"/>
                    <a:gd name="connsiteY17" fmla="*/ 391790 h 648387"/>
                    <a:gd name="connsiteX18" fmla="*/ 445868 w 621618"/>
                    <a:gd name="connsiteY18" fmla="*/ 391790 h 648387"/>
                    <a:gd name="connsiteX19" fmla="*/ 445868 w 621618"/>
                    <a:gd name="connsiteY19" fmla="*/ 402606 h 648387"/>
                    <a:gd name="connsiteX20" fmla="*/ 413692 w 621618"/>
                    <a:gd name="connsiteY20" fmla="*/ 416936 h 648387"/>
                    <a:gd name="connsiteX21" fmla="*/ 399361 w 621618"/>
                    <a:gd name="connsiteY21" fmla="*/ 450735 h 648387"/>
                    <a:gd name="connsiteX22" fmla="*/ 445868 w 621618"/>
                    <a:gd name="connsiteY22" fmla="*/ 498323 h 648387"/>
                    <a:gd name="connsiteX23" fmla="*/ 445868 w 621618"/>
                    <a:gd name="connsiteY23" fmla="*/ 543207 h 648387"/>
                    <a:gd name="connsiteX24" fmla="*/ 426941 w 621618"/>
                    <a:gd name="connsiteY24" fmla="*/ 522387 h 648387"/>
                    <a:gd name="connsiteX25" fmla="*/ 399902 w 621618"/>
                    <a:gd name="connsiteY25" fmla="*/ 522387 h 648387"/>
                    <a:gd name="connsiteX26" fmla="*/ 445868 w 621618"/>
                    <a:gd name="connsiteY26" fmla="*/ 570516 h 648387"/>
                    <a:gd name="connsiteX27" fmla="*/ 445868 w 621618"/>
                    <a:gd name="connsiteY27" fmla="*/ 580250 h 648387"/>
                    <a:gd name="connsiteX28" fmla="*/ 472906 w 621618"/>
                    <a:gd name="connsiteY28" fmla="*/ 580250 h 648387"/>
                    <a:gd name="connsiteX29" fmla="*/ 472906 w 621618"/>
                    <a:gd name="connsiteY29" fmla="*/ 570516 h 648387"/>
                    <a:gd name="connsiteX30" fmla="*/ 504001 w 621618"/>
                    <a:gd name="connsiteY30" fmla="*/ 556185 h 648387"/>
                    <a:gd name="connsiteX31" fmla="*/ 518331 w 621618"/>
                    <a:gd name="connsiteY31" fmla="*/ 522387 h 648387"/>
                    <a:gd name="connsiteX32" fmla="*/ 472906 w 621618"/>
                    <a:gd name="connsiteY32" fmla="*/ 475069 h 648387"/>
                    <a:gd name="connsiteX33" fmla="*/ 472906 w 621618"/>
                    <a:gd name="connsiteY33" fmla="*/ 429915 h 648387"/>
                    <a:gd name="connsiteX34" fmla="*/ 492104 w 621618"/>
                    <a:gd name="connsiteY34" fmla="*/ 451275 h 648387"/>
                    <a:gd name="connsiteX35" fmla="*/ 426400 w 621618"/>
                    <a:gd name="connsiteY35" fmla="*/ 450735 h 648387"/>
                    <a:gd name="connsiteX36" fmla="*/ 432889 w 621618"/>
                    <a:gd name="connsiteY36" fmla="*/ 436134 h 648387"/>
                    <a:gd name="connsiteX37" fmla="*/ 446138 w 621618"/>
                    <a:gd name="connsiteY37" fmla="*/ 429915 h 648387"/>
                    <a:gd name="connsiteX38" fmla="*/ 446138 w 621618"/>
                    <a:gd name="connsiteY38" fmla="*/ 470743 h 648387"/>
                    <a:gd name="connsiteX39" fmla="*/ 426670 w 621618"/>
                    <a:gd name="connsiteY39" fmla="*/ 451005 h 648387"/>
                    <a:gd name="connsiteX40" fmla="*/ 491293 w 621618"/>
                    <a:gd name="connsiteY40" fmla="*/ 522387 h 648387"/>
                    <a:gd name="connsiteX41" fmla="*/ 485074 w 621618"/>
                    <a:gd name="connsiteY41" fmla="*/ 536988 h 648387"/>
                    <a:gd name="connsiteX42" fmla="*/ 472906 w 621618"/>
                    <a:gd name="connsiteY42" fmla="*/ 543748 h 648387"/>
                    <a:gd name="connsiteX43" fmla="*/ 472906 w 621618"/>
                    <a:gd name="connsiteY43" fmla="*/ 502919 h 648387"/>
                    <a:gd name="connsiteX44" fmla="*/ 491293 w 621618"/>
                    <a:gd name="connsiteY44" fmla="*/ 522387 h 648387"/>
                    <a:gd name="connsiteX45" fmla="*/ 594851 w 621618"/>
                    <a:gd name="connsiteY45" fmla="*/ 396387 h 648387"/>
                    <a:gd name="connsiteX46" fmla="*/ 594851 w 621618"/>
                    <a:gd name="connsiteY46" fmla="*/ 81116 h 648387"/>
                    <a:gd name="connsiteX47" fmla="*/ 567812 w 621618"/>
                    <a:gd name="connsiteY47" fmla="*/ 54077 h 648387"/>
                    <a:gd name="connsiteX48" fmla="*/ 459657 w 621618"/>
                    <a:gd name="connsiteY48" fmla="*/ 54077 h 648387"/>
                    <a:gd name="connsiteX49" fmla="*/ 459657 w 621618"/>
                    <a:gd name="connsiteY49" fmla="*/ 0 h 648387"/>
                    <a:gd name="connsiteX50" fmla="*/ 432619 w 621618"/>
                    <a:gd name="connsiteY50" fmla="*/ 0 h 648387"/>
                    <a:gd name="connsiteX51" fmla="*/ 432619 w 621618"/>
                    <a:gd name="connsiteY51" fmla="*/ 54077 h 648387"/>
                    <a:gd name="connsiteX52" fmla="*/ 162232 w 621618"/>
                    <a:gd name="connsiteY52" fmla="*/ 54077 h 648387"/>
                    <a:gd name="connsiteX53" fmla="*/ 162232 w 621618"/>
                    <a:gd name="connsiteY53" fmla="*/ 0 h 648387"/>
                    <a:gd name="connsiteX54" fmla="*/ 135193 w 621618"/>
                    <a:gd name="connsiteY54" fmla="*/ 0 h 648387"/>
                    <a:gd name="connsiteX55" fmla="*/ 135193 w 621618"/>
                    <a:gd name="connsiteY55" fmla="*/ 54077 h 648387"/>
                    <a:gd name="connsiteX56" fmla="*/ 27039 w 621618"/>
                    <a:gd name="connsiteY56" fmla="*/ 54077 h 648387"/>
                    <a:gd name="connsiteX57" fmla="*/ 0 w 621618"/>
                    <a:gd name="connsiteY57" fmla="*/ 81116 h 648387"/>
                    <a:gd name="connsiteX58" fmla="*/ 0 w 621618"/>
                    <a:gd name="connsiteY58" fmla="*/ 594851 h 648387"/>
                    <a:gd name="connsiteX59" fmla="*/ 27039 w 621618"/>
                    <a:gd name="connsiteY59" fmla="*/ 621889 h 648387"/>
                    <a:gd name="connsiteX60" fmla="*/ 370700 w 621618"/>
                    <a:gd name="connsiteY60" fmla="*/ 621889 h 648387"/>
                    <a:gd name="connsiteX61" fmla="*/ 458846 w 621618"/>
                    <a:gd name="connsiteY61" fmla="*/ 648387 h 648387"/>
                    <a:gd name="connsiteX62" fmla="*/ 459387 w 621618"/>
                    <a:gd name="connsiteY62" fmla="*/ 648387 h 648387"/>
                    <a:gd name="connsiteX63" fmla="*/ 621619 w 621618"/>
                    <a:gd name="connsiteY63" fmla="*/ 486966 h 648387"/>
                    <a:gd name="connsiteX64" fmla="*/ 594580 w 621618"/>
                    <a:gd name="connsiteY64" fmla="*/ 396657 h 648387"/>
                    <a:gd name="connsiteX65" fmla="*/ 27039 w 621618"/>
                    <a:gd name="connsiteY65" fmla="*/ 81116 h 648387"/>
                    <a:gd name="connsiteX66" fmla="*/ 135464 w 621618"/>
                    <a:gd name="connsiteY66" fmla="*/ 81116 h 648387"/>
                    <a:gd name="connsiteX67" fmla="*/ 135464 w 621618"/>
                    <a:gd name="connsiteY67" fmla="*/ 134653 h 648387"/>
                    <a:gd name="connsiteX68" fmla="*/ 162502 w 621618"/>
                    <a:gd name="connsiteY68" fmla="*/ 134653 h 648387"/>
                    <a:gd name="connsiteX69" fmla="*/ 162502 w 621618"/>
                    <a:gd name="connsiteY69" fmla="*/ 81116 h 648387"/>
                    <a:gd name="connsiteX70" fmla="*/ 432619 w 621618"/>
                    <a:gd name="connsiteY70" fmla="*/ 81116 h 648387"/>
                    <a:gd name="connsiteX71" fmla="*/ 432619 w 621618"/>
                    <a:gd name="connsiteY71" fmla="*/ 135193 h 648387"/>
                    <a:gd name="connsiteX72" fmla="*/ 459657 w 621618"/>
                    <a:gd name="connsiteY72" fmla="*/ 135193 h 648387"/>
                    <a:gd name="connsiteX73" fmla="*/ 459657 w 621618"/>
                    <a:gd name="connsiteY73" fmla="*/ 81116 h 648387"/>
                    <a:gd name="connsiteX74" fmla="*/ 567812 w 621618"/>
                    <a:gd name="connsiteY74" fmla="*/ 81116 h 648387"/>
                    <a:gd name="connsiteX75" fmla="*/ 567812 w 621618"/>
                    <a:gd name="connsiteY75" fmla="*/ 189271 h 648387"/>
                    <a:gd name="connsiteX76" fmla="*/ 27039 w 621618"/>
                    <a:gd name="connsiteY76" fmla="*/ 189271 h 648387"/>
                    <a:gd name="connsiteX77" fmla="*/ 27039 w 621618"/>
                    <a:gd name="connsiteY77" fmla="*/ 81116 h 648387"/>
                    <a:gd name="connsiteX78" fmla="*/ 383138 w 621618"/>
                    <a:gd name="connsiteY78" fmla="*/ 398820 h 648387"/>
                    <a:gd name="connsiteX79" fmla="*/ 356910 w 621618"/>
                    <a:gd name="connsiteY79" fmla="*/ 398820 h 648387"/>
                    <a:gd name="connsiteX80" fmla="*/ 459657 w 621618"/>
                    <a:gd name="connsiteY80" fmla="*/ 351503 h 648387"/>
                    <a:gd name="connsiteX81" fmla="*/ 460198 w 621618"/>
                    <a:gd name="connsiteY81" fmla="*/ 351503 h 648387"/>
                    <a:gd name="connsiteX82" fmla="*/ 555645 w 621618"/>
                    <a:gd name="connsiteY82" fmla="*/ 391520 h 648387"/>
                    <a:gd name="connsiteX83" fmla="*/ 594851 w 621618"/>
                    <a:gd name="connsiteY83" fmla="*/ 487237 h 648387"/>
                    <a:gd name="connsiteX84" fmla="*/ 459657 w 621618"/>
                    <a:gd name="connsiteY84" fmla="*/ 621619 h 648387"/>
                    <a:gd name="connsiteX85" fmla="*/ 459117 w 621618"/>
                    <a:gd name="connsiteY85" fmla="*/ 621619 h 648387"/>
                    <a:gd name="connsiteX86" fmla="*/ 324464 w 621618"/>
                    <a:gd name="connsiteY86" fmla="*/ 486966 h 648387"/>
                    <a:gd name="connsiteX87" fmla="*/ 297425 w 621618"/>
                    <a:gd name="connsiteY87" fmla="*/ 486966 h 648387"/>
                    <a:gd name="connsiteX88" fmla="*/ 339335 w 621618"/>
                    <a:gd name="connsiteY88" fmla="*/ 595121 h 648387"/>
                    <a:gd name="connsiteX89" fmla="*/ 27039 w 621618"/>
                    <a:gd name="connsiteY89" fmla="*/ 595121 h 648387"/>
                    <a:gd name="connsiteX90" fmla="*/ 27039 w 621618"/>
                    <a:gd name="connsiteY90" fmla="*/ 216309 h 648387"/>
                    <a:gd name="connsiteX91" fmla="*/ 567812 w 621618"/>
                    <a:gd name="connsiteY91" fmla="*/ 216309 h 648387"/>
                    <a:gd name="connsiteX92" fmla="*/ 567812 w 621618"/>
                    <a:gd name="connsiteY92" fmla="*/ 365833 h 648387"/>
                    <a:gd name="connsiteX93" fmla="*/ 460198 w 621618"/>
                    <a:gd name="connsiteY93" fmla="*/ 324194 h 648387"/>
                    <a:gd name="connsiteX94" fmla="*/ 337983 w 621618"/>
                    <a:gd name="connsiteY94" fmla="*/ 379082 h 648387"/>
                    <a:gd name="connsiteX95" fmla="*/ 337983 w 621618"/>
                    <a:gd name="connsiteY95" fmla="*/ 351503 h 648387"/>
                    <a:gd name="connsiteX96" fmla="*/ 310945 w 621618"/>
                    <a:gd name="connsiteY96" fmla="*/ 351503 h 648387"/>
                    <a:gd name="connsiteX97" fmla="*/ 310945 w 621618"/>
                    <a:gd name="connsiteY97" fmla="*/ 425589 h 648387"/>
                    <a:gd name="connsiteX98" fmla="*/ 382868 w 621618"/>
                    <a:gd name="connsiteY98" fmla="*/ 425589 h 648387"/>
                    <a:gd name="connsiteX99" fmla="*/ 382868 w 621618"/>
                    <a:gd name="connsiteY99" fmla="*/ 398550 h 64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21618" h="648387">
                      <a:moveTo>
                        <a:pt x="216309" y="270387"/>
                      </a:moveTo>
                      <a:lnTo>
                        <a:pt x="108155" y="270387"/>
                      </a:lnTo>
                      <a:cubicBezTo>
                        <a:pt x="93283" y="270387"/>
                        <a:pt x="81116" y="282554"/>
                        <a:pt x="81116" y="297425"/>
                      </a:cubicBezTo>
                      <a:lnTo>
                        <a:pt x="81116" y="405039"/>
                      </a:lnTo>
                      <a:cubicBezTo>
                        <a:pt x="81116" y="419911"/>
                        <a:pt x="93283" y="432078"/>
                        <a:pt x="108155" y="432078"/>
                      </a:cubicBezTo>
                      <a:lnTo>
                        <a:pt x="216309" y="432078"/>
                      </a:lnTo>
                      <a:cubicBezTo>
                        <a:pt x="231181" y="432078"/>
                        <a:pt x="243348" y="419911"/>
                        <a:pt x="243348" y="405039"/>
                      </a:cubicBezTo>
                      <a:lnTo>
                        <a:pt x="243348" y="297425"/>
                      </a:lnTo>
                      <a:cubicBezTo>
                        <a:pt x="243348" y="282554"/>
                        <a:pt x="231181" y="270387"/>
                        <a:pt x="216309" y="270387"/>
                      </a:cubicBezTo>
                      <a:close/>
                      <a:moveTo>
                        <a:pt x="216309" y="405039"/>
                      </a:moveTo>
                      <a:lnTo>
                        <a:pt x="108155" y="405039"/>
                      </a:lnTo>
                      <a:lnTo>
                        <a:pt x="108155" y="297425"/>
                      </a:lnTo>
                      <a:lnTo>
                        <a:pt x="216309" y="297425"/>
                      </a:lnTo>
                      <a:lnTo>
                        <a:pt x="216309" y="405039"/>
                      </a:lnTo>
                      <a:close/>
                      <a:moveTo>
                        <a:pt x="492104" y="451816"/>
                      </a:moveTo>
                      <a:lnTo>
                        <a:pt x="519142" y="451816"/>
                      </a:lnTo>
                      <a:cubicBezTo>
                        <a:pt x="519142" y="426400"/>
                        <a:pt x="498863" y="405310"/>
                        <a:pt x="472906" y="402876"/>
                      </a:cubicBezTo>
                      <a:lnTo>
                        <a:pt x="472906" y="391790"/>
                      </a:lnTo>
                      <a:lnTo>
                        <a:pt x="445868" y="391790"/>
                      </a:lnTo>
                      <a:lnTo>
                        <a:pt x="445868" y="402606"/>
                      </a:lnTo>
                      <a:cubicBezTo>
                        <a:pt x="433971" y="403687"/>
                        <a:pt x="422344" y="408554"/>
                        <a:pt x="413692" y="416936"/>
                      </a:cubicBezTo>
                      <a:cubicBezTo>
                        <a:pt x="404498" y="425859"/>
                        <a:pt x="399361" y="438026"/>
                        <a:pt x="399361" y="450735"/>
                      </a:cubicBezTo>
                      <a:cubicBezTo>
                        <a:pt x="399361" y="474799"/>
                        <a:pt x="417477" y="493185"/>
                        <a:pt x="445868" y="498323"/>
                      </a:cubicBezTo>
                      <a:lnTo>
                        <a:pt x="445868" y="543207"/>
                      </a:lnTo>
                      <a:cubicBezTo>
                        <a:pt x="435052" y="541314"/>
                        <a:pt x="426941" y="533203"/>
                        <a:pt x="426941" y="522387"/>
                      </a:cubicBezTo>
                      <a:lnTo>
                        <a:pt x="399902" y="522387"/>
                      </a:lnTo>
                      <a:cubicBezTo>
                        <a:pt x="399902" y="547803"/>
                        <a:pt x="419640" y="568353"/>
                        <a:pt x="445868" y="570516"/>
                      </a:cubicBezTo>
                      <a:lnTo>
                        <a:pt x="445868" y="580250"/>
                      </a:lnTo>
                      <a:lnTo>
                        <a:pt x="472906" y="580250"/>
                      </a:lnTo>
                      <a:lnTo>
                        <a:pt x="472906" y="570516"/>
                      </a:lnTo>
                      <a:cubicBezTo>
                        <a:pt x="484803" y="569434"/>
                        <a:pt x="495619" y="564567"/>
                        <a:pt x="504001" y="556185"/>
                      </a:cubicBezTo>
                      <a:cubicBezTo>
                        <a:pt x="513194" y="546992"/>
                        <a:pt x="518331" y="535095"/>
                        <a:pt x="518331" y="522387"/>
                      </a:cubicBezTo>
                      <a:cubicBezTo>
                        <a:pt x="518331" y="498593"/>
                        <a:pt x="500756" y="480477"/>
                        <a:pt x="472906" y="475069"/>
                      </a:cubicBezTo>
                      <a:lnTo>
                        <a:pt x="472906" y="429915"/>
                      </a:lnTo>
                      <a:cubicBezTo>
                        <a:pt x="483722" y="432078"/>
                        <a:pt x="492104" y="440730"/>
                        <a:pt x="492104" y="451275"/>
                      </a:cubicBezTo>
                      <a:close/>
                      <a:moveTo>
                        <a:pt x="426400" y="450735"/>
                      </a:moveTo>
                      <a:cubicBezTo>
                        <a:pt x="426400" y="445327"/>
                        <a:pt x="428563" y="440190"/>
                        <a:pt x="432889" y="436134"/>
                      </a:cubicBezTo>
                      <a:cubicBezTo>
                        <a:pt x="436404" y="432619"/>
                        <a:pt x="441001" y="430456"/>
                        <a:pt x="446138" y="429915"/>
                      </a:cubicBezTo>
                      <a:lnTo>
                        <a:pt x="446138" y="470743"/>
                      </a:lnTo>
                      <a:cubicBezTo>
                        <a:pt x="438297" y="468310"/>
                        <a:pt x="426670" y="463172"/>
                        <a:pt x="426670" y="451005"/>
                      </a:cubicBezTo>
                      <a:close/>
                      <a:moveTo>
                        <a:pt x="491293" y="522387"/>
                      </a:moveTo>
                      <a:cubicBezTo>
                        <a:pt x="491293" y="527795"/>
                        <a:pt x="489129" y="532932"/>
                        <a:pt x="485074" y="536988"/>
                      </a:cubicBezTo>
                      <a:cubicBezTo>
                        <a:pt x="481829" y="540233"/>
                        <a:pt x="477773" y="542936"/>
                        <a:pt x="472906" y="543748"/>
                      </a:cubicBezTo>
                      <a:lnTo>
                        <a:pt x="472906" y="502919"/>
                      </a:lnTo>
                      <a:cubicBezTo>
                        <a:pt x="480748" y="505353"/>
                        <a:pt x="491293" y="510760"/>
                        <a:pt x="491293" y="522387"/>
                      </a:cubicBezTo>
                      <a:close/>
                      <a:moveTo>
                        <a:pt x="594851" y="396387"/>
                      </a:moveTo>
                      <a:lnTo>
                        <a:pt x="594851" y="81116"/>
                      </a:lnTo>
                      <a:cubicBezTo>
                        <a:pt x="594851" y="66245"/>
                        <a:pt x="582683" y="54077"/>
                        <a:pt x="567812" y="54077"/>
                      </a:cubicBezTo>
                      <a:lnTo>
                        <a:pt x="459657" y="54077"/>
                      </a:lnTo>
                      <a:lnTo>
                        <a:pt x="459657" y="0"/>
                      </a:lnTo>
                      <a:lnTo>
                        <a:pt x="432619" y="0"/>
                      </a:lnTo>
                      <a:lnTo>
                        <a:pt x="432619" y="54077"/>
                      </a:lnTo>
                      <a:lnTo>
                        <a:pt x="162232" y="54077"/>
                      </a:lnTo>
                      <a:lnTo>
                        <a:pt x="162232" y="0"/>
                      </a:lnTo>
                      <a:lnTo>
                        <a:pt x="135193" y="0"/>
                      </a:lnTo>
                      <a:lnTo>
                        <a:pt x="135193" y="54077"/>
                      </a:lnTo>
                      <a:lnTo>
                        <a:pt x="27039" y="54077"/>
                      </a:lnTo>
                      <a:cubicBezTo>
                        <a:pt x="12167" y="54077"/>
                        <a:pt x="0" y="66245"/>
                        <a:pt x="0" y="81116"/>
                      </a:cubicBezTo>
                      <a:lnTo>
                        <a:pt x="0" y="594851"/>
                      </a:lnTo>
                      <a:cubicBezTo>
                        <a:pt x="0" y="609722"/>
                        <a:pt x="12167" y="621889"/>
                        <a:pt x="27039" y="621889"/>
                      </a:cubicBezTo>
                      <a:lnTo>
                        <a:pt x="370700" y="621889"/>
                      </a:lnTo>
                      <a:cubicBezTo>
                        <a:pt x="396116" y="638383"/>
                        <a:pt x="426129" y="648117"/>
                        <a:pt x="458846" y="648387"/>
                      </a:cubicBezTo>
                      <a:lnTo>
                        <a:pt x="459387" y="648387"/>
                      </a:lnTo>
                      <a:cubicBezTo>
                        <a:pt x="548615" y="648387"/>
                        <a:pt x="621349" y="576194"/>
                        <a:pt x="621619" y="486966"/>
                      </a:cubicBezTo>
                      <a:cubicBezTo>
                        <a:pt x="621619" y="454520"/>
                        <a:pt x="612155" y="423155"/>
                        <a:pt x="594580" y="396657"/>
                      </a:cubicBezTo>
                      <a:close/>
                      <a:moveTo>
                        <a:pt x="27039" y="81116"/>
                      </a:moveTo>
                      <a:lnTo>
                        <a:pt x="135464" y="81116"/>
                      </a:lnTo>
                      <a:lnTo>
                        <a:pt x="135464" y="134653"/>
                      </a:lnTo>
                      <a:lnTo>
                        <a:pt x="162502" y="134653"/>
                      </a:lnTo>
                      <a:lnTo>
                        <a:pt x="162502" y="81116"/>
                      </a:lnTo>
                      <a:lnTo>
                        <a:pt x="432619" y="81116"/>
                      </a:lnTo>
                      <a:lnTo>
                        <a:pt x="432619" y="135193"/>
                      </a:lnTo>
                      <a:lnTo>
                        <a:pt x="459657" y="135193"/>
                      </a:lnTo>
                      <a:lnTo>
                        <a:pt x="459657" y="81116"/>
                      </a:lnTo>
                      <a:lnTo>
                        <a:pt x="567812" y="81116"/>
                      </a:lnTo>
                      <a:lnTo>
                        <a:pt x="567812" y="189271"/>
                      </a:lnTo>
                      <a:lnTo>
                        <a:pt x="27039" y="189271"/>
                      </a:lnTo>
                      <a:lnTo>
                        <a:pt x="27039" y="81116"/>
                      </a:lnTo>
                      <a:close/>
                      <a:moveTo>
                        <a:pt x="383138" y="398820"/>
                      </a:moveTo>
                      <a:lnTo>
                        <a:pt x="356910" y="398820"/>
                      </a:lnTo>
                      <a:cubicBezTo>
                        <a:pt x="382597" y="368807"/>
                        <a:pt x="419911" y="351503"/>
                        <a:pt x="459657" y="351503"/>
                      </a:cubicBezTo>
                      <a:lnTo>
                        <a:pt x="460198" y="351503"/>
                      </a:lnTo>
                      <a:cubicBezTo>
                        <a:pt x="496430" y="351503"/>
                        <a:pt x="530228" y="365833"/>
                        <a:pt x="555645" y="391520"/>
                      </a:cubicBezTo>
                      <a:cubicBezTo>
                        <a:pt x="581061" y="417207"/>
                        <a:pt x="595121" y="451005"/>
                        <a:pt x="594851" y="487237"/>
                      </a:cubicBezTo>
                      <a:cubicBezTo>
                        <a:pt x="594580" y="561593"/>
                        <a:pt x="534014" y="621619"/>
                        <a:pt x="459657" y="621619"/>
                      </a:cubicBezTo>
                      <a:lnTo>
                        <a:pt x="459117" y="621619"/>
                      </a:lnTo>
                      <a:cubicBezTo>
                        <a:pt x="384760" y="621349"/>
                        <a:pt x="324194" y="561052"/>
                        <a:pt x="324464" y="486966"/>
                      </a:cubicBezTo>
                      <a:lnTo>
                        <a:pt x="297425" y="486966"/>
                      </a:lnTo>
                      <a:cubicBezTo>
                        <a:pt x="297425" y="528336"/>
                        <a:pt x="313108" y="566460"/>
                        <a:pt x="339335" y="595121"/>
                      </a:cubicBezTo>
                      <a:lnTo>
                        <a:pt x="27039" y="595121"/>
                      </a:lnTo>
                      <a:lnTo>
                        <a:pt x="27039" y="216309"/>
                      </a:lnTo>
                      <a:lnTo>
                        <a:pt x="567812" y="216309"/>
                      </a:lnTo>
                      <a:lnTo>
                        <a:pt x="567812" y="365833"/>
                      </a:lnTo>
                      <a:cubicBezTo>
                        <a:pt x="538069" y="339335"/>
                        <a:pt x="500486" y="324464"/>
                        <a:pt x="460198" y="324194"/>
                      </a:cubicBezTo>
                      <a:cubicBezTo>
                        <a:pt x="413692" y="323653"/>
                        <a:pt x="368807" y="344202"/>
                        <a:pt x="337983" y="379082"/>
                      </a:cubicBezTo>
                      <a:lnTo>
                        <a:pt x="337983" y="351503"/>
                      </a:lnTo>
                      <a:lnTo>
                        <a:pt x="310945" y="351503"/>
                      </a:lnTo>
                      <a:lnTo>
                        <a:pt x="310945" y="425589"/>
                      </a:lnTo>
                      <a:lnTo>
                        <a:pt x="382868" y="425589"/>
                      </a:lnTo>
                      <a:cubicBezTo>
                        <a:pt x="382868" y="425589"/>
                        <a:pt x="382868" y="398550"/>
                        <a:pt x="382868" y="398550"/>
                      </a:cubicBezTo>
                      <a:close/>
                    </a:path>
                  </a:pathLst>
                </a:custGeom>
                <a:solidFill>
                  <a:schemeClr val="bg1"/>
                </a:solidFill>
                <a:ln w="26988" cap="flat">
                  <a:noFill/>
                  <a:prstDash val="solid"/>
                  <a:miter/>
                </a:ln>
              </p:spPr>
              <p:txBody>
                <a:bodyPr rtlCol="0" anchor="ctr"/>
                <a:lstStyle/>
                <a:p>
                  <a:endParaRPr lang="en-US" dirty="0"/>
                </a:p>
              </p:txBody>
            </p:sp>
          </p:grpSp>
        </p:grpSp>
      </p:grpSp>
      <p:pic>
        <p:nvPicPr>
          <p:cNvPr id="43" name="Picture 42">
            <a:extLst>
              <a:ext uri="{FF2B5EF4-FFF2-40B4-BE49-F238E27FC236}">
                <a16:creationId xmlns:a16="http://schemas.microsoft.com/office/drawing/2014/main" id="{EE36322C-4754-8754-9B9A-145BAA4C959E}"/>
              </a:ext>
            </a:extLst>
          </p:cNvPr>
          <p:cNvPicPr>
            <a:picLocks noChangeAspect="1"/>
          </p:cNvPicPr>
          <p:nvPr/>
        </p:nvPicPr>
        <p:blipFill>
          <a:blip r:embed="rId4">
            <a:extLst>
              <a:ext uri="{28A0092B-C50C-407E-A947-70E740481C1C}">
                <a14:useLocalDpi xmlns:a14="http://schemas.microsoft.com/office/drawing/2010/main" val="0"/>
              </a:ext>
            </a:extLst>
          </a:blip>
          <a:srcRect t="15051" b="15051"/>
          <a:stretch/>
        </p:blipFill>
        <p:spPr>
          <a:xfrm>
            <a:off x="9491389" y="5383850"/>
            <a:ext cx="2491328" cy="921700"/>
          </a:xfrm>
          <a:prstGeom prst="rect">
            <a:avLst/>
          </a:prstGeom>
        </p:spPr>
      </p:pic>
    </p:spTree>
    <p:extLst>
      <p:ext uri="{BB962C8B-B14F-4D97-AF65-F5344CB8AC3E}">
        <p14:creationId xmlns:p14="http://schemas.microsoft.com/office/powerpoint/2010/main" val="522820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doctor talking on the phone&#10;&#10;Description automatically generated with medium confidence">
            <a:extLst>
              <a:ext uri="{FF2B5EF4-FFF2-40B4-BE49-F238E27FC236}">
                <a16:creationId xmlns:a16="http://schemas.microsoft.com/office/drawing/2014/main" id="{7E8E95CB-3036-757E-7585-ED86F83829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0" y="0"/>
            <a:ext cx="12193781" cy="6858000"/>
          </a:xfrm>
          <a:prstGeom prst="rect">
            <a:avLst/>
          </a:prstGeom>
        </p:spPr>
      </p:pic>
      <p:sp>
        <p:nvSpPr>
          <p:cNvPr id="10" name="TextBox 9">
            <a:extLst>
              <a:ext uri="{FF2B5EF4-FFF2-40B4-BE49-F238E27FC236}">
                <a16:creationId xmlns:a16="http://schemas.microsoft.com/office/drawing/2014/main" id="{9ADA127A-172A-65A8-22F3-E598A2136FB0}"/>
              </a:ext>
            </a:extLst>
          </p:cNvPr>
          <p:cNvSpPr txBox="1"/>
          <p:nvPr/>
        </p:nvSpPr>
        <p:spPr>
          <a:xfrm>
            <a:off x="394603" y="608963"/>
            <a:ext cx="4980702" cy="1754326"/>
          </a:xfrm>
          <a:prstGeom prst="rect">
            <a:avLst/>
          </a:prstGeom>
          <a:noFill/>
        </p:spPr>
        <p:txBody>
          <a:bodyPr wrap="square" rtlCol="0">
            <a:spAutoFit/>
          </a:bodyPr>
          <a:lstStyle/>
          <a:p>
            <a:pPr algn="l"/>
            <a:r>
              <a:rPr lang="en-US" sz="3600" b="1" dirty="0">
                <a:solidFill>
                  <a:srgbClr val="0B315E"/>
                </a:solidFill>
                <a:latin typeface="CVS Health Sans" panose="020B0504020202020204" pitchFamily="34" charset="0"/>
                <a:ea typeface="Century Gothic" charset="0"/>
                <a:cs typeface="Century Gothic" charset="0"/>
              </a:rPr>
              <a:t>Understanding your health care plan is important</a:t>
            </a:r>
          </a:p>
        </p:txBody>
      </p:sp>
      <p:grpSp>
        <p:nvGrpSpPr>
          <p:cNvPr id="2" name="Group 1">
            <a:extLst>
              <a:ext uri="{FF2B5EF4-FFF2-40B4-BE49-F238E27FC236}">
                <a16:creationId xmlns:a16="http://schemas.microsoft.com/office/drawing/2014/main" id="{4493E759-A2D6-8CC9-7F4F-B3057058539F}"/>
              </a:ext>
            </a:extLst>
          </p:cNvPr>
          <p:cNvGrpSpPr/>
          <p:nvPr/>
        </p:nvGrpSpPr>
        <p:grpSpPr>
          <a:xfrm>
            <a:off x="232611" y="6480904"/>
            <a:ext cx="11728121" cy="215444"/>
            <a:chOff x="232611" y="6480904"/>
            <a:chExt cx="11728121" cy="215444"/>
          </a:xfrm>
        </p:grpSpPr>
        <p:sp>
          <p:nvSpPr>
            <p:cNvPr id="3" name="TextBox 2">
              <a:extLst>
                <a:ext uri="{FF2B5EF4-FFF2-40B4-BE49-F238E27FC236}">
                  <a16:creationId xmlns:a16="http://schemas.microsoft.com/office/drawing/2014/main" id="{162058A8-6BDA-7446-DB7C-DF63AC050D5D}"/>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4" name="TextBox 3">
              <a:extLst>
                <a:ext uri="{FF2B5EF4-FFF2-40B4-BE49-F238E27FC236}">
                  <a16:creationId xmlns:a16="http://schemas.microsoft.com/office/drawing/2014/main" id="{E133AAA4-3AE1-96BB-F616-C4123DA9F514}"/>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accent1"/>
                  </a:solidFill>
                  <a:latin typeface="CVS Health Sans" panose="020B0504020202020204" pitchFamily="34" charset="0"/>
                </a:rPr>
                <a:t>Meritain Health Confidential</a:t>
              </a:r>
            </a:p>
          </p:txBody>
        </p:sp>
      </p:grpSp>
      <p:sp>
        <p:nvSpPr>
          <p:cNvPr id="5" name="AutoShape 2" descr="Home Page">
            <a:extLst>
              <a:ext uri="{FF2B5EF4-FFF2-40B4-BE49-F238E27FC236}">
                <a16:creationId xmlns:a16="http://schemas.microsoft.com/office/drawing/2014/main" id="{65DE6291-5E7E-0E4C-EEB8-44EDF9A645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914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3D04E7-DC1F-44C3-85A3-86FE3FE20B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78566" y="1048279"/>
            <a:ext cx="8486939" cy="5173059"/>
          </a:xfrm>
          <a:prstGeom prst="rect">
            <a:avLst/>
          </a:prstGeom>
        </p:spPr>
      </p:pic>
      <p:sp>
        <p:nvSpPr>
          <p:cNvPr id="3" name="Rectangle 2">
            <a:extLst>
              <a:ext uri="{FF2B5EF4-FFF2-40B4-BE49-F238E27FC236}">
                <a16:creationId xmlns:a16="http://schemas.microsoft.com/office/drawing/2014/main" id="{1BBC1A15-4F22-CF3E-AB15-8A03B2749FA3}"/>
              </a:ext>
            </a:extLst>
          </p:cNvPr>
          <p:cNvSpPr/>
          <p:nvPr/>
        </p:nvSpPr>
        <p:spPr>
          <a:xfrm>
            <a:off x="6768268" y="1053879"/>
            <a:ext cx="4825523" cy="5167459"/>
          </a:xfrm>
          <a:prstGeom prst="rect">
            <a:avLst/>
          </a:prstGeom>
          <a:solidFill>
            <a:srgbClr val="0B315E"/>
          </a:solidFill>
          <a:ln>
            <a:solidFill>
              <a:srgbClr val="0B3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CD8C978-9E13-4975-BC08-36171ED7FBBD}"/>
              </a:ext>
            </a:extLst>
          </p:cNvPr>
          <p:cNvSpPr txBox="1"/>
          <p:nvPr/>
        </p:nvSpPr>
        <p:spPr>
          <a:xfrm>
            <a:off x="7656212" y="2023559"/>
            <a:ext cx="3581508" cy="646734"/>
          </a:xfrm>
          <a:prstGeom prst="rect">
            <a:avLst/>
          </a:prstGeom>
          <a:noFill/>
        </p:spPr>
        <p:txBody>
          <a:bodyPr wrap="square" lIns="0" tIns="0" rIns="0" bIns="0" rtlCol="0">
            <a:noAutofit/>
          </a:bodyPr>
          <a:lstStyle/>
          <a:p>
            <a:pPr marL="0" indent="0" fontAlgn="ctr">
              <a:lnSpc>
                <a:spcPct val="100000"/>
              </a:lnSpc>
              <a:spcBef>
                <a:spcPts val="600"/>
              </a:spcBef>
              <a:buClr>
                <a:schemeClr val="accent1"/>
              </a:buClr>
              <a:buNone/>
            </a:pPr>
            <a:r>
              <a:rPr lang="en-US" sz="1600" b="1" dirty="0">
                <a:solidFill>
                  <a:schemeClr val="bg1"/>
                </a:solidFill>
                <a:latin typeface="CVS Health Sans" panose="020B0504020202020204" pitchFamily="34" charset="0"/>
              </a:rPr>
              <a:t>General Medical Consultations</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Waived</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100%; Deductible</a:t>
            </a:r>
          </a:p>
        </p:txBody>
      </p:sp>
      <p:sp>
        <p:nvSpPr>
          <p:cNvPr id="28" name="TextBox 27">
            <a:extLst>
              <a:ext uri="{FF2B5EF4-FFF2-40B4-BE49-F238E27FC236}">
                <a16:creationId xmlns:a16="http://schemas.microsoft.com/office/drawing/2014/main" id="{0ED4CC29-BDCA-4A7E-EFB3-0303C156CD54}"/>
              </a:ext>
            </a:extLst>
          </p:cNvPr>
          <p:cNvSpPr txBox="1"/>
          <p:nvPr/>
        </p:nvSpPr>
        <p:spPr>
          <a:xfrm>
            <a:off x="7669031" y="4172425"/>
            <a:ext cx="3581508" cy="646734"/>
          </a:xfrm>
          <a:prstGeom prst="rect">
            <a:avLst/>
          </a:prstGeom>
          <a:noFill/>
        </p:spPr>
        <p:txBody>
          <a:bodyPr wrap="square" lIns="0" tIns="0" rIns="0" bIns="0" rtlCol="0">
            <a:noAutofit/>
          </a:bodyPr>
          <a:lstStyle/>
          <a:p>
            <a:pPr marL="0" indent="0" fontAlgn="ctr">
              <a:lnSpc>
                <a:spcPct val="100000"/>
              </a:lnSpc>
              <a:spcBef>
                <a:spcPts val="600"/>
              </a:spcBef>
              <a:buClr>
                <a:schemeClr val="accent1"/>
              </a:buClr>
              <a:buNone/>
            </a:pPr>
            <a:r>
              <a:rPr lang="en-US" sz="1600" b="1" dirty="0">
                <a:solidFill>
                  <a:schemeClr val="bg1"/>
                </a:solidFill>
                <a:latin typeface="CVS Health Sans" panose="020B0504020202020204" pitchFamily="34" charset="0"/>
              </a:rPr>
              <a:t>Behavioral Health Consultations</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Waived</a:t>
            </a:r>
          </a:p>
          <a:p>
            <a:pPr marL="0" indent="0" fontAlgn="ctr">
              <a:lnSpc>
                <a:spcPct val="100000"/>
              </a:lnSpc>
              <a:spcBef>
                <a:spcPts val="600"/>
              </a:spcBef>
              <a:spcAft>
                <a:spcPts val="600"/>
              </a:spcAft>
              <a:buClr>
                <a:schemeClr val="accent1"/>
              </a:buClr>
              <a:buNone/>
            </a:pPr>
            <a:r>
              <a:rPr lang="en-US" sz="1600" b="1" dirty="0">
                <a:solidFill>
                  <a:schemeClr val="bg1"/>
                </a:solidFill>
                <a:latin typeface="CVS Health Sans" panose="020B0504020202020204" pitchFamily="34" charset="0"/>
              </a:rPr>
              <a:t>100%; Deductible</a:t>
            </a:r>
          </a:p>
        </p:txBody>
      </p:sp>
      <p:grpSp>
        <p:nvGrpSpPr>
          <p:cNvPr id="5" name="Group 4">
            <a:extLst>
              <a:ext uri="{FF2B5EF4-FFF2-40B4-BE49-F238E27FC236}">
                <a16:creationId xmlns:a16="http://schemas.microsoft.com/office/drawing/2014/main" id="{6173E07A-5CD5-9497-F565-F33C2C99AAD8}"/>
              </a:ext>
            </a:extLst>
          </p:cNvPr>
          <p:cNvGrpSpPr/>
          <p:nvPr/>
        </p:nvGrpSpPr>
        <p:grpSpPr>
          <a:xfrm>
            <a:off x="6183496" y="1049294"/>
            <a:ext cx="1138578" cy="5172044"/>
            <a:chOff x="6183496" y="1049294"/>
            <a:chExt cx="1138578" cy="5172044"/>
          </a:xfrm>
        </p:grpSpPr>
        <p:grpSp>
          <p:nvGrpSpPr>
            <p:cNvPr id="4" name="Group 3">
              <a:extLst>
                <a:ext uri="{FF2B5EF4-FFF2-40B4-BE49-F238E27FC236}">
                  <a16:creationId xmlns:a16="http://schemas.microsoft.com/office/drawing/2014/main" id="{13D20F2A-FC71-3F47-BD27-EC01350254A7}"/>
                </a:ext>
              </a:extLst>
            </p:cNvPr>
            <p:cNvGrpSpPr/>
            <p:nvPr/>
          </p:nvGrpSpPr>
          <p:grpSpPr>
            <a:xfrm>
              <a:off x="6689467" y="1049294"/>
              <a:ext cx="189268" cy="5172044"/>
              <a:chOff x="6689467" y="1049294"/>
              <a:chExt cx="189268" cy="5172044"/>
            </a:xfrm>
          </p:grpSpPr>
          <p:sp>
            <p:nvSpPr>
              <p:cNvPr id="9" name="Rectangle 8">
                <a:extLst>
                  <a:ext uri="{FF2B5EF4-FFF2-40B4-BE49-F238E27FC236}">
                    <a16:creationId xmlns:a16="http://schemas.microsoft.com/office/drawing/2014/main" id="{93F717BA-7C24-7DD3-6E6D-D3CA6CBD838A}"/>
                  </a:ext>
                </a:extLst>
              </p:cNvPr>
              <p:cNvSpPr/>
              <p:nvPr/>
            </p:nvSpPr>
            <p:spPr>
              <a:xfrm>
                <a:off x="6759722" y="1049294"/>
                <a:ext cx="45719" cy="5172044"/>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A78BF6-27E5-70D4-6C7B-BDB0A30EB006}"/>
                  </a:ext>
                </a:extLst>
              </p:cNvPr>
              <p:cNvSpPr/>
              <p:nvPr/>
            </p:nvSpPr>
            <p:spPr>
              <a:xfrm rot="10800000">
                <a:off x="6689468" y="1413325"/>
                <a:ext cx="186223" cy="186223"/>
              </a:xfrm>
              <a:prstGeom prst="ellipse">
                <a:avLst/>
              </a:prstGeom>
              <a:solidFill>
                <a:srgbClr val="77D8E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163AF9B-5411-4DF9-084D-9714F77899C3}"/>
                  </a:ext>
                </a:extLst>
              </p:cNvPr>
              <p:cNvSpPr/>
              <p:nvPr/>
            </p:nvSpPr>
            <p:spPr>
              <a:xfrm rot="10800000">
                <a:off x="6689467" y="3495620"/>
                <a:ext cx="186223" cy="186223"/>
              </a:xfrm>
              <a:prstGeom prst="ellipse">
                <a:avLst/>
              </a:prstGeom>
              <a:solidFill>
                <a:srgbClr val="77D8E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C63F8A20-65D0-5E90-F2DF-AD6EA27F1965}"/>
                  </a:ext>
                </a:extLst>
              </p:cNvPr>
              <p:cNvSpPr/>
              <p:nvPr/>
            </p:nvSpPr>
            <p:spPr>
              <a:xfrm rot="10800000">
                <a:off x="6692512" y="5617898"/>
                <a:ext cx="186223" cy="186223"/>
              </a:xfrm>
              <a:prstGeom prst="ellipse">
                <a:avLst/>
              </a:prstGeom>
              <a:solidFill>
                <a:srgbClr val="77D8E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Oval 28">
              <a:extLst>
                <a:ext uri="{FF2B5EF4-FFF2-40B4-BE49-F238E27FC236}">
                  <a16:creationId xmlns:a16="http://schemas.microsoft.com/office/drawing/2014/main" id="{36628FF8-C69A-56F7-A628-F0B28F397375}"/>
                </a:ext>
              </a:extLst>
            </p:cNvPr>
            <p:cNvSpPr/>
            <p:nvPr/>
          </p:nvSpPr>
          <p:spPr>
            <a:xfrm>
              <a:off x="6189052" y="4093304"/>
              <a:ext cx="1133022" cy="1133022"/>
            </a:xfrm>
            <a:prstGeom prst="ellipse">
              <a:avLst/>
            </a:prstGeom>
            <a:solidFill>
              <a:srgbClr val="0B315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14" name="Graphic 55" descr="Text talk chat bubble icon.">
              <a:extLst>
                <a:ext uri="{FF2B5EF4-FFF2-40B4-BE49-F238E27FC236}">
                  <a16:creationId xmlns:a16="http://schemas.microsoft.com/office/drawing/2014/main" id="{908556A0-3E42-2F67-28E9-DFB25974A558}"/>
                </a:ext>
              </a:extLst>
            </p:cNvPr>
            <p:cNvSpPr>
              <a:spLocks noChangeAspect="1"/>
            </p:cNvSpPr>
            <p:nvPr/>
          </p:nvSpPr>
          <p:spPr>
            <a:xfrm>
              <a:off x="6536131" y="4294469"/>
              <a:ext cx="538619" cy="718160"/>
            </a:xfrm>
            <a:custGeom>
              <a:avLst/>
              <a:gdLst>
                <a:gd name="connsiteX0" fmla="*/ 95525 w 343888"/>
                <a:gd name="connsiteY0" fmla="*/ 38210 h 458518"/>
                <a:gd name="connsiteX1" fmla="*/ 171944 w 343888"/>
                <a:gd name="connsiteY1" fmla="*/ 38210 h 458518"/>
                <a:gd name="connsiteX2" fmla="*/ 171944 w 343888"/>
                <a:gd name="connsiteY2" fmla="*/ 57315 h 458518"/>
                <a:gd name="connsiteX3" fmla="*/ 95525 w 343888"/>
                <a:gd name="connsiteY3" fmla="*/ 57315 h 458518"/>
                <a:gd name="connsiteX4" fmla="*/ 95525 w 343888"/>
                <a:gd name="connsiteY4" fmla="*/ 38210 h 458518"/>
                <a:gd name="connsiteX5" fmla="*/ 133734 w 343888"/>
                <a:gd name="connsiteY5" fmla="*/ 372546 h 458518"/>
                <a:gd name="connsiteX6" fmla="*/ 105077 w 343888"/>
                <a:gd name="connsiteY6" fmla="*/ 401203 h 458518"/>
                <a:gd name="connsiteX7" fmla="*/ 133734 w 343888"/>
                <a:gd name="connsiteY7" fmla="*/ 429861 h 458518"/>
                <a:gd name="connsiteX8" fmla="*/ 162392 w 343888"/>
                <a:gd name="connsiteY8" fmla="*/ 401203 h 458518"/>
                <a:gd name="connsiteX9" fmla="*/ 133734 w 343888"/>
                <a:gd name="connsiteY9" fmla="*/ 372546 h 458518"/>
                <a:gd name="connsiteX10" fmla="*/ 133734 w 343888"/>
                <a:gd name="connsiteY10" fmla="*/ 410756 h 458518"/>
                <a:gd name="connsiteX11" fmla="*/ 124182 w 343888"/>
                <a:gd name="connsiteY11" fmla="*/ 401203 h 458518"/>
                <a:gd name="connsiteX12" fmla="*/ 133734 w 343888"/>
                <a:gd name="connsiteY12" fmla="*/ 391651 h 458518"/>
                <a:gd name="connsiteX13" fmla="*/ 143287 w 343888"/>
                <a:gd name="connsiteY13" fmla="*/ 401203 h 458518"/>
                <a:gd name="connsiteX14" fmla="*/ 133734 w 343888"/>
                <a:gd name="connsiteY14" fmla="*/ 410756 h 458518"/>
                <a:gd name="connsiteX15" fmla="*/ 191049 w 343888"/>
                <a:gd name="connsiteY15" fmla="*/ 38210 h 458518"/>
                <a:gd name="connsiteX16" fmla="*/ 210154 w 343888"/>
                <a:gd name="connsiteY16" fmla="*/ 38210 h 458518"/>
                <a:gd name="connsiteX17" fmla="*/ 210154 w 343888"/>
                <a:gd name="connsiteY17" fmla="*/ 57315 h 458518"/>
                <a:gd name="connsiteX18" fmla="*/ 191049 w 343888"/>
                <a:gd name="connsiteY18" fmla="*/ 57315 h 458518"/>
                <a:gd name="connsiteX19" fmla="*/ 191049 w 343888"/>
                <a:gd name="connsiteY19" fmla="*/ 38210 h 458518"/>
                <a:gd name="connsiteX20" fmla="*/ 328605 w 343888"/>
                <a:gd name="connsiteY20" fmla="*/ 76420 h 458518"/>
                <a:gd name="connsiteX21" fmla="*/ 267469 w 343888"/>
                <a:gd name="connsiteY21" fmla="*/ 76420 h 458518"/>
                <a:gd name="connsiteX22" fmla="*/ 267469 w 343888"/>
                <a:gd name="connsiteY22" fmla="*/ 19105 h 458518"/>
                <a:gd name="connsiteX23" fmla="*/ 248364 w 343888"/>
                <a:gd name="connsiteY23" fmla="*/ 0 h 458518"/>
                <a:gd name="connsiteX24" fmla="*/ 19105 w 343888"/>
                <a:gd name="connsiteY24" fmla="*/ 0 h 458518"/>
                <a:gd name="connsiteX25" fmla="*/ 0 w 343888"/>
                <a:gd name="connsiteY25" fmla="*/ 19105 h 458518"/>
                <a:gd name="connsiteX26" fmla="*/ 0 w 343888"/>
                <a:gd name="connsiteY26" fmla="*/ 439413 h 458518"/>
                <a:gd name="connsiteX27" fmla="*/ 19105 w 343888"/>
                <a:gd name="connsiteY27" fmla="*/ 458518 h 458518"/>
                <a:gd name="connsiteX28" fmla="*/ 248364 w 343888"/>
                <a:gd name="connsiteY28" fmla="*/ 458518 h 458518"/>
                <a:gd name="connsiteX29" fmla="*/ 267469 w 343888"/>
                <a:gd name="connsiteY29" fmla="*/ 439413 h 458518"/>
                <a:gd name="connsiteX30" fmla="*/ 267469 w 343888"/>
                <a:gd name="connsiteY30" fmla="*/ 267469 h 458518"/>
                <a:gd name="connsiteX31" fmla="*/ 324784 w 343888"/>
                <a:gd name="connsiteY31" fmla="*/ 267469 h 458518"/>
                <a:gd name="connsiteX32" fmla="*/ 343889 w 343888"/>
                <a:gd name="connsiteY32" fmla="*/ 248364 h 458518"/>
                <a:gd name="connsiteX33" fmla="*/ 343889 w 343888"/>
                <a:gd name="connsiteY33" fmla="*/ 91704 h 458518"/>
                <a:gd name="connsiteX34" fmla="*/ 328605 w 343888"/>
                <a:gd name="connsiteY34" fmla="*/ 76420 h 458518"/>
                <a:gd name="connsiteX35" fmla="*/ 328605 w 343888"/>
                <a:gd name="connsiteY35" fmla="*/ 76420 h 458518"/>
                <a:gd name="connsiteX36" fmla="*/ 248364 w 343888"/>
                <a:gd name="connsiteY36" fmla="*/ 439413 h 458518"/>
                <a:gd name="connsiteX37" fmla="*/ 19105 w 343888"/>
                <a:gd name="connsiteY37" fmla="*/ 439413 h 458518"/>
                <a:gd name="connsiteX38" fmla="*/ 19105 w 343888"/>
                <a:gd name="connsiteY38" fmla="*/ 19105 h 458518"/>
                <a:gd name="connsiteX39" fmla="*/ 248364 w 343888"/>
                <a:gd name="connsiteY39" fmla="*/ 19105 h 458518"/>
                <a:gd name="connsiteX40" fmla="*/ 248364 w 343888"/>
                <a:gd name="connsiteY40" fmla="*/ 76420 h 458518"/>
                <a:gd name="connsiteX41" fmla="*/ 114630 w 343888"/>
                <a:gd name="connsiteY41" fmla="*/ 76420 h 458518"/>
                <a:gd name="connsiteX42" fmla="*/ 95525 w 343888"/>
                <a:gd name="connsiteY42" fmla="*/ 95525 h 458518"/>
                <a:gd name="connsiteX43" fmla="*/ 95525 w 343888"/>
                <a:gd name="connsiteY43" fmla="*/ 248364 h 458518"/>
                <a:gd name="connsiteX44" fmla="*/ 114630 w 343888"/>
                <a:gd name="connsiteY44" fmla="*/ 267469 h 458518"/>
                <a:gd name="connsiteX45" fmla="*/ 162392 w 343888"/>
                <a:gd name="connsiteY45" fmla="*/ 267469 h 458518"/>
                <a:gd name="connsiteX46" fmla="*/ 162392 w 343888"/>
                <a:gd name="connsiteY46" fmla="*/ 292305 h 458518"/>
                <a:gd name="connsiteX47" fmla="*/ 173855 w 343888"/>
                <a:gd name="connsiteY47" fmla="*/ 309500 h 458518"/>
                <a:gd name="connsiteX48" fmla="*/ 181497 w 343888"/>
                <a:gd name="connsiteY48" fmla="*/ 311410 h 458518"/>
                <a:gd name="connsiteX49" fmla="*/ 194870 w 343888"/>
                <a:gd name="connsiteY49" fmla="*/ 305679 h 458518"/>
                <a:gd name="connsiteX50" fmla="*/ 233080 w 343888"/>
                <a:gd name="connsiteY50" fmla="*/ 267469 h 458518"/>
                <a:gd name="connsiteX51" fmla="*/ 248364 w 343888"/>
                <a:gd name="connsiteY51" fmla="*/ 267469 h 458518"/>
                <a:gd name="connsiteX52" fmla="*/ 248364 w 343888"/>
                <a:gd name="connsiteY52" fmla="*/ 439413 h 458518"/>
                <a:gd name="connsiteX53" fmla="*/ 324784 w 343888"/>
                <a:gd name="connsiteY53" fmla="*/ 248364 h 458518"/>
                <a:gd name="connsiteX54" fmla="*/ 233080 w 343888"/>
                <a:gd name="connsiteY54" fmla="*/ 248364 h 458518"/>
                <a:gd name="connsiteX55" fmla="*/ 219707 w 343888"/>
                <a:gd name="connsiteY55" fmla="*/ 254095 h 458518"/>
                <a:gd name="connsiteX56" fmla="*/ 181497 w 343888"/>
                <a:gd name="connsiteY56" fmla="*/ 292305 h 458518"/>
                <a:gd name="connsiteX57" fmla="*/ 181497 w 343888"/>
                <a:gd name="connsiteY57" fmla="*/ 267469 h 458518"/>
                <a:gd name="connsiteX58" fmla="*/ 162392 w 343888"/>
                <a:gd name="connsiteY58" fmla="*/ 248364 h 458518"/>
                <a:gd name="connsiteX59" fmla="*/ 114630 w 343888"/>
                <a:gd name="connsiteY59" fmla="*/ 248364 h 458518"/>
                <a:gd name="connsiteX60" fmla="*/ 114630 w 343888"/>
                <a:gd name="connsiteY60" fmla="*/ 95525 h 458518"/>
                <a:gd name="connsiteX61" fmla="*/ 324784 w 343888"/>
                <a:gd name="connsiteY61" fmla="*/ 95525 h 458518"/>
                <a:gd name="connsiteX62" fmla="*/ 324784 w 343888"/>
                <a:gd name="connsiteY62" fmla="*/ 248364 h 458518"/>
                <a:gd name="connsiteX63" fmla="*/ 152839 w 343888"/>
                <a:gd name="connsiteY63" fmla="*/ 133734 h 458518"/>
                <a:gd name="connsiteX64" fmla="*/ 286574 w 343888"/>
                <a:gd name="connsiteY64" fmla="*/ 133734 h 458518"/>
                <a:gd name="connsiteX65" fmla="*/ 286574 w 343888"/>
                <a:gd name="connsiteY65" fmla="*/ 152839 h 458518"/>
                <a:gd name="connsiteX66" fmla="*/ 152839 w 343888"/>
                <a:gd name="connsiteY66" fmla="*/ 152839 h 458518"/>
                <a:gd name="connsiteX67" fmla="*/ 152839 w 343888"/>
                <a:gd name="connsiteY67" fmla="*/ 133734 h 458518"/>
                <a:gd name="connsiteX68" fmla="*/ 152839 w 343888"/>
                <a:gd name="connsiteY68" fmla="*/ 171944 h 458518"/>
                <a:gd name="connsiteX69" fmla="*/ 257916 w 343888"/>
                <a:gd name="connsiteY69" fmla="*/ 171944 h 458518"/>
                <a:gd name="connsiteX70" fmla="*/ 257916 w 343888"/>
                <a:gd name="connsiteY70" fmla="*/ 191049 h 458518"/>
                <a:gd name="connsiteX71" fmla="*/ 152839 w 343888"/>
                <a:gd name="connsiteY71" fmla="*/ 191049 h 458518"/>
                <a:gd name="connsiteX72" fmla="*/ 152839 w 343888"/>
                <a:gd name="connsiteY72" fmla="*/ 171944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3888" h="458518">
                  <a:moveTo>
                    <a:pt x="95525" y="38210"/>
                  </a:moveTo>
                  <a:lnTo>
                    <a:pt x="171944" y="38210"/>
                  </a:lnTo>
                  <a:lnTo>
                    <a:pt x="171944" y="57315"/>
                  </a:lnTo>
                  <a:lnTo>
                    <a:pt x="95525" y="57315"/>
                  </a:lnTo>
                  <a:lnTo>
                    <a:pt x="95525" y="38210"/>
                  </a:lnTo>
                  <a:close/>
                  <a:moveTo>
                    <a:pt x="133734" y="372546"/>
                  </a:moveTo>
                  <a:cubicBezTo>
                    <a:pt x="118450" y="372546"/>
                    <a:pt x="105077" y="385919"/>
                    <a:pt x="105077" y="401203"/>
                  </a:cubicBezTo>
                  <a:cubicBezTo>
                    <a:pt x="105077" y="416487"/>
                    <a:pt x="118450" y="429861"/>
                    <a:pt x="133734" y="429861"/>
                  </a:cubicBezTo>
                  <a:cubicBezTo>
                    <a:pt x="149018" y="429861"/>
                    <a:pt x="162392" y="416487"/>
                    <a:pt x="162392" y="401203"/>
                  </a:cubicBezTo>
                  <a:cubicBezTo>
                    <a:pt x="162392" y="385919"/>
                    <a:pt x="149018" y="372546"/>
                    <a:pt x="133734" y="372546"/>
                  </a:cubicBezTo>
                  <a:close/>
                  <a:moveTo>
                    <a:pt x="133734" y="410756"/>
                  </a:moveTo>
                  <a:cubicBezTo>
                    <a:pt x="128003" y="410756"/>
                    <a:pt x="124182" y="406935"/>
                    <a:pt x="124182" y="401203"/>
                  </a:cubicBezTo>
                  <a:cubicBezTo>
                    <a:pt x="124182" y="395472"/>
                    <a:pt x="128003" y="391651"/>
                    <a:pt x="133734" y="391651"/>
                  </a:cubicBezTo>
                  <a:cubicBezTo>
                    <a:pt x="139466" y="391651"/>
                    <a:pt x="143287" y="395472"/>
                    <a:pt x="143287" y="401203"/>
                  </a:cubicBezTo>
                  <a:cubicBezTo>
                    <a:pt x="143287" y="406935"/>
                    <a:pt x="139466" y="410756"/>
                    <a:pt x="133734" y="410756"/>
                  </a:cubicBezTo>
                  <a:close/>
                  <a:moveTo>
                    <a:pt x="191049" y="38210"/>
                  </a:moveTo>
                  <a:lnTo>
                    <a:pt x="210154" y="38210"/>
                  </a:lnTo>
                  <a:lnTo>
                    <a:pt x="210154" y="57315"/>
                  </a:lnTo>
                  <a:lnTo>
                    <a:pt x="191049" y="57315"/>
                  </a:lnTo>
                  <a:lnTo>
                    <a:pt x="191049" y="38210"/>
                  </a:lnTo>
                  <a:close/>
                  <a:moveTo>
                    <a:pt x="328605" y="76420"/>
                  </a:moveTo>
                  <a:lnTo>
                    <a:pt x="267469" y="76420"/>
                  </a:lnTo>
                  <a:lnTo>
                    <a:pt x="267469" y="19105"/>
                  </a:lnTo>
                  <a:cubicBezTo>
                    <a:pt x="267469" y="7642"/>
                    <a:pt x="259827" y="0"/>
                    <a:pt x="248364" y="0"/>
                  </a:cubicBezTo>
                  <a:lnTo>
                    <a:pt x="19105" y="0"/>
                  </a:lnTo>
                  <a:cubicBezTo>
                    <a:pt x="7642" y="0"/>
                    <a:pt x="0" y="7642"/>
                    <a:pt x="0" y="19105"/>
                  </a:cubicBezTo>
                  <a:lnTo>
                    <a:pt x="0" y="439413"/>
                  </a:lnTo>
                  <a:cubicBezTo>
                    <a:pt x="0" y="450876"/>
                    <a:pt x="7642" y="458518"/>
                    <a:pt x="19105" y="458518"/>
                  </a:cubicBezTo>
                  <a:lnTo>
                    <a:pt x="248364" y="458518"/>
                  </a:lnTo>
                  <a:cubicBezTo>
                    <a:pt x="259827" y="458518"/>
                    <a:pt x="267469" y="450876"/>
                    <a:pt x="267469" y="439413"/>
                  </a:cubicBezTo>
                  <a:lnTo>
                    <a:pt x="267469" y="267469"/>
                  </a:lnTo>
                  <a:lnTo>
                    <a:pt x="324784" y="267469"/>
                  </a:lnTo>
                  <a:cubicBezTo>
                    <a:pt x="336247" y="267469"/>
                    <a:pt x="343889" y="259827"/>
                    <a:pt x="343889" y="248364"/>
                  </a:cubicBezTo>
                  <a:lnTo>
                    <a:pt x="343889" y="91704"/>
                  </a:lnTo>
                  <a:cubicBezTo>
                    <a:pt x="343889" y="82151"/>
                    <a:pt x="338157" y="76420"/>
                    <a:pt x="328605" y="76420"/>
                  </a:cubicBezTo>
                  <a:lnTo>
                    <a:pt x="328605" y="76420"/>
                  </a:lnTo>
                  <a:close/>
                  <a:moveTo>
                    <a:pt x="248364" y="439413"/>
                  </a:moveTo>
                  <a:lnTo>
                    <a:pt x="19105" y="439413"/>
                  </a:lnTo>
                  <a:lnTo>
                    <a:pt x="19105" y="19105"/>
                  </a:lnTo>
                  <a:lnTo>
                    <a:pt x="248364" y="19105"/>
                  </a:lnTo>
                  <a:lnTo>
                    <a:pt x="248364" y="76420"/>
                  </a:lnTo>
                  <a:lnTo>
                    <a:pt x="114630" y="76420"/>
                  </a:lnTo>
                  <a:cubicBezTo>
                    <a:pt x="103167" y="76420"/>
                    <a:pt x="95525" y="84062"/>
                    <a:pt x="95525" y="95525"/>
                  </a:cubicBezTo>
                  <a:lnTo>
                    <a:pt x="95525" y="248364"/>
                  </a:lnTo>
                  <a:cubicBezTo>
                    <a:pt x="95525" y="259827"/>
                    <a:pt x="103167" y="267469"/>
                    <a:pt x="114630" y="267469"/>
                  </a:cubicBezTo>
                  <a:lnTo>
                    <a:pt x="162392" y="267469"/>
                  </a:lnTo>
                  <a:lnTo>
                    <a:pt x="162392" y="292305"/>
                  </a:lnTo>
                  <a:cubicBezTo>
                    <a:pt x="162392" y="299947"/>
                    <a:pt x="166213" y="307589"/>
                    <a:pt x="173855" y="309500"/>
                  </a:cubicBezTo>
                  <a:cubicBezTo>
                    <a:pt x="175765" y="309500"/>
                    <a:pt x="177676" y="311410"/>
                    <a:pt x="181497" y="311410"/>
                  </a:cubicBezTo>
                  <a:cubicBezTo>
                    <a:pt x="187228" y="311410"/>
                    <a:pt x="191049" y="309500"/>
                    <a:pt x="194870" y="305679"/>
                  </a:cubicBezTo>
                  <a:lnTo>
                    <a:pt x="233080" y="267469"/>
                  </a:lnTo>
                  <a:lnTo>
                    <a:pt x="248364" y="267469"/>
                  </a:lnTo>
                  <a:lnTo>
                    <a:pt x="248364" y="439413"/>
                  </a:lnTo>
                  <a:close/>
                  <a:moveTo>
                    <a:pt x="324784" y="248364"/>
                  </a:moveTo>
                  <a:lnTo>
                    <a:pt x="233080" y="248364"/>
                  </a:lnTo>
                  <a:cubicBezTo>
                    <a:pt x="227349" y="248364"/>
                    <a:pt x="223528" y="250274"/>
                    <a:pt x="219707" y="254095"/>
                  </a:cubicBezTo>
                  <a:lnTo>
                    <a:pt x="181497" y="292305"/>
                  </a:lnTo>
                  <a:lnTo>
                    <a:pt x="181497" y="267469"/>
                  </a:lnTo>
                  <a:cubicBezTo>
                    <a:pt x="181497" y="256006"/>
                    <a:pt x="173855" y="248364"/>
                    <a:pt x="162392" y="248364"/>
                  </a:cubicBezTo>
                  <a:lnTo>
                    <a:pt x="114630" y="248364"/>
                  </a:lnTo>
                  <a:lnTo>
                    <a:pt x="114630" y="95525"/>
                  </a:lnTo>
                  <a:lnTo>
                    <a:pt x="324784" y="95525"/>
                  </a:lnTo>
                  <a:lnTo>
                    <a:pt x="324784" y="248364"/>
                  </a:lnTo>
                  <a:close/>
                  <a:moveTo>
                    <a:pt x="152839" y="133734"/>
                  </a:moveTo>
                  <a:lnTo>
                    <a:pt x="286574" y="133734"/>
                  </a:lnTo>
                  <a:lnTo>
                    <a:pt x="286574" y="152839"/>
                  </a:lnTo>
                  <a:lnTo>
                    <a:pt x="152839" y="152839"/>
                  </a:lnTo>
                  <a:lnTo>
                    <a:pt x="152839" y="133734"/>
                  </a:lnTo>
                  <a:close/>
                  <a:moveTo>
                    <a:pt x="152839" y="171944"/>
                  </a:moveTo>
                  <a:lnTo>
                    <a:pt x="257916" y="171944"/>
                  </a:lnTo>
                  <a:lnTo>
                    <a:pt x="257916" y="191049"/>
                  </a:lnTo>
                  <a:lnTo>
                    <a:pt x="152839" y="191049"/>
                  </a:lnTo>
                  <a:lnTo>
                    <a:pt x="152839" y="171944"/>
                  </a:lnTo>
                  <a:close/>
                </a:path>
              </a:pathLst>
            </a:custGeom>
            <a:solidFill>
              <a:schemeClr val="bg1"/>
            </a:solidFill>
            <a:ln w="19050" cap="flat">
              <a:noFill/>
              <a:prstDash val="solid"/>
              <a:miter/>
            </a:ln>
          </p:spPr>
          <p:txBody>
            <a:bodyPr rtlCol="0" anchor="ctr"/>
            <a:lstStyle/>
            <a:p>
              <a:endParaRPr lang="en-US" dirty="0">
                <a:solidFill>
                  <a:schemeClr val="accent5"/>
                </a:solidFill>
              </a:endParaRPr>
            </a:p>
          </p:txBody>
        </p:sp>
        <p:grpSp>
          <p:nvGrpSpPr>
            <p:cNvPr id="17" name="Group 16">
              <a:extLst>
                <a:ext uri="{FF2B5EF4-FFF2-40B4-BE49-F238E27FC236}">
                  <a16:creationId xmlns:a16="http://schemas.microsoft.com/office/drawing/2014/main" id="{143EC945-E871-3B4F-094F-62BCE752037B}"/>
                </a:ext>
              </a:extLst>
            </p:cNvPr>
            <p:cNvGrpSpPr/>
            <p:nvPr/>
          </p:nvGrpSpPr>
          <p:grpSpPr>
            <a:xfrm>
              <a:off x="6183496" y="1956677"/>
              <a:ext cx="1133022" cy="1133022"/>
              <a:chOff x="6183496" y="1956677"/>
              <a:chExt cx="1133022" cy="1133022"/>
            </a:xfrm>
          </p:grpSpPr>
          <p:sp>
            <p:nvSpPr>
              <p:cNvPr id="27" name="Oval 26">
                <a:extLst>
                  <a:ext uri="{FF2B5EF4-FFF2-40B4-BE49-F238E27FC236}">
                    <a16:creationId xmlns:a16="http://schemas.microsoft.com/office/drawing/2014/main" id="{8881B63A-1F3C-C26A-1192-C236FA19B598}"/>
                  </a:ext>
                </a:extLst>
              </p:cNvPr>
              <p:cNvSpPr/>
              <p:nvPr/>
            </p:nvSpPr>
            <p:spPr>
              <a:xfrm>
                <a:off x="6183496" y="1956677"/>
                <a:ext cx="1133022" cy="1133022"/>
              </a:xfrm>
              <a:prstGeom prst="ellipse">
                <a:avLst/>
              </a:prstGeom>
              <a:solidFill>
                <a:srgbClr val="0B315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15" name="Graphic 20" descr="Nurse with headset icon.">
                <a:extLst>
                  <a:ext uri="{FF2B5EF4-FFF2-40B4-BE49-F238E27FC236}">
                    <a16:creationId xmlns:a16="http://schemas.microsoft.com/office/drawing/2014/main" id="{BC329143-AF5A-93EF-62C7-91326FCBE47B}"/>
                  </a:ext>
                </a:extLst>
              </p:cNvPr>
              <p:cNvSpPr/>
              <p:nvPr/>
            </p:nvSpPr>
            <p:spPr>
              <a:xfrm>
                <a:off x="6406780" y="2123397"/>
                <a:ext cx="694907" cy="711349"/>
              </a:xfrm>
              <a:custGeom>
                <a:avLst/>
                <a:gdLst>
                  <a:gd name="connsiteX0" fmla="*/ 445597 w 594309"/>
                  <a:gd name="connsiteY0" fmla="*/ 369348 h 608370"/>
                  <a:gd name="connsiteX1" fmla="*/ 445597 w 594309"/>
                  <a:gd name="connsiteY1" fmla="*/ 270387 h 608370"/>
                  <a:gd name="connsiteX2" fmla="*/ 486155 w 594309"/>
                  <a:gd name="connsiteY2" fmla="*/ 270387 h 608370"/>
                  <a:gd name="connsiteX3" fmla="*/ 513194 w 594309"/>
                  <a:gd name="connsiteY3" fmla="*/ 243348 h 608370"/>
                  <a:gd name="connsiteX4" fmla="*/ 513194 w 594309"/>
                  <a:gd name="connsiteY4" fmla="*/ 175751 h 608370"/>
                  <a:gd name="connsiteX5" fmla="*/ 486155 w 594309"/>
                  <a:gd name="connsiteY5" fmla="*/ 148713 h 608370"/>
                  <a:gd name="connsiteX6" fmla="*/ 485074 w 594309"/>
                  <a:gd name="connsiteY6" fmla="*/ 148713 h 608370"/>
                  <a:gd name="connsiteX7" fmla="*/ 475881 w 594309"/>
                  <a:gd name="connsiteY7" fmla="*/ 123026 h 608370"/>
                  <a:gd name="connsiteX8" fmla="*/ 436945 w 594309"/>
                  <a:gd name="connsiteY8" fmla="*/ 60837 h 608370"/>
                  <a:gd name="connsiteX9" fmla="*/ 296614 w 594309"/>
                  <a:gd name="connsiteY9" fmla="*/ 0 h 608370"/>
                  <a:gd name="connsiteX10" fmla="*/ 156284 w 594309"/>
                  <a:gd name="connsiteY10" fmla="*/ 60837 h 608370"/>
                  <a:gd name="connsiteX11" fmla="*/ 117348 w 594309"/>
                  <a:gd name="connsiteY11" fmla="*/ 123567 h 608370"/>
                  <a:gd name="connsiteX12" fmla="*/ 108425 w 594309"/>
                  <a:gd name="connsiteY12" fmla="*/ 148442 h 608370"/>
                  <a:gd name="connsiteX13" fmla="*/ 108155 w 594309"/>
                  <a:gd name="connsiteY13" fmla="*/ 148442 h 608370"/>
                  <a:gd name="connsiteX14" fmla="*/ 81116 w 594309"/>
                  <a:gd name="connsiteY14" fmla="*/ 175481 h 608370"/>
                  <a:gd name="connsiteX15" fmla="*/ 81116 w 594309"/>
                  <a:gd name="connsiteY15" fmla="*/ 243348 h 608370"/>
                  <a:gd name="connsiteX16" fmla="*/ 108155 w 594309"/>
                  <a:gd name="connsiteY16" fmla="*/ 270387 h 608370"/>
                  <a:gd name="connsiteX17" fmla="*/ 148713 w 594309"/>
                  <a:gd name="connsiteY17" fmla="*/ 270387 h 608370"/>
                  <a:gd name="connsiteX18" fmla="*/ 148713 w 594309"/>
                  <a:gd name="connsiteY18" fmla="*/ 372322 h 608370"/>
                  <a:gd name="connsiteX19" fmla="*/ 0 w 594309"/>
                  <a:gd name="connsiteY19" fmla="*/ 554293 h 608370"/>
                  <a:gd name="connsiteX20" fmla="*/ 0 w 594309"/>
                  <a:gd name="connsiteY20" fmla="*/ 581331 h 608370"/>
                  <a:gd name="connsiteX21" fmla="*/ 27039 w 594309"/>
                  <a:gd name="connsiteY21" fmla="*/ 608370 h 608370"/>
                  <a:gd name="connsiteX22" fmla="*/ 567271 w 594309"/>
                  <a:gd name="connsiteY22" fmla="*/ 608370 h 608370"/>
                  <a:gd name="connsiteX23" fmla="*/ 594310 w 594309"/>
                  <a:gd name="connsiteY23" fmla="*/ 581331 h 608370"/>
                  <a:gd name="connsiteX24" fmla="*/ 594310 w 594309"/>
                  <a:gd name="connsiteY24" fmla="*/ 554293 h 608370"/>
                  <a:gd name="connsiteX25" fmla="*/ 445597 w 594309"/>
                  <a:gd name="connsiteY25" fmla="*/ 369619 h 608370"/>
                  <a:gd name="connsiteX26" fmla="*/ 350692 w 594309"/>
                  <a:gd name="connsiteY26" fmla="*/ 94365 h 608370"/>
                  <a:gd name="connsiteX27" fmla="*/ 416666 w 594309"/>
                  <a:gd name="connsiteY27" fmla="*/ 188189 h 608370"/>
                  <a:gd name="connsiteX28" fmla="*/ 350692 w 594309"/>
                  <a:gd name="connsiteY28" fmla="*/ 113562 h 608370"/>
                  <a:gd name="connsiteX29" fmla="*/ 350692 w 594309"/>
                  <a:gd name="connsiteY29" fmla="*/ 94365 h 608370"/>
                  <a:gd name="connsiteX30" fmla="*/ 215769 w 594309"/>
                  <a:gd name="connsiteY30" fmla="*/ 178185 h 608370"/>
                  <a:gd name="connsiteX31" fmla="*/ 249026 w 594309"/>
                  <a:gd name="connsiteY31" fmla="*/ 178185 h 608370"/>
                  <a:gd name="connsiteX32" fmla="*/ 327709 w 594309"/>
                  <a:gd name="connsiteY32" fmla="*/ 140331 h 608370"/>
                  <a:gd name="connsiteX33" fmla="*/ 416936 w 594309"/>
                  <a:gd name="connsiteY33" fmla="*/ 215228 h 608370"/>
                  <a:gd name="connsiteX34" fmla="*/ 410717 w 594309"/>
                  <a:gd name="connsiteY34" fmla="*/ 243348 h 608370"/>
                  <a:gd name="connsiteX35" fmla="*/ 357451 w 594309"/>
                  <a:gd name="connsiteY35" fmla="*/ 243348 h 608370"/>
                  <a:gd name="connsiteX36" fmla="*/ 314730 w 594309"/>
                  <a:gd name="connsiteY36" fmla="*/ 209279 h 608370"/>
                  <a:gd name="connsiteX37" fmla="*/ 270657 w 594309"/>
                  <a:gd name="connsiteY37" fmla="*/ 253352 h 608370"/>
                  <a:gd name="connsiteX38" fmla="*/ 314730 w 594309"/>
                  <a:gd name="connsiteY38" fmla="*/ 297425 h 608370"/>
                  <a:gd name="connsiteX39" fmla="*/ 355288 w 594309"/>
                  <a:gd name="connsiteY39" fmla="*/ 270657 h 608370"/>
                  <a:gd name="connsiteX40" fmla="*/ 397739 w 594309"/>
                  <a:gd name="connsiteY40" fmla="*/ 270657 h 608370"/>
                  <a:gd name="connsiteX41" fmla="*/ 297155 w 594309"/>
                  <a:gd name="connsiteY41" fmla="*/ 324194 h 608370"/>
                  <a:gd name="connsiteX42" fmla="*/ 176563 w 594309"/>
                  <a:gd name="connsiteY42" fmla="*/ 210090 h 608370"/>
                  <a:gd name="connsiteX43" fmla="*/ 216039 w 594309"/>
                  <a:gd name="connsiteY43" fmla="*/ 178455 h 608370"/>
                  <a:gd name="connsiteX44" fmla="*/ 183863 w 594309"/>
                  <a:gd name="connsiteY44" fmla="*/ 159528 h 608370"/>
                  <a:gd name="connsiteX45" fmla="*/ 296885 w 594309"/>
                  <a:gd name="connsiteY45" fmla="*/ 81386 h 608370"/>
                  <a:gd name="connsiteX46" fmla="*/ 323382 w 594309"/>
                  <a:gd name="connsiteY46" fmla="*/ 84361 h 608370"/>
                  <a:gd name="connsiteX47" fmla="*/ 249026 w 594309"/>
                  <a:gd name="connsiteY47" fmla="*/ 151146 h 608370"/>
                  <a:gd name="connsiteX48" fmla="*/ 215769 w 594309"/>
                  <a:gd name="connsiteY48" fmla="*/ 151146 h 608370"/>
                  <a:gd name="connsiteX49" fmla="*/ 183863 w 594309"/>
                  <a:gd name="connsiteY49" fmla="*/ 159528 h 608370"/>
                  <a:gd name="connsiteX50" fmla="*/ 331494 w 594309"/>
                  <a:gd name="connsiteY50" fmla="*/ 253082 h 608370"/>
                  <a:gd name="connsiteX51" fmla="*/ 314460 w 594309"/>
                  <a:gd name="connsiteY51" fmla="*/ 270116 h 608370"/>
                  <a:gd name="connsiteX52" fmla="*/ 297425 w 594309"/>
                  <a:gd name="connsiteY52" fmla="*/ 253082 h 608370"/>
                  <a:gd name="connsiteX53" fmla="*/ 314460 w 594309"/>
                  <a:gd name="connsiteY53" fmla="*/ 236048 h 608370"/>
                  <a:gd name="connsiteX54" fmla="*/ 331494 w 594309"/>
                  <a:gd name="connsiteY54" fmla="*/ 253082 h 608370"/>
                  <a:gd name="connsiteX55" fmla="*/ 486155 w 594309"/>
                  <a:gd name="connsiteY55" fmla="*/ 243348 h 608370"/>
                  <a:gd name="connsiteX56" fmla="*/ 445597 w 594309"/>
                  <a:gd name="connsiteY56" fmla="*/ 243348 h 608370"/>
                  <a:gd name="connsiteX57" fmla="*/ 445597 w 594309"/>
                  <a:gd name="connsiteY57" fmla="*/ 175751 h 608370"/>
                  <a:gd name="connsiteX58" fmla="*/ 486155 w 594309"/>
                  <a:gd name="connsiteY58" fmla="*/ 175751 h 608370"/>
                  <a:gd name="connsiteX59" fmla="*/ 486155 w 594309"/>
                  <a:gd name="connsiteY59" fmla="*/ 243348 h 608370"/>
                  <a:gd name="connsiteX60" fmla="*/ 142223 w 594309"/>
                  <a:gd name="connsiteY60" fmla="*/ 132489 h 608370"/>
                  <a:gd name="connsiteX61" fmla="*/ 175751 w 594309"/>
                  <a:gd name="connsiteY61" fmla="*/ 78683 h 608370"/>
                  <a:gd name="connsiteX62" fmla="*/ 296344 w 594309"/>
                  <a:gd name="connsiteY62" fmla="*/ 26768 h 608370"/>
                  <a:gd name="connsiteX63" fmla="*/ 416936 w 594309"/>
                  <a:gd name="connsiteY63" fmla="*/ 78683 h 608370"/>
                  <a:gd name="connsiteX64" fmla="*/ 450464 w 594309"/>
                  <a:gd name="connsiteY64" fmla="*/ 132219 h 608370"/>
                  <a:gd name="connsiteX65" fmla="*/ 456413 w 594309"/>
                  <a:gd name="connsiteY65" fmla="*/ 148442 h 608370"/>
                  <a:gd name="connsiteX66" fmla="*/ 435052 w 594309"/>
                  <a:gd name="connsiteY66" fmla="*/ 148442 h 608370"/>
                  <a:gd name="connsiteX67" fmla="*/ 297155 w 594309"/>
                  <a:gd name="connsiteY67" fmla="*/ 54077 h 608370"/>
                  <a:gd name="connsiteX68" fmla="*/ 159258 w 594309"/>
                  <a:gd name="connsiteY68" fmla="*/ 148172 h 608370"/>
                  <a:gd name="connsiteX69" fmla="*/ 136816 w 594309"/>
                  <a:gd name="connsiteY69" fmla="*/ 148172 h 608370"/>
                  <a:gd name="connsiteX70" fmla="*/ 142223 w 594309"/>
                  <a:gd name="connsiteY70" fmla="*/ 132760 h 608370"/>
                  <a:gd name="connsiteX71" fmla="*/ 107614 w 594309"/>
                  <a:gd name="connsiteY71" fmla="*/ 243078 h 608370"/>
                  <a:gd name="connsiteX72" fmla="*/ 107614 w 594309"/>
                  <a:gd name="connsiteY72" fmla="*/ 175211 h 608370"/>
                  <a:gd name="connsiteX73" fmla="*/ 148172 w 594309"/>
                  <a:gd name="connsiteY73" fmla="*/ 175211 h 608370"/>
                  <a:gd name="connsiteX74" fmla="*/ 148172 w 594309"/>
                  <a:gd name="connsiteY74" fmla="*/ 243078 h 608370"/>
                  <a:gd name="connsiteX75" fmla="*/ 107614 w 594309"/>
                  <a:gd name="connsiteY75" fmla="*/ 243078 h 608370"/>
                  <a:gd name="connsiteX76" fmla="*/ 175211 w 594309"/>
                  <a:gd name="connsiteY76" fmla="*/ 286880 h 608370"/>
                  <a:gd name="connsiteX77" fmla="*/ 296885 w 594309"/>
                  <a:gd name="connsiteY77" fmla="*/ 350692 h 608370"/>
                  <a:gd name="connsiteX78" fmla="*/ 418559 w 594309"/>
                  <a:gd name="connsiteY78" fmla="*/ 286880 h 608370"/>
                  <a:gd name="connsiteX79" fmla="*/ 418559 w 594309"/>
                  <a:gd name="connsiteY79" fmla="*/ 365292 h 608370"/>
                  <a:gd name="connsiteX80" fmla="*/ 405039 w 594309"/>
                  <a:gd name="connsiteY80" fmla="*/ 364481 h 608370"/>
                  <a:gd name="connsiteX81" fmla="*/ 209550 w 594309"/>
                  <a:gd name="connsiteY81" fmla="*/ 364481 h 608370"/>
                  <a:gd name="connsiteX82" fmla="*/ 175211 w 594309"/>
                  <a:gd name="connsiteY82" fmla="*/ 366915 h 608370"/>
                  <a:gd name="connsiteX83" fmla="*/ 175211 w 594309"/>
                  <a:gd name="connsiteY83" fmla="*/ 286610 h 608370"/>
                  <a:gd name="connsiteX84" fmla="*/ 361777 w 594309"/>
                  <a:gd name="connsiteY84" fmla="*/ 391790 h 608370"/>
                  <a:gd name="connsiteX85" fmla="*/ 296885 w 594309"/>
                  <a:gd name="connsiteY85" fmla="*/ 465876 h 608370"/>
                  <a:gd name="connsiteX86" fmla="*/ 231992 w 594309"/>
                  <a:gd name="connsiteY86" fmla="*/ 391790 h 608370"/>
                  <a:gd name="connsiteX87" fmla="*/ 361507 w 594309"/>
                  <a:gd name="connsiteY87" fmla="*/ 391790 h 608370"/>
                  <a:gd name="connsiteX88" fmla="*/ 567271 w 594309"/>
                  <a:gd name="connsiteY88" fmla="*/ 581061 h 608370"/>
                  <a:gd name="connsiteX89" fmla="*/ 486155 w 594309"/>
                  <a:gd name="connsiteY89" fmla="*/ 581061 h 608370"/>
                  <a:gd name="connsiteX90" fmla="*/ 486155 w 594309"/>
                  <a:gd name="connsiteY90" fmla="*/ 526984 h 608370"/>
                  <a:gd name="connsiteX91" fmla="*/ 459117 w 594309"/>
                  <a:gd name="connsiteY91" fmla="*/ 526984 h 608370"/>
                  <a:gd name="connsiteX92" fmla="*/ 459117 w 594309"/>
                  <a:gd name="connsiteY92" fmla="*/ 581061 h 608370"/>
                  <a:gd name="connsiteX93" fmla="*/ 134653 w 594309"/>
                  <a:gd name="connsiteY93" fmla="*/ 581061 h 608370"/>
                  <a:gd name="connsiteX94" fmla="*/ 134653 w 594309"/>
                  <a:gd name="connsiteY94" fmla="*/ 526984 h 608370"/>
                  <a:gd name="connsiteX95" fmla="*/ 107614 w 594309"/>
                  <a:gd name="connsiteY95" fmla="*/ 526984 h 608370"/>
                  <a:gd name="connsiteX96" fmla="*/ 107614 w 594309"/>
                  <a:gd name="connsiteY96" fmla="*/ 581061 h 608370"/>
                  <a:gd name="connsiteX97" fmla="*/ 26498 w 594309"/>
                  <a:gd name="connsiteY97" fmla="*/ 581061 h 608370"/>
                  <a:gd name="connsiteX98" fmla="*/ 26498 w 594309"/>
                  <a:gd name="connsiteY98" fmla="*/ 554022 h 608370"/>
                  <a:gd name="connsiteX99" fmla="*/ 196571 w 594309"/>
                  <a:gd name="connsiteY99" fmla="*/ 392331 h 608370"/>
                  <a:gd name="connsiteX100" fmla="*/ 296885 w 594309"/>
                  <a:gd name="connsiteY100" fmla="*/ 506975 h 608370"/>
                  <a:gd name="connsiteX101" fmla="*/ 397739 w 594309"/>
                  <a:gd name="connsiteY101" fmla="*/ 391790 h 608370"/>
                  <a:gd name="connsiteX102" fmla="*/ 405039 w 594309"/>
                  <a:gd name="connsiteY102" fmla="*/ 391790 h 608370"/>
                  <a:gd name="connsiteX103" fmla="*/ 567271 w 594309"/>
                  <a:gd name="connsiteY103" fmla="*/ 554022 h 608370"/>
                  <a:gd name="connsiteX104" fmla="*/ 567271 w 594309"/>
                  <a:gd name="connsiteY104" fmla="*/ 581061 h 608370"/>
                  <a:gd name="connsiteX105" fmla="*/ 351773 w 594309"/>
                  <a:gd name="connsiteY105" fmla="*/ 499945 h 608370"/>
                  <a:gd name="connsiteX106" fmla="*/ 432078 w 594309"/>
                  <a:gd name="connsiteY106" fmla="*/ 499945 h 608370"/>
                  <a:gd name="connsiteX107" fmla="*/ 432078 w 594309"/>
                  <a:gd name="connsiteY107" fmla="*/ 526984 h 608370"/>
                  <a:gd name="connsiteX108" fmla="*/ 351773 w 594309"/>
                  <a:gd name="connsiteY108" fmla="*/ 526984 h 608370"/>
                  <a:gd name="connsiteX109" fmla="*/ 351773 w 594309"/>
                  <a:gd name="connsiteY109" fmla="*/ 499945 h 60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94309" h="608370">
                    <a:moveTo>
                      <a:pt x="445597" y="369348"/>
                    </a:moveTo>
                    <a:lnTo>
                      <a:pt x="445597" y="270387"/>
                    </a:lnTo>
                    <a:lnTo>
                      <a:pt x="486155" y="270387"/>
                    </a:lnTo>
                    <a:cubicBezTo>
                      <a:pt x="501026" y="270387"/>
                      <a:pt x="513194" y="258219"/>
                      <a:pt x="513194" y="243348"/>
                    </a:cubicBezTo>
                    <a:lnTo>
                      <a:pt x="513194" y="175751"/>
                    </a:lnTo>
                    <a:cubicBezTo>
                      <a:pt x="513194" y="160880"/>
                      <a:pt x="501026" y="148713"/>
                      <a:pt x="486155" y="148713"/>
                    </a:cubicBezTo>
                    <a:lnTo>
                      <a:pt x="485074" y="148713"/>
                    </a:lnTo>
                    <a:lnTo>
                      <a:pt x="475881" y="123026"/>
                    </a:lnTo>
                    <a:cubicBezTo>
                      <a:pt x="466687" y="99773"/>
                      <a:pt x="453709" y="78953"/>
                      <a:pt x="436945" y="60837"/>
                    </a:cubicBezTo>
                    <a:cubicBezTo>
                      <a:pt x="400983" y="21631"/>
                      <a:pt x="350962" y="0"/>
                      <a:pt x="296614" y="0"/>
                    </a:cubicBezTo>
                    <a:cubicBezTo>
                      <a:pt x="242266" y="0"/>
                      <a:pt x="192245" y="21631"/>
                      <a:pt x="156284" y="60837"/>
                    </a:cubicBezTo>
                    <a:cubicBezTo>
                      <a:pt x="139790" y="78953"/>
                      <a:pt x="126541" y="99773"/>
                      <a:pt x="117348" y="123567"/>
                    </a:cubicBezTo>
                    <a:lnTo>
                      <a:pt x="108425" y="148442"/>
                    </a:lnTo>
                    <a:lnTo>
                      <a:pt x="108155" y="148442"/>
                    </a:lnTo>
                    <a:cubicBezTo>
                      <a:pt x="93283" y="148442"/>
                      <a:pt x="81116" y="160610"/>
                      <a:pt x="81116" y="175481"/>
                    </a:cubicBezTo>
                    <a:lnTo>
                      <a:pt x="81116" y="243348"/>
                    </a:lnTo>
                    <a:cubicBezTo>
                      <a:pt x="81116" y="258219"/>
                      <a:pt x="93283" y="270387"/>
                      <a:pt x="108155" y="270387"/>
                    </a:cubicBezTo>
                    <a:lnTo>
                      <a:pt x="148713" y="270387"/>
                    </a:lnTo>
                    <a:lnTo>
                      <a:pt x="148713" y="372322"/>
                    </a:lnTo>
                    <a:cubicBezTo>
                      <a:pt x="59755" y="394224"/>
                      <a:pt x="0" y="463984"/>
                      <a:pt x="0" y="554293"/>
                    </a:cubicBezTo>
                    <a:lnTo>
                      <a:pt x="0" y="581331"/>
                    </a:lnTo>
                    <a:cubicBezTo>
                      <a:pt x="0" y="596203"/>
                      <a:pt x="12167" y="608370"/>
                      <a:pt x="27039" y="608370"/>
                    </a:cubicBezTo>
                    <a:lnTo>
                      <a:pt x="567271" y="608370"/>
                    </a:lnTo>
                    <a:cubicBezTo>
                      <a:pt x="582143" y="608370"/>
                      <a:pt x="594310" y="596203"/>
                      <a:pt x="594310" y="581331"/>
                    </a:cubicBezTo>
                    <a:lnTo>
                      <a:pt x="594310" y="554293"/>
                    </a:lnTo>
                    <a:cubicBezTo>
                      <a:pt x="594310" y="463984"/>
                      <a:pt x="530499" y="388275"/>
                      <a:pt x="445597" y="369619"/>
                    </a:cubicBezTo>
                    <a:close/>
                    <a:moveTo>
                      <a:pt x="350692" y="94365"/>
                    </a:moveTo>
                    <a:cubicBezTo>
                      <a:pt x="386383" y="112210"/>
                      <a:pt x="411799" y="146820"/>
                      <a:pt x="416666" y="188189"/>
                    </a:cubicBezTo>
                    <a:cubicBezTo>
                      <a:pt x="379623" y="183593"/>
                      <a:pt x="350692" y="152228"/>
                      <a:pt x="350692" y="113562"/>
                    </a:cubicBezTo>
                    <a:lnTo>
                      <a:pt x="350692" y="94365"/>
                    </a:lnTo>
                    <a:close/>
                    <a:moveTo>
                      <a:pt x="215769" y="178185"/>
                    </a:moveTo>
                    <a:lnTo>
                      <a:pt x="249026" y="178185"/>
                    </a:lnTo>
                    <a:cubicBezTo>
                      <a:pt x="280661" y="178185"/>
                      <a:pt x="308782" y="163314"/>
                      <a:pt x="327709" y="140331"/>
                    </a:cubicBezTo>
                    <a:cubicBezTo>
                      <a:pt x="338795" y="180889"/>
                      <a:pt x="373945" y="211172"/>
                      <a:pt x="416936" y="215228"/>
                    </a:cubicBezTo>
                    <a:cubicBezTo>
                      <a:pt x="415855" y="224962"/>
                      <a:pt x="413962" y="234425"/>
                      <a:pt x="410717" y="243348"/>
                    </a:cubicBezTo>
                    <a:lnTo>
                      <a:pt x="357451" y="243348"/>
                    </a:lnTo>
                    <a:cubicBezTo>
                      <a:pt x="352855" y="223880"/>
                      <a:pt x="335550" y="209279"/>
                      <a:pt x="314730" y="209279"/>
                    </a:cubicBezTo>
                    <a:cubicBezTo>
                      <a:pt x="290395" y="209279"/>
                      <a:pt x="270657" y="229018"/>
                      <a:pt x="270657" y="253352"/>
                    </a:cubicBezTo>
                    <a:cubicBezTo>
                      <a:pt x="270657" y="277687"/>
                      <a:pt x="290395" y="297425"/>
                      <a:pt x="314730" y="297425"/>
                    </a:cubicBezTo>
                    <a:cubicBezTo>
                      <a:pt x="332846" y="297425"/>
                      <a:pt x="348528" y="286340"/>
                      <a:pt x="355288" y="270657"/>
                    </a:cubicBezTo>
                    <a:lnTo>
                      <a:pt x="397739" y="270657"/>
                    </a:lnTo>
                    <a:cubicBezTo>
                      <a:pt x="375837" y="302833"/>
                      <a:pt x="339065" y="324194"/>
                      <a:pt x="297155" y="324194"/>
                    </a:cubicBezTo>
                    <a:cubicBezTo>
                      <a:pt x="232803" y="324194"/>
                      <a:pt x="180348" y="273631"/>
                      <a:pt x="176563" y="210090"/>
                    </a:cubicBezTo>
                    <a:cubicBezTo>
                      <a:pt x="180618" y="191975"/>
                      <a:pt x="196842" y="178455"/>
                      <a:pt x="216039" y="178455"/>
                    </a:cubicBezTo>
                    <a:close/>
                    <a:moveTo>
                      <a:pt x="183863" y="159528"/>
                    </a:moveTo>
                    <a:cubicBezTo>
                      <a:pt x="201438" y="113833"/>
                      <a:pt x="245241" y="81386"/>
                      <a:pt x="296885" y="81386"/>
                    </a:cubicBezTo>
                    <a:cubicBezTo>
                      <a:pt x="306078" y="81386"/>
                      <a:pt x="314730" y="82468"/>
                      <a:pt x="323382" y="84361"/>
                    </a:cubicBezTo>
                    <a:cubicBezTo>
                      <a:pt x="319056" y="121944"/>
                      <a:pt x="287421" y="151146"/>
                      <a:pt x="249026" y="151146"/>
                    </a:cubicBezTo>
                    <a:lnTo>
                      <a:pt x="215769" y="151146"/>
                    </a:lnTo>
                    <a:cubicBezTo>
                      <a:pt x="204142" y="151146"/>
                      <a:pt x="193326" y="154391"/>
                      <a:pt x="183863" y="159528"/>
                    </a:cubicBezTo>
                    <a:close/>
                    <a:moveTo>
                      <a:pt x="331494" y="253082"/>
                    </a:moveTo>
                    <a:cubicBezTo>
                      <a:pt x="331494" y="262545"/>
                      <a:pt x="323923" y="270116"/>
                      <a:pt x="314460" y="270116"/>
                    </a:cubicBezTo>
                    <a:cubicBezTo>
                      <a:pt x="304996" y="270116"/>
                      <a:pt x="297425" y="262545"/>
                      <a:pt x="297425" y="253082"/>
                    </a:cubicBezTo>
                    <a:cubicBezTo>
                      <a:pt x="297425" y="243618"/>
                      <a:pt x="304996" y="236048"/>
                      <a:pt x="314460" y="236048"/>
                    </a:cubicBezTo>
                    <a:cubicBezTo>
                      <a:pt x="323923" y="236048"/>
                      <a:pt x="331494" y="243618"/>
                      <a:pt x="331494" y="253082"/>
                    </a:cubicBezTo>
                    <a:close/>
                    <a:moveTo>
                      <a:pt x="486155" y="243348"/>
                    </a:moveTo>
                    <a:lnTo>
                      <a:pt x="445597" y="243348"/>
                    </a:lnTo>
                    <a:lnTo>
                      <a:pt x="445597" y="175751"/>
                    </a:lnTo>
                    <a:lnTo>
                      <a:pt x="486155" y="175751"/>
                    </a:lnTo>
                    <a:lnTo>
                      <a:pt x="486155" y="243348"/>
                    </a:lnTo>
                    <a:close/>
                    <a:moveTo>
                      <a:pt x="142223" y="132489"/>
                    </a:moveTo>
                    <a:cubicBezTo>
                      <a:pt x="150335" y="112210"/>
                      <a:pt x="161421" y="94095"/>
                      <a:pt x="175751" y="78683"/>
                    </a:cubicBezTo>
                    <a:cubicBezTo>
                      <a:pt x="206575" y="45155"/>
                      <a:pt x="249567" y="26768"/>
                      <a:pt x="296344" y="26768"/>
                    </a:cubicBezTo>
                    <a:cubicBezTo>
                      <a:pt x="343121" y="26768"/>
                      <a:pt x="386112" y="45155"/>
                      <a:pt x="416936" y="78683"/>
                    </a:cubicBezTo>
                    <a:cubicBezTo>
                      <a:pt x="431267" y="94365"/>
                      <a:pt x="442623" y="112481"/>
                      <a:pt x="450464" y="132219"/>
                    </a:cubicBezTo>
                    <a:lnTo>
                      <a:pt x="456413" y="148442"/>
                    </a:lnTo>
                    <a:lnTo>
                      <a:pt x="435052" y="148442"/>
                    </a:lnTo>
                    <a:cubicBezTo>
                      <a:pt x="413421" y="93283"/>
                      <a:pt x="359885" y="54077"/>
                      <a:pt x="297155" y="54077"/>
                    </a:cubicBezTo>
                    <a:cubicBezTo>
                      <a:pt x="234425" y="54077"/>
                      <a:pt x="180889" y="93013"/>
                      <a:pt x="159258" y="148172"/>
                    </a:cubicBezTo>
                    <a:lnTo>
                      <a:pt x="136816" y="148172"/>
                    </a:lnTo>
                    <a:lnTo>
                      <a:pt x="142223" y="132760"/>
                    </a:lnTo>
                    <a:close/>
                    <a:moveTo>
                      <a:pt x="107614" y="243078"/>
                    </a:moveTo>
                    <a:lnTo>
                      <a:pt x="107614" y="175211"/>
                    </a:lnTo>
                    <a:lnTo>
                      <a:pt x="148172" y="175211"/>
                    </a:lnTo>
                    <a:lnTo>
                      <a:pt x="148172" y="243078"/>
                    </a:lnTo>
                    <a:lnTo>
                      <a:pt x="107614" y="243078"/>
                    </a:lnTo>
                    <a:close/>
                    <a:moveTo>
                      <a:pt x="175211" y="286880"/>
                    </a:moveTo>
                    <a:cubicBezTo>
                      <a:pt x="201979" y="325275"/>
                      <a:pt x="246593" y="350692"/>
                      <a:pt x="296885" y="350692"/>
                    </a:cubicBezTo>
                    <a:cubicBezTo>
                      <a:pt x="347176" y="350692"/>
                      <a:pt x="391790" y="325546"/>
                      <a:pt x="418559" y="286880"/>
                    </a:cubicBezTo>
                    <a:lnTo>
                      <a:pt x="418559" y="365292"/>
                    </a:lnTo>
                    <a:cubicBezTo>
                      <a:pt x="413962" y="365022"/>
                      <a:pt x="409636" y="364481"/>
                      <a:pt x="405039" y="364481"/>
                    </a:cubicBezTo>
                    <a:lnTo>
                      <a:pt x="209550" y="364481"/>
                    </a:lnTo>
                    <a:cubicBezTo>
                      <a:pt x="197653" y="364481"/>
                      <a:pt x="186296" y="365563"/>
                      <a:pt x="175211" y="366915"/>
                    </a:cubicBezTo>
                    <a:lnTo>
                      <a:pt x="175211" y="286610"/>
                    </a:lnTo>
                    <a:close/>
                    <a:moveTo>
                      <a:pt x="361777" y="391790"/>
                    </a:moveTo>
                    <a:lnTo>
                      <a:pt x="296885" y="465876"/>
                    </a:lnTo>
                    <a:lnTo>
                      <a:pt x="231992" y="391790"/>
                    </a:lnTo>
                    <a:lnTo>
                      <a:pt x="361507" y="391790"/>
                    </a:lnTo>
                    <a:close/>
                    <a:moveTo>
                      <a:pt x="567271" y="581061"/>
                    </a:moveTo>
                    <a:lnTo>
                      <a:pt x="486155" y="581061"/>
                    </a:lnTo>
                    <a:lnTo>
                      <a:pt x="486155" y="526984"/>
                    </a:lnTo>
                    <a:lnTo>
                      <a:pt x="459117" y="526984"/>
                    </a:lnTo>
                    <a:lnTo>
                      <a:pt x="459117" y="581061"/>
                    </a:lnTo>
                    <a:lnTo>
                      <a:pt x="134653" y="581061"/>
                    </a:lnTo>
                    <a:lnTo>
                      <a:pt x="134653" y="526984"/>
                    </a:lnTo>
                    <a:lnTo>
                      <a:pt x="107614" y="526984"/>
                    </a:lnTo>
                    <a:lnTo>
                      <a:pt x="107614" y="581061"/>
                    </a:lnTo>
                    <a:lnTo>
                      <a:pt x="26498" y="581061"/>
                    </a:lnTo>
                    <a:lnTo>
                      <a:pt x="26498" y="554022"/>
                    </a:lnTo>
                    <a:cubicBezTo>
                      <a:pt x="26498" y="462361"/>
                      <a:pt x="95717" y="397468"/>
                      <a:pt x="196571" y="392331"/>
                    </a:cubicBezTo>
                    <a:lnTo>
                      <a:pt x="296885" y="506975"/>
                    </a:lnTo>
                    <a:lnTo>
                      <a:pt x="397739" y="391790"/>
                    </a:lnTo>
                    <a:lnTo>
                      <a:pt x="405039" y="391790"/>
                    </a:lnTo>
                    <a:cubicBezTo>
                      <a:pt x="494537" y="391790"/>
                      <a:pt x="567271" y="464524"/>
                      <a:pt x="567271" y="554022"/>
                    </a:cubicBezTo>
                    <a:lnTo>
                      <a:pt x="567271" y="581061"/>
                    </a:lnTo>
                    <a:close/>
                    <a:moveTo>
                      <a:pt x="351773" y="499945"/>
                    </a:moveTo>
                    <a:lnTo>
                      <a:pt x="432078" y="499945"/>
                    </a:lnTo>
                    <a:lnTo>
                      <a:pt x="432078" y="526984"/>
                    </a:lnTo>
                    <a:lnTo>
                      <a:pt x="351773" y="526984"/>
                    </a:lnTo>
                    <a:lnTo>
                      <a:pt x="351773" y="499945"/>
                    </a:lnTo>
                    <a:close/>
                  </a:path>
                </a:pathLst>
              </a:custGeom>
              <a:solidFill>
                <a:schemeClr val="bg1"/>
              </a:solidFill>
              <a:ln w="26988" cap="flat">
                <a:noFill/>
                <a:prstDash val="solid"/>
                <a:miter/>
              </a:ln>
            </p:spPr>
            <p:txBody>
              <a:bodyPr rtlCol="0" anchor="ctr"/>
              <a:lstStyle/>
              <a:p>
                <a:endParaRPr lang="en-US" dirty="0"/>
              </a:p>
            </p:txBody>
          </p:sp>
        </p:grpSp>
      </p:grpSp>
      <p:sp>
        <p:nvSpPr>
          <p:cNvPr id="6" name="TextBox 5">
            <a:extLst>
              <a:ext uri="{FF2B5EF4-FFF2-40B4-BE49-F238E27FC236}">
                <a16:creationId xmlns:a16="http://schemas.microsoft.com/office/drawing/2014/main" id="{04254E40-8157-18C6-9046-D0BBBF91FFC4}"/>
              </a:ext>
            </a:extLst>
          </p:cNvPr>
          <p:cNvSpPr txBox="1"/>
          <p:nvPr/>
        </p:nvSpPr>
        <p:spPr>
          <a:xfrm>
            <a:off x="223244" y="216505"/>
            <a:ext cx="9611872" cy="646331"/>
          </a:xfrm>
          <a:prstGeom prst="rect">
            <a:avLst/>
          </a:prstGeom>
          <a:noFill/>
        </p:spPr>
        <p:txBody>
          <a:bodyPr wrap="square" rtlCol="0">
            <a:spAutoFit/>
          </a:bodyPr>
          <a:lstStyle/>
          <a:p>
            <a:pPr algn="l"/>
            <a:r>
              <a:rPr lang="en-US" sz="3600" b="1" dirty="0">
                <a:solidFill>
                  <a:srgbClr val="0B315E"/>
                </a:solidFill>
                <a:latin typeface="CVS Health Sans" panose="020B0504020202020204" pitchFamily="34" charset="0"/>
                <a:ea typeface="Century Gothic" charset="0"/>
                <a:cs typeface="Century Gothic" charset="0"/>
              </a:rPr>
              <a:t>Teladoc Health Network Providers</a:t>
            </a:r>
            <a:endParaRPr lang="en-US" sz="3600" b="1" baseline="30000" dirty="0">
              <a:solidFill>
                <a:srgbClr val="0B315E"/>
              </a:solidFill>
              <a:latin typeface="CVS Health Sans" panose="020B0504020202020204" pitchFamily="34" charset="0"/>
              <a:ea typeface="Century Gothic" charset="0"/>
              <a:cs typeface="Century Gothic" charset="0"/>
            </a:endParaRPr>
          </a:p>
        </p:txBody>
      </p:sp>
    </p:spTree>
    <p:extLst>
      <p:ext uri="{BB962C8B-B14F-4D97-AF65-F5344CB8AC3E}">
        <p14:creationId xmlns:p14="http://schemas.microsoft.com/office/powerpoint/2010/main" val="3400017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and person sitting on a couch with a baby&#10;&#10;Description automatically generated with low confidence">
            <a:extLst>
              <a:ext uri="{FF2B5EF4-FFF2-40B4-BE49-F238E27FC236}">
                <a16:creationId xmlns:a16="http://schemas.microsoft.com/office/drawing/2014/main" id="{7B3CC2EB-0855-E518-C2D4-28A3C14BB6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12190530" cy="4866070"/>
          </a:xfrm>
          <a:prstGeom prst="rect">
            <a:avLst/>
          </a:prstGeom>
        </p:spPr>
      </p:pic>
      <p:sp>
        <p:nvSpPr>
          <p:cNvPr id="4" name="TextBox 3">
            <a:extLst>
              <a:ext uri="{FF2B5EF4-FFF2-40B4-BE49-F238E27FC236}">
                <a16:creationId xmlns:a16="http://schemas.microsoft.com/office/drawing/2014/main" id="{72AEBB6E-7CDD-49D7-901D-D35EBE069B6E}"/>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21</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grpSp>
        <p:nvGrpSpPr>
          <p:cNvPr id="12" name="Group 11">
            <a:extLst>
              <a:ext uri="{FF2B5EF4-FFF2-40B4-BE49-F238E27FC236}">
                <a16:creationId xmlns:a16="http://schemas.microsoft.com/office/drawing/2014/main" id="{C5FD1C97-1CBA-8011-5E21-3CF29C88ECF2}"/>
              </a:ext>
            </a:extLst>
          </p:cNvPr>
          <p:cNvGrpSpPr/>
          <p:nvPr/>
        </p:nvGrpSpPr>
        <p:grpSpPr>
          <a:xfrm>
            <a:off x="0" y="3493129"/>
            <a:ext cx="12192000" cy="3364871"/>
            <a:chOff x="0" y="3493129"/>
            <a:chExt cx="12192000" cy="3364871"/>
          </a:xfrm>
        </p:grpSpPr>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32987" y="5249813"/>
              <a:ext cx="7835064" cy="11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Plan access</a:t>
              </a:r>
            </a:p>
            <a:p>
              <a:r>
                <a:rPr lang="en-US" sz="2800" b="0" i="1" dirty="0">
                  <a:solidFill>
                    <a:schemeClr val="bg1"/>
                  </a:solidFill>
                  <a:latin typeface="CVS Health Sans" panose="020B0504020202020204" pitchFamily="34" charset="0"/>
                  <a:ea typeface="Century Gothic" charset="0"/>
                  <a:cs typeface="Century Gothic" charset="0"/>
                </a:rPr>
                <a:t>Where and when you need it</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5</a:t>
              </a:r>
            </a:p>
          </p:txBody>
        </p:sp>
      </p:grpSp>
    </p:spTree>
    <p:extLst>
      <p:ext uri="{BB962C8B-B14F-4D97-AF65-F5344CB8AC3E}">
        <p14:creationId xmlns:p14="http://schemas.microsoft.com/office/powerpoint/2010/main" val="2502183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01620FB-0838-EC20-7C5D-68C537CF9344}"/>
              </a:ext>
            </a:extLst>
          </p:cNvPr>
          <p:cNvSpPr/>
          <p:nvPr/>
        </p:nvSpPr>
        <p:spPr>
          <a:xfrm>
            <a:off x="-1" y="1561409"/>
            <a:ext cx="12192001" cy="3924990"/>
          </a:xfrm>
          <a:prstGeom prst="rect">
            <a:avLst/>
          </a:prstGeom>
          <a:solidFill>
            <a:srgbClr val="0B3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a:extLst>
              <a:ext uri="{FF2B5EF4-FFF2-40B4-BE49-F238E27FC236}">
                <a16:creationId xmlns:a16="http://schemas.microsoft.com/office/drawing/2014/main" id="{4205041E-231D-4FBC-9432-126B1B41DF73}"/>
              </a:ext>
            </a:extLst>
          </p:cNvPr>
          <p:cNvSpPr txBox="1">
            <a:spLocks/>
          </p:cNvSpPr>
          <p:nvPr/>
        </p:nvSpPr>
        <p:spPr>
          <a:xfrm>
            <a:off x="199139" y="269659"/>
            <a:ext cx="7801861" cy="536847"/>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3600" b="1" dirty="0">
                <a:solidFill>
                  <a:srgbClr val="0B315E"/>
                </a:solidFill>
                <a:latin typeface="CVS Health Sans" panose="020B0504020202020204" pitchFamily="34" charset="0"/>
                <a:ea typeface="Century Gothic" charset="0"/>
                <a:cs typeface="Century Gothic" charset="0"/>
              </a:rPr>
              <a:t>Meritain Health Member Website</a:t>
            </a:r>
          </a:p>
        </p:txBody>
      </p:sp>
      <p:pic>
        <p:nvPicPr>
          <p:cNvPr id="3" name="Picture 53">
            <a:extLst>
              <a:ext uri="{FF2B5EF4-FFF2-40B4-BE49-F238E27FC236}">
                <a16:creationId xmlns:a16="http://schemas.microsoft.com/office/drawing/2014/main" id="{B6C0CF51-7A58-FBD3-422F-9EF6F3C4CFC3}"/>
              </a:ext>
            </a:extLst>
          </p:cNvPr>
          <p:cNvPicPr>
            <a:picLocks noChangeAspect="1"/>
          </p:cNvPicPr>
          <p:nvPr/>
        </p:nvPicPr>
        <p:blipFill rotWithShape="1">
          <a:blip r:embed="rId3">
            <a:extLst>
              <a:ext uri="{28A0092B-C50C-407E-A947-70E740481C1C}">
                <a14:useLocalDpi xmlns:a14="http://schemas.microsoft.com/office/drawing/2010/main"/>
              </a:ext>
            </a:extLst>
          </a:blip>
          <a:srcRect b="22743"/>
          <a:stretch/>
        </p:blipFill>
        <p:spPr bwMode="auto">
          <a:xfrm>
            <a:off x="2628899" y="1000127"/>
            <a:ext cx="6934063" cy="585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365155E-E815-230B-DE0F-6CD9F3F217A1}"/>
              </a:ext>
            </a:extLst>
          </p:cNvPr>
          <p:cNvSpPr/>
          <p:nvPr/>
        </p:nvSpPr>
        <p:spPr>
          <a:xfrm>
            <a:off x="3096777" y="1430126"/>
            <a:ext cx="5950010" cy="357530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9" name="Picture 8" descr="A screenshot of a computer&#10;&#10;Description automatically generated with medium confidence">
            <a:extLst>
              <a:ext uri="{FF2B5EF4-FFF2-40B4-BE49-F238E27FC236}">
                <a16:creationId xmlns:a16="http://schemas.microsoft.com/office/drawing/2014/main" id="{CA0DB840-8711-8B30-C72E-070A9CFFDE4A}"/>
              </a:ext>
            </a:extLst>
          </p:cNvPr>
          <p:cNvPicPr>
            <a:picLocks noChangeAspect="1"/>
          </p:cNvPicPr>
          <p:nvPr/>
        </p:nvPicPr>
        <p:blipFill rotWithShape="1">
          <a:blip r:embed="rId4">
            <a:extLst>
              <a:ext uri="{28A0092B-C50C-407E-A947-70E740481C1C}">
                <a14:useLocalDpi xmlns:a14="http://schemas.microsoft.com/office/drawing/2010/main" val="0"/>
              </a:ext>
            </a:extLst>
          </a:blip>
          <a:srcRect l="1064" t="7228" r="3298" b="8287"/>
          <a:stretch/>
        </p:blipFill>
        <p:spPr>
          <a:xfrm>
            <a:off x="3087486" y="1429569"/>
            <a:ext cx="6001166" cy="3313347"/>
          </a:xfrm>
          <a:prstGeom prst="rect">
            <a:avLst/>
          </a:prstGeom>
        </p:spPr>
      </p:pic>
      <p:grpSp>
        <p:nvGrpSpPr>
          <p:cNvPr id="10" name="Group 9">
            <a:extLst>
              <a:ext uri="{FF2B5EF4-FFF2-40B4-BE49-F238E27FC236}">
                <a16:creationId xmlns:a16="http://schemas.microsoft.com/office/drawing/2014/main" id="{B95E30CA-6465-A2C3-9F1D-FF48AB499140}"/>
              </a:ext>
            </a:extLst>
          </p:cNvPr>
          <p:cNvGrpSpPr/>
          <p:nvPr/>
        </p:nvGrpSpPr>
        <p:grpSpPr>
          <a:xfrm>
            <a:off x="7731609" y="3847007"/>
            <a:ext cx="2780352" cy="2648937"/>
            <a:chOff x="507125" y="3493129"/>
            <a:chExt cx="2321799" cy="2321799"/>
          </a:xfrm>
          <a:effectLst>
            <a:outerShdw blurRad="50800" dist="38100" dir="2700000" algn="tl" rotWithShape="0">
              <a:prstClr val="black">
                <a:alpha val="40000"/>
              </a:prstClr>
            </a:outerShdw>
          </a:effectLst>
        </p:grpSpPr>
        <p:sp>
          <p:nvSpPr>
            <p:cNvPr id="12" name="Oval 11">
              <a:extLst>
                <a:ext uri="{FF2B5EF4-FFF2-40B4-BE49-F238E27FC236}">
                  <a16:creationId xmlns:a16="http://schemas.microsoft.com/office/drawing/2014/main" id="{DECB2A41-25D6-7E5D-6D7F-365368643FB0}"/>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0A0A8B40-341B-B075-C2DC-A273DE1943F2}"/>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B2101B8-BA8F-5EC8-C687-6BAB62D647B6}"/>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 name="Content Placeholder 1">
            <a:extLst>
              <a:ext uri="{FF2B5EF4-FFF2-40B4-BE49-F238E27FC236}">
                <a16:creationId xmlns:a16="http://schemas.microsoft.com/office/drawing/2014/main" id="{CF5EC92F-A57A-5752-7DA3-64B10E39EEEC}"/>
              </a:ext>
            </a:extLst>
          </p:cNvPr>
          <p:cNvSpPr txBox="1">
            <a:spLocks/>
          </p:cNvSpPr>
          <p:nvPr/>
        </p:nvSpPr>
        <p:spPr>
          <a:xfrm>
            <a:off x="7717177" y="4450420"/>
            <a:ext cx="2780352" cy="854725"/>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spcAft>
                <a:spcPts val="800"/>
              </a:spcAft>
            </a:pPr>
            <a:r>
              <a:rPr lang="en-US" sz="1600" b="1" dirty="0">
                <a:solidFill>
                  <a:schemeClr val="bg1"/>
                </a:solidFill>
                <a:latin typeface="CVS Health Sans" panose="020B0504020202020204" pitchFamily="34" charset="0"/>
              </a:rPr>
              <a:t>Register or </a:t>
            </a:r>
            <a:br>
              <a:rPr lang="en-US" sz="1600" b="1" dirty="0">
                <a:solidFill>
                  <a:schemeClr val="bg1"/>
                </a:solidFill>
                <a:latin typeface="CVS Health Sans" panose="020B0504020202020204" pitchFamily="34" charset="0"/>
              </a:rPr>
            </a:br>
            <a:r>
              <a:rPr lang="en-US" sz="1600" b="1" dirty="0">
                <a:solidFill>
                  <a:schemeClr val="bg1"/>
                </a:solidFill>
                <a:latin typeface="CVS Health Sans" panose="020B0504020202020204" pitchFamily="34" charset="0"/>
              </a:rPr>
              <a:t>log in at</a:t>
            </a:r>
            <a:br>
              <a:rPr lang="en-US" sz="1600" b="1" dirty="0">
                <a:solidFill>
                  <a:schemeClr val="bg1"/>
                </a:solidFill>
                <a:latin typeface="CVS Health Sans" panose="020B0504020202020204" pitchFamily="34" charset="0"/>
              </a:rPr>
            </a:br>
            <a:r>
              <a:rPr lang="en-US" sz="1600" b="1" u="sng" dirty="0">
                <a:solidFill>
                  <a:schemeClr val="bg1"/>
                </a:solidFill>
                <a:latin typeface="CVS Health Sans" panose="020B0504020202020204" pitchFamily="34" charset="0"/>
              </a:rPr>
              <a:t>www.meritain.com</a:t>
            </a:r>
          </a:p>
        </p:txBody>
      </p:sp>
      <p:sp>
        <p:nvSpPr>
          <p:cNvPr id="11" name="Graphic 128" descr="Laptop icon.">
            <a:extLst>
              <a:ext uri="{FF2B5EF4-FFF2-40B4-BE49-F238E27FC236}">
                <a16:creationId xmlns:a16="http://schemas.microsoft.com/office/drawing/2014/main" id="{72244BA2-6E79-358E-0F05-DA95EC902F2C}"/>
              </a:ext>
            </a:extLst>
          </p:cNvPr>
          <p:cNvSpPr>
            <a:spLocks noChangeAspect="1"/>
          </p:cNvSpPr>
          <p:nvPr/>
        </p:nvSpPr>
        <p:spPr>
          <a:xfrm>
            <a:off x="8762280" y="5368458"/>
            <a:ext cx="770368" cy="577775"/>
          </a:xfrm>
          <a:custGeom>
            <a:avLst/>
            <a:gdLst>
              <a:gd name="connsiteX0" fmla="*/ 443234 w 458518"/>
              <a:gd name="connsiteY0" fmla="*/ 286574 h 343888"/>
              <a:gd name="connsiteX1" fmla="*/ 439413 w 458518"/>
              <a:gd name="connsiteY1" fmla="*/ 286574 h 343888"/>
              <a:gd name="connsiteX2" fmla="*/ 439413 w 458518"/>
              <a:gd name="connsiteY2" fmla="*/ 19105 h 343888"/>
              <a:gd name="connsiteX3" fmla="*/ 420308 w 458518"/>
              <a:gd name="connsiteY3" fmla="*/ 0 h 343888"/>
              <a:gd name="connsiteX4" fmla="*/ 38210 w 458518"/>
              <a:gd name="connsiteY4" fmla="*/ 0 h 343888"/>
              <a:gd name="connsiteX5" fmla="*/ 19105 w 458518"/>
              <a:gd name="connsiteY5" fmla="*/ 19105 h 343888"/>
              <a:gd name="connsiteX6" fmla="*/ 19105 w 458518"/>
              <a:gd name="connsiteY6" fmla="*/ 286574 h 343888"/>
              <a:gd name="connsiteX7" fmla="*/ 13373 w 458518"/>
              <a:gd name="connsiteY7" fmla="*/ 286574 h 343888"/>
              <a:gd name="connsiteX8" fmla="*/ 0 w 458518"/>
              <a:gd name="connsiteY8" fmla="*/ 301858 h 343888"/>
              <a:gd name="connsiteX9" fmla="*/ 0 w 458518"/>
              <a:gd name="connsiteY9" fmla="*/ 301858 h 343888"/>
              <a:gd name="connsiteX10" fmla="*/ 42031 w 458518"/>
              <a:gd name="connsiteY10" fmla="*/ 343889 h 343888"/>
              <a:gd name="connsiteX11" fmla="*/ 416487 w 458518"/>
              <a:gd name="connsiteY11" fmla="*/ 343889 h 343888"/>
              <a:gd name="connsiteX12" fmla="*/ 458518 w 458518"/>
              <a:gd name="connsiteY12" fmla="*/ 301858 h 343888"/>
              <a:gd name="connsiteX13" fmla="*/ 443234 w 458518"/>
              <a:gd name="connsiteY13" fmla="*/ 286574 h 343888"/>
              <a:gd name="connsiteX14" fmla="*/ 38210 w 458518"/>
              <a:gd name="connsiteY14" fmla="*/ 19105 h 343888"/>
              <a:gd name="connsiteX15" fmla="*/ 420308 w 458518"/>
              <a:gd name="connsiteY15" fmla="*/ 19105 h 343888"/>
              <a:gd name="connsiteX16" fmla="*/ 420308 w 458518"/>
              <a:gd name="connsiteY16" fmla="*/ 286574 h 343888"/>
              <a:gd name="connsiteX17" fmla="*/ 38210 w 458518"/>
              <a:gd name="connsiteY17" fmla="*/ 286574 h 343888"/>
              <a:gd name="connsiteX18" fmla="*/ 38210 w 458518"/>
              <a:gd name="connsiteY18" fmla="*/ 19105 h 343888"/>
              <a:gd name="connsiteX19" fmla="*/ 38210 w 458518"/>
              <a:gd name="connsiteY19" fmla="*/ 19105 h 343888"/>
              <a:gd name="connsiteX20" fmla="*/ 416487 w 458518"/>
              <a:gd name="connsiteY20" fmla="*/ 324784 h 343888"/>
              <a:gd name="connsiteX21" fmla="*/ 42031 w 458518"/>
              <a:gd name="connsiteY21" fmla="*/ 324784 h 343888"/>
              <a:gd name="connsiteX22" fmla="*/ 19105 w 458518"/>
              <a:gd name="connsiteY22" fmla="*/ 305679 h 343888"/>
              <a:gd name="connsiteX23" fmla="*/ 439413 w 458518"/>
              <a:gd name="connsiteY23" fmla="*/ 305679 h 343888"/>
              <a:gd name="connsiteX24" fmla="*/ 416487 w 458518"/>
              <a:gd name="connsiteY24" fmla="*/ 324784 h 343888"/>
              <a:gd name="connsiteX25" fmla="*/ 76420 w 458518"/>
              <a:gd name="connsiteY25" fmla="*/ 267469 h 343888"/>
              <a:gd name="connsiteX26" fmla="*/ 382098 w 458518"/>
              <a:gd name="connsiteY26" fmla="*/ 267469 h 343888"/>
              <a:gd name="connsiteX27" fmla="*/ 401203 w 458518"/>
              <a:gd name="connsiteY27" fmla="*/ 248364 h 343888"/>
              <a:gd name="connsiteX28" fmla="*/ 401203 w 458518"/>
              <a:gd name="connsiteY28" fmla="*/ 57315 h 343888"/>
              <a:gd name="connsiteX29" fmla="*/ 382098 w 458518"/>
              <a:gd name="connsiteY29" fmla="*/ 38210 h 343888"/>
              <a:gd name="connsiteX30" fmla="*/ 76420 w 458518"/>
              <a:gd name="connsiteY30" fmla="*/ 38210 h 343888"/>
              <a:gd name="connsiteX31" fmla="*/ 57315 w 458518"/>
              <a:gd name="connsiteY31" fmla="*/ 57315 h 343888"/>
              <a:gd name="connsiteX32" fmla="*/ 57315 w 458518"/>
              <a:gd name="connsiteY32" fmla="*/ 248364 h 343888"/>
              <a:gd name="connsiteX33" fmla="*/ 76420 w 458518"/>
              <a:gd name="connsiteY33" fmla="*/ 267469 h 343888"/>
              <a:gd name="connsiteX34" fmla="*/ 76420 w 458518"/>
              <a:gd name="connsiteY34" fmla="*/ 57315 h 343888"/>
              <a:gd name="connsiteX35" fmla="*/ 382098 w 458518"/>
              <a:gd name="connsiteY35" fmla="*/ 57315 h 343888"/>
              <a:gd name="connsiteX36" fmla="*/ 382098 w 458518"/>
              <a:gd name="connsiteY36" fmla="*/ 248364 h 343888"/>
              <a:gd name="connsiteX37" fmla="*/ 382098 w 458518"/>
              <a:gd name="connsiteY37" fmla="*/ 248364 h 343888"/>
              <a:gd name="connsiteX38" fmla="*/ 382098 w 458518"/>
              <a:gd name="connsiteY38" fmla="*/ 248364 h 343888"/>
              <a:gd name="connsiteX39" fmla="*/ 76420 w 458518"/>
              <a:gd name="connsiteY39" fmla="*/ 248364 h 343888"/>
              <a:gd name="connsiteX40" fmla="*/ 76420 w 458518"/>
              <a:gd name="connsiteY40" fmla="*/ 57315 h 343888"/>
              <a:gd name="connsiteX41" fmla="*/ 133734 w 458518"/>
              <a:gd name="connsiteY41" fmla="*/ 114630 h 343888"/>
              <a:gd name="connsiteX42" fmla="*/ 322873 w 458518"/>
              <a:gd name="connsiteY42" fmla="*/ 114630 h 343888"/>
              <a:gd name="connsiteX43" fmla="*/ 322873 w 458518"/>
              <a:gd name="connsiteY43" fmla="*/ 133734 h 343888"/>
              <a:gd name="connsiteX44" fmla="*/ 133734 w 458518"/>
              <a:gd name="connsiteY44" fmla="*/ 133734 h 343888"/>
              <a:gd name="connsiteX45" fmla="*/ 133734 w 458518"/>
              <a:gd name="connsiteY45" fmla="*/ 114630 h 343888"/>
              <a:gd name="connsiteX46" fmla="*/ 133734 w 458518"/>
              <a:gd name="connsiteY46" fmla="*/ 171944 h 343888"/>
              <a:gd name="connsiteX47" fmla="*/ 267469 w 458518"/>
              <a:gd name="connsiteY47" fmla="*/ 171944 h 343888"/>
              <a:gd name="connsiteX48" fmla="*/ 267469 w 458518"/>
              <a:gd name="connsiteY48" fmla="*/ 191049 h 343888"/>
              <a:gd name="connsiteX49" fmla="*/ 133734 w 458518"/>
              <a:gd name="connsiteY49" fmla="*/ 191049 h 343888"/>
              <a:gd name="connsiteX50" fmla="*/ 133734 w 458518"/>
              <a:gd name="connsiteY50" fmla="*/ 171944 h 34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8518" h="343888">
                <a:moveTo>
                  <a:pt x="443234" y="286574"/>
                </a:moveTo>
                <a:lnTo>
                  <a:pt x="439413" y="286574"/>
                </a:lnTo>
                <a:lnTo>
                  <a:pt x="439413" y="19105"/>
                </a:lnTo>
                <a:cubicBezTo>
                  <a:pt x="439413" y="7642"/>
                  <a:pt x="431771" y="0"/>
                  <a:pt x="420308" y="0"/>
                </a:cubicBezTo>
                <a:lnTo>
                  <a:pt x="38210" y="0"/>
                </a:lnTo>
                <a:cubicBezTo>
                  <a:pt x="26747" y="0"/>
                  <a:pt x="19105" y="7642"/>
                  <a:pt x="19105" y="19105"/>
                </a:cubicBezTo>
                <a:lnTo>
                  <a:pt x="19105" y="286574"/>
                </a:lnTo>
                <a:lnTo>
                  <a:pt x="13373" y="286574"/>
                </a:lnTo>
                <a:cubicBezTo>
                  <a:pt x="5731" y="286574"/>
                  <a:pt x="0" y="294216"/>
                  <a:pt x="0" y="301858"/>
                </a:cubicBezTo>
                <a:cubicBezTo>
                  <a:pt x="0" y="301858"/>
                  <a:pt x="0" y="301858"/>
                  <a:pt x="0" y="301858"/>
                </a:cubicBezTo>
                <a:cubicBezTo>
                  <a:pt x="0" y="324784"/>
                  <a:pt x="19105" y="343889"/>
                  <a:pt x="42031" y="343889"/>
                </a:cubicBezTo>
                <a:lnTo>
                  <a:pt x="416487" y="343889"/>
                </a:lnTo>
                <a:cubicBezTo>
                  <a:pt x="439413" y="343889"/>
                  <a:pt x="458518" y="324784"/>
                  <a:pt x="458518" y="301858"/>
                </a:cubicBezTo>
                <a:cubicBezTo>
                  <a:pt x="458518" y="294216"/>
                  <a:pt x="450876" y="286574"/>
                  <a:pt x="443234" y="286574"/>
                </a:cubicBezTo>
                <a:close/>
                <a:moveTo>
                  <a:pt x="38210" y="19105"/>
                </a:moveTo>
                <a:lnTo>
                  <a:pt x="420308" y="19105"/>
                </a:lnTo>
                <a:lnTo>
                  <a:pt x="420308" y="286574"/>
                </a:lnTo>
                <a:lnTo>
                  <a:pt x="38210" y="286574"/>
                </a:lnTo>
                <a:lnTo>
                  <a:pt x="38210" y="19105"/>
                </a:lnTo>
                <a:lnTo>
                  <a:pt x="38210" y="19105"/>
                </a:lnTo>
                <a:moveTo>
                  <a:pt x="416487" y="324784"/>
                </a:moveTo>
                <a:lnTo>
                  <a:pt x="42031" y="324784"/>
                </a:lnTo>
                <a:cubicBezTo>
                  <a:pt x="30568" y="324784"/>
                  <a:pt x="21015" y="317142"/>
                  <a:pt x="19105" y="305679"/>
                </a:cubicBezTo>
                <a:lnTo>
                  <a:pt x="439413" y="305679"/>
                </a:lnTo>
                <a:cubicBezTo>
                  <a:pt x="437503" y="317142"/>
                  <a:pt x="427950" y="324784"/>
                  <a:pt x="416487" y="324784"/>
                </a:cubicBezTo>
                <a:close/>
                <a:moveTo>
                  <a:pt x="76420" y="267469"/>
                </a:moveTo>
                <a:lnTo>
                  <a:pt x="382098" y="267469"/>
                </a:lnTo>
                <a:cubicBezTo>
                  <a:pt x="393561" y="267469"/>
                  <a:pt x="401203" y="259827"/>
                  <a:pt x="401203" y="248364"/>
                </a:cubicBezTo>
                <a:lnTo>
                  <a:pt x="401203" y="57315"/>
                </a:lnTo>
                <a:cubicBezTo>
                  <a:pt x="401203" y="45852"/>
                  <a:pt x="393561" y="38210"/>
                  <a:pt x="382098" y="38210"/>
                </a:cubicBezTo>
                <a:lnTo>
                  <a:pt x="76420" y="38210"/>
                </a:lnTo>
                <a:cubicBezTo>
                  <a:pt x="64957" y="38210"/>
                  <a:pt x="57315" y="45852"/>
                  <a:pt x="57315" y="57315"/>
                </a:cubicBezTo>
                <a:lnTo>
                  <a:pt x="57315" y="248364"/>
                </a:lnTo>
                <a:cubicBezTo>
                  <a:pt x="57315" y="259827"/>
                  <a:pt x="64957" y="267469"/>
                  <a:pt x="76420" y="267469"/>
                </a:cubicBezTo>
                <a:close/>
                <a:moveTo>
                  <a:pt x="76420" y="57315"/>
                </a:moveTo>
                <a:lnTo>
                  <a:pt x="382098" y="57315"/>
                </a:lnTo>
                <a:lnTo>
                  <a:pt x="382098" y="248364"/>
                </a:lnTo>
                <a:lnTo>
                  <a:pt x="382098" y="248364"/>
                </a:lnTo>
                <a:lnTo>
                  <a:pt x="382098" y="248364"/>
                </a:lnTo>
                <a:lnTo>
                  <a:pt x="76420" y="248364"/>
                </a:lnTo>
                <a:lnTo>
                  <a:pt x="76420" y="57315"/>
                </a:lnTo>
                <a:close/>
                <a:moveTo>
                  <a:pt x="133734" y="114630"/>
                </a:moveTo>
                <a:lnTo>
                  <a:pt x="322873" y="114630"/>
                </a:lnTo>
                <a:lnTo>
                  <a:pt x="322873" y="133734"/>
                </a:lnTo>
                <a:lnTo>
                  <a:pt x="133734" y="133734"/>
                </a:lnTo>
                <a:lnTo>
                  <a:pt x="133734" y="114630"/>
                </a:lnTo>
                <a:close/>
                <a:moveTo>
                  <a:pt x="133734" y="171944"/>
                </a:moveTo>
                <a:lnTo>
                  <a:pt x="267469" y="171944"/>
                </a:lnTo>
                <a:lnTo>
                  <a:pt x="267469" y="191049"/>
                </a:lnTo>
                <a:lnTo>
                  <a:pt x="133734" y="191049"/>
                </a:lnTo>
                <a:lnTo>
                  <a:pt x="133734" y="171944"/>
                </a:lnTo>
                <a:close/>
              </a:path>
            </a:pathLst>
          </a:custGeom>
          <a:solidFill>
            <a:schemeClr val="bg1"/>
          </a:solidFill>
          <a:ln w="19050" cap="flat">
            <a:noFill/>
            <a:prstDash val="solid"/>
            <a:miter/>
          </a:ln>
        </p:spPr>
        <p:txBody>
          <a:bodyPr rtlCol="0" anchor="ctr"/>
          <a:lstStyle/>
          <a:p>
            <a:endParaRPr lang="en-US" dirty="0"/>
          </a:p>
        </p:txBody>
      </p:sp>
    </p:spTree>
    <p:extLst>
      <p:ext uri="{BB962C8B-B14F-4D97-AF65-F5344CB8AC3E}">
        <p14:creationId xmlns:p14="http://schemas.microsoft.com/office/powerpoint/2010/main" val="321027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98CDB6-AAEA-02EB-CA94-4063C482E74F}"/>
              </a:ext>
            </a:extLst>
          </p:cNvPr>
          <p:cNvGrpSpPr/>
          <p:nvPr/>
        </p:nvGrpSpPr>
        <p:grpSpPr>
          <a:xfrm>
            <a:off x="-6627" y="4955481"/>
            <a:ext cx="12192000" cy="1368649"/>
            <a:chOff x="-6627" y="4955481"/>
            <a:chExt cx="12192000" cy="1368649"/>
          </a:xfrm>
        </p:grpSpPr>
        <p:sp>
          <p:nvSpPr>
            <p:cNvPr id="15" name="Rectangle 14">
              <a:extLst>
                <a:ext uri="{FF2B5EF4-FFF2-40B4-BE49-F238E27FC236}">
                  <a16:creationId xmlns:a16="http://schemas.microsoft.com/office/drawing/2014/main" id="{7F8848B6-5170-4CEC-BFC2-8A9F2D6FAF82}"/>
                </a:ext>
              </a:extLst>
            </p:cNvPr>
            <p:cNvSpPr/>
            <p:nvPr/>
          </p:nvSpPr>
          <p:spPr>
            <a:xfrm>
              <a:off x="-6627" y="4955481"/>
              <a:ext cx="12192000" cy="1368649"/>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461A9FA-195A-A503-60C9-DBBE452DAF50}"/>
                </a:ext>
              </a:extLst>
            </p:cNvPr>
            <p:cNvSpPr txBox="1"/>
            <p:nvPr/>
          </p:nvSpPr>
          <p:spPr>
            <a:xfrm>
              <a:off x="381508" y="5205045"/>
              <a:ext cx="5241625" cy="869469"/>
            </a:xfrm>
            <a:prstGeom prst="rect">
              <a:avLst/>
            </a:prstGeom>
            <a:noFill/>
            <a:ln w="12700" cap="flat">
              <a:noFill/>
              <a:miter lim="400000"/>
            </a:ln>
            <a:effectLst/>
            <a:sp3d/>
          </p:spPr>
          <p:txBody>
            <a:bodyPr rot="0" spcFirstLastPara="1" vertOverflow="overflow" horzOverflow="overflow" vert="horz" wrap="square" lIns="19050" tIns="19050" rIns="19050" bIns="19050" numCol="1" spcCol="38100" rtlCol="0" anchor="ctr">
              <a:spAutoFit/>
            </a:bodyPr>
            <a:lstStyle/>
            <a:p>
              <a:pPr lvl="0" algn="ctr" defTabSz="685800">
                <a:defRPr/>
              </a:pPr>
              <a:r>
                <a:rPr lang="en-US" dirty="0">
                  <a:solidFill>
                    <a:srgbClr val="FFFFFF"/>
                  </a:solidFill>
                  <a:latin typeface="CVS Health Sans" panose="020B0504020202020204" pitchFamily="34" charset="0"/>
                </a:rPr>
                <a:t>You can access the website by computer, tablet or via the Meritain Health mobile app on your iPhone</a:t>
              </a:r>
              <a:r>
                <a:rPr lang="en-US" baseline="30000" dirty="0">
                  <a:solidFill>
                    <a:srgbClr val="FFFFFF"/>
                  </a:solidFill>
                  <a:latin typeface="CVS Health Sans" panose="020B0504020202020204" pitchFamily="34" charset="0"/>
                </a:rPr>
                <a:t>®</a:t>
              </a:r>
              <a:r>
                <a:rPr lang="en-US" dirty="0">
                  <a:solidFill>
                    <a:srgbClr val="FFFFFF"/>
                  </a:solidFill>
                  <a:latin typeface="CVS Health Sans" panose="020B0504020202020204" pitchFamily="34" charset="0"/>
                </a:rPr>
                <a:t> or Android</a:t>
              </a:r>
              <a:r>
                <a:rPr lang="en-US" baseline="30000" dirty="0">
                  <a:solidFill>
                    <a:srgbClr val="FFFFFF"/>
                  </a:solidFill>
                  <a:latin typeface="CVS Health Sans" panose="020B0504020202020204" pitchFamily="34" charset="0"/>
                </a:rPr>
                <a:t>™</a:t>
              </a:r>
              <a:r>
                <a:rPr lang="en-US" dirty="0">
                  <a:solidFill>
                    <a:srgbClr val="FFFFFF"/>
                  </a:solidFill>
                  <a:latin typeface="CVS Health Sans" panose="020B0504020202020204" pitchFamily="34" charset="0"/>
                </a:rPr>
                <a:t>.</a:t>
              </a:r>
              <a:endParaRPr lang="en-AU" dirty="0">
                <a:solidFill>
                  <a:srgbClr val="FFFFFF"/>
                </a:solidFill>
                <a:latin typeface="CVS Health Sans" panose="020B0504020202020204" pitchFamily="34" charset="0"/>
              </a:endParaRPr>
            </a:p>
          </p:txBody>
        </p:sp>
      </p:grpSp>
      <p:sp>
        <p:nvSpPr>
          <p:cNvPr id="14" name="Content Placeholder 1">
            <a:extLst>
              <a:ext uri="{FF2B5EF4-FFF2-40B4-BE49-F238E27FC236}">
                <a16:creationId xmlns:a16="http://schemas.microsoft.com/office/drawing/2014/main" id="{81E0A890-41DA-B0C9-9379-E623034D883F}"/>
              </a:ext>
            </a:extLst>
          </p:cNvPr>
          <p:cNvSpPr txBox="1">
            <a:spLocks/>
          </p:cNvSpPr>
          <p:nvPr/>
        </p:nvSpPr>
        <p:spPr>
          <a:xfrm>
            <a:off x="226461" y="274320"/>
            <a:ext cx="5690270" cy="1118099"/>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B315E"/>
                </a:solidFill>
                <a:effectLst/>
                <a:uLnTx/>
                <a:uFillTx/>
                <a:latin typeface="CVS Health Sans" panose="020B0504020202020204" pitchFamily="34" charset="0"/>
                <a:sym typeface="Helvetica Neue"/>
              </a:rPr>
              <a:t>Features of the member website</a:t>
            </a:r>
          </a:p>
        </p:txBody>
      </p:sp>
      <p:grpSp>
        <p:nvGrpSpPr>
          <p:cNvPr id="6" name="Group 5">
            <a:extLst>
              <a:ext uri="{FF2B5EF4-FFF2-40B4-BE49-F238E27FC236}">
                <a16:creationId xmlns:a16="http://schemas.microsoft.com/office/drawing/2014/main" id="{81D18249-57D7-DFF4-83B2-598BAF7EE80D}"/>
              </a:ext>
            </a:extLst>
          </p:cNvPr>
          <p:cNvGrpSpPr/>
          <p:nvPr/>
        </p:nvGrpSpPr>
        <p:grpSpPr>
          <a:xfrm>
            <a:off x="6028694" y="0"/>
            <a:ext cx="6156679" cy="6858000"/>
            <a:chOff x="6028694" y="0"/>
            <a:chExt cx="6156679" cy="6858000"/>
          </a:xfrm>
        </p:grpSpPr>
        <p:sp>
          <p:nvSpPr>
            <p:cNvPr id="2" name="Rectangle 1">
              <a:extLst>
                <a:ext uri="{FF2B5EF4-FFF2-40B4-BE49-F238E27FC236}">
                  <a16:creationId xmlns:a16="http://schemas.microsoft.com/office/drawing/2014/main" id="{3481E5C0-114F-E7F2-6448-BFB789B6F0EE}"/>
                </a:ext>
              </a:extLst>
            </p:cNvPr>
            <p:cNvSpPr/>
            <p:nvPr/>
          </p:nvSpPr>
          <p:spPr>
            <a:xfrm>
              <a:off x="6028694" y="0"/>
              <a:ext cx="6156679" cy="6858000"/>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820DEAC7-0BB9-97CD-35E6-6F55D4629EA6}"/>
                </a:ext>
              </a:extLst>
            </p:cNvPr>
            <p:cNvGrpSpPr/>
            <p:nvPr/>
          </p:nvGrpSpPr>
          <p:grpSpPr>
            <a:xfrm>
              <a:off x="6343237" y="3645251"/>
              <a:ext cx="5604568" cy="2541495"/>
              <a:chOff x="6343237" y="3662343"/>
              <a:chExt cx="5604568" cy="2541495"/>
            </a:xfrm>
          </p:grpSpPr>
          <p:sp>
            <p:nvSpPr>
              <p:cNvPr id="11" name="Content Placeholder 1">
                <a:extLst>
                  <a:ext uri="{FF2B5EF4-FFF2-40B4-BE49-F238E27FC236}">
                    <a16:creationId xmlns:a16="http://schemas.microsoft.com/office/drawing/2014/main" id="{51451597-4124-F5C1-E614-3200447F66D7}"/>
                  </a:ext>
                </a:extLst>
              </p:cNvPr>
              <p:cNvSpPr txBox="1">
                <a:spLocks/>
              </p:cNvSpPr>
              <p:nvPr/>
            </p:nvSpPr>
            <p:spPr>
              <a:xfrm>
                <a:off x="6358093" y="3662343"/>
                <a:ext cx="5589712" cy="460658"/>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lnSpc>
                    <a:spcPct val="150000"/>
                  </a:lnSpc>
                  <a:spcAft>
                    <a:spcPts val="500"/>
                  </a:spcAft>
                </a:pPr>
                <a:r>
                  <a:rPr lang="en-US" sz="2000" b="1" dirty="0">
                    <a:solidFill>
                      <a:schemeClr val="bg1"/>
                    </a:solidFill>
                    <a:latin typeface="CVS Health Sans" panose="020B0504020202020204" pitchFamily="34" charset="0"/>
                  </a:rPr>
                  <a:t>The website is an overall tool for:</a:t>
                </a:r>
                <a:endParaRPr lang="en-US" sz="2000" b="1" dirty="0">
                  <a:solidFill>
                    <a:schemeClr val="bg1"/>
                  </a:solidFill>
                  <a:latin typeface="CVS Health Sans" panose="020B0504020202020204" pitchFamily="34" charset="0"/>
                  <a:ea typeface="Century Gothic" charset="0"/>
                  <a:cs typeface="Century Gothic" charset="0"/>
                </a:endParaRPr>
              </a:p>
            </p:txBody>
          </p:sp>
          <p:sp>
            <p:nvSpPr>
              <p:cNvPr id="26" name="Content Placeholder 2">
                <a:extLst>
                  <a:ext uri="{FF2B5EF4-FFF2-40B4-BE49-F238E27FC236}">
                    <a16:creationId xmlns:a16="http://schemas.microsoft.com/office/drawing/2014/main" id="{95510291-4CEF-802D-FFB9-947EBD2E6078}"/>
                  </a:ext>
                </a:extLst>
              </p:cNvPr>
              <p:cNvSpPr txBox="1">
                <a:spLocks/>
              </p:cNvSpPr>
              <p:nvPr/>
            </p:nvSpPr>
            <p:spPr>
              <a:xfrm>
                <a:off x="6343237" y="4286924"/>
                <a:ext cx="4732109" cy="1916914"/>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lnSpc>
                    <a:spcPct val="100000"/>
                  </a:lnSpc>
                  <a:spcBef>
                    <a:spcPts val="0"/>
                  </a:spcBef>
                  <a:spcAft>
                    <a:spcPts val="600"/>
                  </a:spcAft>
                  <a:buClr>
                    <a:schemeClr val="bg1"/>
                  </a:buClr>
                  <a:buSzTx/>
                  <a:buFont typeface="Wingdings 2" panose="05020102010507070707" pitchFamily="18" charset="2"/>
                  <a:buChar char=""/>
                  <a:tabLst/>
                  <a:defRPr/>
                </a:pPr>
                <a:r>
                  <a:rPr kumimoji="0" lang="en-US" sz="1600" b="0" i="0" u="none" strike="noStrike" kern="1200" cap="none" spc="0" normalizeH="0" baseline="0" noProof="0" dirty="0">
                    <a:ln>
                      <a:noFill/>
                    </a:ln>
                    <a:solidFill>
                      <a:schemeClr val="bg1"/>
                    </a:solidFill>
                    <a:effectLst/>
                    <a:uLnTx/>
                    <a:uFillTx/>
                    <a:latin typeface="CVS Health Sans" panose="020B0504020202020204" pitchFamily="34" charset="0"/>
                    <a:sym typeface="Helvetica Neue"/>
                  </a:rPr>
                  <a:t>Claims history.</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Explanations of Benefits (EOBs).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Plan documents.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Eligibility details.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Wellness resources.</a:t>
                </a:r>
              </a:p>
              <a:p>
                <a:pPr marL="228600" indent="-228600" defTabSz="412756">
                  <a:spcBef>
                    <a:spcPts val="0"/>
                  </a:spcBef>
                  <a:spcAft>
                    <a:spcPts val="600"/>
                  </a:spcAft>
                  <a:buClr>
                    <a:schemeClr val="bg1"/>
                  </a:buClr>
                  <a:buFont typeface="Wingdings 2" panose="05020102010507070707" pitchFamily="18" charset="2"/>
                  <a:buChar char=""/>
                  <a:defRPr/>
                </a:pPr>
                <a:r>
                  <a:rPr lang="en-US" sz="1600" b="0" dirty="0">
                    <a:solidFill>
                      <a:schemeClr val="bg1"/>
                    </a:solidFill>
                    <a:latin typeface="CVS Health Sans" panose="020B0504020202020204" pitchFamily="34" charset="0"/>
                  </a:rPr>
                  <a:t>ID cards (view, print or request new cards).</a:t>
                </a:r>
              </a:p>
            </p:txBody>
          </p:sp>
        </p:grpSp>
        <p:grpSp>
          <p:nvGrpSpPr>
            <p:cNvPr id="31" name="Group 30">
              <a:extLst>
                <a:ext uri="{FF2B5EF4-FFF2-40B4-BE49-F238E27FC236}">
                  <a16:creationId xmlns:a16="http://schemas.microsoft.com/office/drawing/2014/main" id="{757B9098-593E-C591-24D7-A7CB84A19764}"/>
                </a:ext>
              </a:extLst>
            </p:cNvPr>
            <p:cNvGrpSpPr/>
            <p:nvPr/>
          </p:nvGrpSpPr>
          <p:grpSpPr>
            <a:xfrm>
              <a:off x="6290526" y="753137"/>
              <a:ext cx="5640126" cy="2626801"/>
              <a:chOff x="6290526" y="624950"/>
              <a:chExt cx="5640126" cy="2626801"/>
            </a:xfrm>
          </p:grpSpPr>
          <p:sp>
            <p:nvSpPr>
              <p:cNvPr id="3" name="Content Placeholder 1">
                <a:extLst>
                  <a:ext uri="{FF2B5EF4-FFF2-40B4-BE49-F238E27FC236}">
                    <a16:creationId xmlns:a16="http://schemas.microsoft.com/office/drawing/2014/main" id="{1AB58C19-1E8F-826B-7412-3A1C93A09242}"/>
                  </a:ext>
                </a:extLst>
              </p:cNvPr>
              <p:cNvSpPr txBox="1">
                <a:spLocks/>
              </p:cNvSpPr>
              <p:nvPr/>
            </p:nvSpPr>
            <p:spPr>
              <a:xfrm>
                <a:off x="6290526" y="624950"/>
                <a:ext cx="5555406" cy="706809"/>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defTabSz="412756">
                  <a:defRPr/>
                </a:pPr>
                <a:r>
                  <a:rPr lang="en-US" sz="2000" b="1" dirty="0">
                    <a:solidFill>
                      <a:schemeClr val="bg1"/>
                    </a:solidFill>
                    <a:latin typeface="CVS Health Sans" panose="020B0504020202020204" pitchFamily="34" charset="0"/>
                  </a:rPr>
                  <a:t>We make your online health care experience more user-friendly than ever before.</a:t>
                </a:r>
                <a:endParaRPr lang="en-AU" sz="2000" b="1" dirty="0">
                  <a:solidFill>
                    <a:schemeClr val="bg1"/>
                  </a:solidFill>
                  <a:latin typeface="CVS Health Sans" panose="020B0504020202020204" pitchFamily="34" charset="0"/>
                </a:endParaRPr>
              </a:p>
              <a:p>
                <a:pPr marL="0" marR="0" lvl="0" indent="0" algn="ctr" defTabSz="412756"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srgbClr val="000000"/>
                    </a:solidFill>
                    <a:effectLst/>
                    <a:uLnTx/>
                    <a:uFillTx/>
                    <a:latin typeface="CVS Health Sans" panose="020B0504020202020204" pitchFamily="34" charset="0"/>
                    <a:sym typeface="Helvetica Neue"/>
                  </a:rPr>
                </a:br>
                <a:endParaRPr kumimoji="0" lang="en-US" sz="2000" b="1" i="0" u="none" strike="noStrike" kern="1200" cap="none" spc="0" normalizeH="0" baseline="0" noProof="0" dirty="0">
                  <a:ln>
                    <a:noFill/>
                  </a:ln>
                  <a:solidFill>
                    <a:srgbClr val="04509B"/>
                  </a:solidFill>
                  <a:effectLst/>
                  <a:uLnTx/>
                  <a:uFillTx/>
                  <a:latin typeface="CVS Health Sans" panose="020B0504020202020204" pitchFamily="34" charset="0"/>
                  <a:sym typeface="Helvetica Neue"/>
                </a:endParaRPr>
              </a:p>
            </p:txBody>
          </p:sp>
          <p:sp>
            <p:nvSpPr>
              <p:cNvPr id="27" name="TextBox 26">
                <a:extLst>
                  <a:ext uri="{FF2B5EF4-FFF2-40B4-BE49-F238E27FC236}">
                    <a16:creationId xmlns:a16="http://schemas.microsoft.com/office/drawing/2014/main" id="{CFC003BD-DD2D-4482-DAAC-9F3F6B1F76BD}"/>
                  </a:ext>
                </a:extLst>
              </p:cNvPr>
              <p:cNvSpPr txBox="1"/>
              <p:nvPr/>
            </p:nvSpPr>
            <p:spPr>
              <a:xfrm>
                <a:off x="6375246" y="1674396"/>
                <a:ext cx="5555406" cy="1577355"/>
              </a:xfrm>
              <a:prstGeom prst="rect">
                <a:avLst/>
              </a:prstGeom>
              <a:noFill/>
              <a:ln w="12700" cap="flat">
                <a:noFill/>
                <a:miter lim="400000"/>
              </a:ln>
              <a:effectLst/>
              <a:sp3d/>
            </p:spPr>
            <p:txBody>
              <a:bodyPr rot="0" spcFirstLastPara="1" vertOverflow="overflow" horzOverflow="overflow" vert="horz" wrap="square" lIns="19050" tIns="19050" rIns="19050" bIns="19050" numCol="1" spcCol="38100" rtlCol="0" anchor="ctr">
                <a:spAutoFit/>
              </a:bodyPr>
              <a:lstStyle/>
              <a:p>
                <a:pPr algn="l">
                  <a:spcBef>
                    <a:spcPts val="600"/>
                  </a:spcBef>
                  <a:spcAft>
                    <a:spcPts val="600"/>
                  </a:spcAft>
                </a:pPr>
                <a:r>
                  <a:rPr lang="en-US" sz="1600" b="0" dirty="0">
                    <a:solidFill>
                      <a:schemeClr val="bg1"/>
                    </a:solidFill>
                    <a:latin typeface="CVS Health Sans" panose="020B0504020202020204" pitchFamily="34" charset="0"/>
                  </a:rPr>
                  <a:t>With our new look and feel, the Meritain Health member website organizes your plan information in an </a:t>
                </a:r>
                <a:br>
                  <a:rPr lang="en-US" sz="1600" b="0" dirty="0">
                    <a:solidFill>
                      <a:schemeClr val="bg1"/>
                    </a:solidFill>
                    <a:latin typeface="CVS Health Sans" panose="020B0504020202020204" pitchFamily="34" charset="0"/>
                  </a:rPr>
                </a:br>
                <a:r>
                  <a:rPr lang="en-US" sz="1600" b="0" dirty="0">
                    <a:solidFill>
                      <a:schemeClr val="bg1"/>
                    </a:solidFill>
                    <a:latin typeface="CVS Health Sans" panose="020B0504020202020204" pitchFamily="34" charset="0"/>
                  </a:rPr>
                  <a:t>easy-to-follow layout.</a:t>
                </a:r>
              </a:p>
              <a:p>
                <a:pPr algn="l">
                  <a:spcBef>
                    <a:spcPts val="600"/>
                  </a:spcBef>
                  <a:spcAft>
                    <a:spcPts val="600"/>
                  </a:spcAft>
                </a:pPr>
                <a:r>
                  <a:rPr lang="en-US" sz="1600" b="0" dirty="0">
                    <a:solidFill>
                      <a:schemeClr val="bg1"/>
                    </a:solidFill>
                    <a:latin typeface="CVS Health Sans" panose="020B0504020202020204" pitchFamily="34" charset="0"/>
                  </a:rPr>
                  <a:t>You’ll always know where to go next. Thanks to our new </a:t>
                </a:r>
                <a:r>
                  <a:rPr lang="en-US" sz="1600" b="0" i="1" dirty="0">
                    <a:solidFill>
                      <a:schemeClr val="bg1"/>
                    </a:solidFill>
                    <a:latin typeface="CVS Health Sans" panose="020B0504020202020204" pitchFamily="34" charset="0"/>
                  </a:rPr>
                  <a:t>Quick Links</a:t>
                </a:r>
                <a:r>
                  <a:rPr lang="en-US" sz="1600" b="0" dirty="0">
                    <a:solidFill>
                      <a:schemeClr val="bg1"/>
                    </a:solidFill>
                    <a:latin typeface="CVS Health Sans" panose="020B0504020202020204" pitchFamily="34" charset="0"/>
                  </a:rPr>
                  <a:t>, the pages you need are often one click away.</a:t>
                </a:r>
              </a:p>
            </p:txBody>
          </p:sp>
        </p:grpSp>
        <p:sp>
          <p:nvSpPr>
            <p:cNvPr id="5" name="TextBox 4">
              <a:extLst>
                <a:ext uri="{FF2B5EF4-FFF2-40B4-BE49-F238E27FC236}">
                  <a16:creationId xmlns:a16="http://schemas.microsoft.com/office/drawing/2014/main" id="{CB576DF8-45FD-28A0-0EC0-B9E057685938}"/>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grpSp>
        <p:nvGrpSpPr>
          <p:cNvPr id="10" name="Group 9">
            <a:extLst>
              <a:ext uri="{FF2B5EF4-FFF2-40B4-BE49-F238E27FC236}">
                <a16:creationId xmlns:a16="http://schemas.microsoft.com/office/drawing/2014/main" id="{76474017-541E-A0C4-E78D-AD6986BB0A20}"/>
              </a:ext>
            </a:extLst>
          </p:cNvPr>
          <p:cNvGrpSpPr/>
          <p:nvPr/>
        </p:nvGrpSpPr>
        <p:grpSpPr>
          <a:xfrm>
            <a:off x="453078" y="1552072"/>
            <a:ext cx="4908016" cy="4297593"/>
            <a:chOff x="453078" y="1552072"/>
            <a:chExt cx="4908016" cy="4297593"/>
          </a:xfrm>
        </p:grpSpPr>
        <p:pic>
          <p:nvPicPr>
            <p:cNvPr id="40" name="Picture 53">
              <a:extLst>
                <a:ext uri="{FF2B5EF4-FFF2-40B4-BE49-F238E27FC236}">
                  <a16:creationId xmlns:a16="http://schemas.microsoft.com/office/drawing/2014/main" id="{B7E9E6DF-CB66-2333-656D-5CD52838BFE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0909" y="1552072"/>
              <a:ext cx="3930185" cy="429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Graphical user interface, application, Teams&#10;&#10;Description automatically generated">
              <a:extLst>
                <a:ext uri="{FF2B5EF4-FFF2-40B4-BE49-F238E27FC236}">
                  <a16:creationId xmlns:a16="http://schemas.microsoft.com/office/drawing/2014/main" id="{4E8FF51F-9BB9-7D3E-917D-E9A06FD27F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5486" y="1940889"/>
              <a:ext cx="3321426" cy="1699674"/>
            </a:xfrm>
            <a:prstGeom prst="rect">
              <a:avLst/>
            </a:prstGeom>
          </p:spPr>
        </p:pic>
        <p:grpSp>
          <p:nvGrpSpPr>
            <p:cNvPr id="9" name="Group 8">
              <a:extLst>
                <a:ext uri="{FF2B5EF4-FFF2-40B4-BE49-F238E27FC236}">
                  <a16:creationId xmlns:a16="http://schemas.microsoft.com/office/drawing/2014/main" id="{F57EB666-FF1B-1548-5DA1-040FEDE1D959}"/>
                </a:ext>
              </a:extLst>
            </p:cNvPr>
            <p:cNvGrpSpPr/>
            <p:nvPr/>
          </p:nvGrpSpPr>
          <p:grpSpPr>
            <a:xfrm>
              <a:off x="453078" y="2110995"/>
              <a:ext cx="1792100" cy="2804582"/>
              <a:chOff x="453078" y="2110995"/>
              <a:chExt cx="1792100" cy="2804582"/>
            </a:xfrm>
          </p:grpSpPr>
          <p:pic>
            <p:nvPicPr>
              <p:cNvPr id="42" name="Picture 47" descr="iPhone6_mockup_front_white.png">
                <a:extLst>
                  <a:ext uri="{FF2B5EF4-FFF2-40B4-BE49-F238E27FC236}">
                    <a16:creationId xmlns:a16="http://schemas.microsoft.com/office/drawing/2014/main" id="{1EC638F5-5272-CEB8-D215-A4A0E301B66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078" y="2110995"/>
                <a:ext cx="1792100" cy="280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erson holding a baby&#10;&#10;Description automatically generated">
                <a:extLst>
                  <a:ext uri="{FF2B5EF4-FFF2-40B4-BE49-F238E27FC236}">
                    <a16:creationId xmlns:a16="http://schemas.microsoft.com/office/drawing/2014/main" id="{35DC3250-B068-EC23-D54E-B8CB3011E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50" y="2528698"/>
                <a:ext cx="1092929" cy="1945489"/>
              </a:xfrm>
              <a:prstGeom prst="rect">
                <a:avLst/>
              </a:prstGeom>
            </p:spPr>
          </p:pic>
        </p:grpSp>
      </p:grpSp>
    </p:spTree>
    <p:extLst>
      <p:ext uri="{BB962C8B-B14F-4D97-AF65-F5344CB8AC3E}">
        <p14:creationId xmlns:p14="http://schemas.microsoft.com/office/powerpoint/2010/main" val="107943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3CC2EB-0855-E518-C2D4-28A3C14BB6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25"/>
            <a:ext cx="12195751" cy="6095999"/>
          </a:xfrm>
          <a:prstGeom prst="rect">
            <a:avLst/>
          </a:prstGeom>
        </p:spPr>
      </p:pic>
      <p:sp>
        <p:nvSpPr>
          <p:cNvPr id="4" name="TextBox 3">
            <a:extLst>
              <a:ext uri="{FF2B5EF4-FFF2-40B4-BE49-F238E27FC236}">
                <a16:creationId xmlns:a16="http://schemas.microsoft.com/office/drawing/2014/main" id="{72AEBB6E-7CDD-49D7-901D-D35EBE069B6E}"/>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24</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grpSp>
        <p:nvGrpSpPr>
          <p:cNvPr id="2" name="Group 1">
            <a:extLst>
              <a:ext uri="{FF2B5EF4-FFF2-40B4-BE49-F238E27FC236}">
                <a16:creationId xmlns:a16="http://schemas.microsoft.com/office/drawing/2014/main" id="{1C227F15-3FC3-3630-72A8-257757094EE4}"/>
              </a:ext>
            </a:extLst>
          </p:cNvPr>
          <p:cNvGrpSpPr/>
          <p:nvPr/>
        </p:nvGrpSpPr>
        <p:grpSpPr>
          <a:xfrm>
            <a:off x="0" y="3493129"/>
            <a:ext cx="12192000" cy="3364871"/>
            <a:chOff x="0" y="3493129"/>
            <a:chExt cx="12192000" cy="3364871"/>
          </a:xfrm>
        </p:grpSpPr>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32987" y="5249813"/>
              <a:ext cx="7835064" cy="1126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Find balance between</a:t>
              </a:r>
            </a:p>
            <a:p>
              <a:pPr algn="l"/>
              <a:r>
                <a:rPr lang="en-US" sz="4500" b="1" dirty="0">
                  <a:solidFill>
                    <a:schemeClr val="bg1"/>
                  </a:solidFill>
                  <a:latin typeface="CVS Health Sans" panose="020B0504020202020204" pitchFamily="34" charset="0"/>
                  <a:ea typeface="Century Gothic" charset="0"/>
                  <a:cs typeface="Century Gothic" charset="0"/>
                </a:rPr>
                <a:t>good life and good health</a:t>
              </a:r>
            </a:p>
          </p:txBody>
        </p:sp>
        <p:grpSp>
          <p:nvGrpSpPr>
            <p:cNvPr id="9" name="Group 8">
              <a:extLst>
                <a:ext uri="{FF2B5EF4-FFF2-40B4-BE49-F238E27FC236}">
                  <a16:creationId xmlns:a16="http://schemas.microsoft.com/office/drawing/2014/main" id="{5CD46450-4A52-B582-8622-7BDDF53B272E}"/>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6</a:t>
              </a:r>
            </a:p>
          </p:txBody>
        </p:sp>
      </p:grpSp>
    </p:spTree>
    <p:extLst>
      <p:ext uri="{BB962C8B-B14F-4D97-AF65-F5344CB8AC3E}">
        <p14:creationId xmlns:p14="http://schemas.microsoft.com/office/powerpoint/2010/main" val="1142884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941069" y="2788391"/>
            <a:ext cx="1939168" cy="1227514"/>
          </a:xfrm>
        </p:spPr>
        <p:txBody>
          <a:bodyPr/>
          <a:lstStyle/>
          <a:p>
            <a:pPr marL="0" indent="0" algn="ctr">
              <a:lnSpc>
                <a:spcPct val="100000"/>
              </a:lnSpc>
              <a:spcAft>
                <a:spcPts val="500"/>
              </a:spcAft>
              <a:buNone/>
            </a:pPr>
            <a:r>
              <a:rPr lang="en-US" sz="1600" b="0" dirty="0">
                <a:latin typeface="CVS Health Sans" panose="020B0504020202020204" pitchFamily="34" charset="0"/>
              </a:rPr>
              <a:t>Gather all information for you and any dependents you wish to enroll</a:t>
            </a:r>
          </a:p>
        </p:txBody>
      </p:sp>
      <p:sp>
        <p:nvSpPr>
          <p:cNvPr id="14" name="Content Placeholder 13"/>
          <p:cNvSpPr>
            <a:spLocks noGrp="1"/>
          </p:cNvSpPr>
          <p:nvPr>
            <p:ph sz="half" idx="12"/>
          </p:nvPr>
        </p:nvSpPr>
        <p:spPr>
          <a:xfrm>
            <a:off x="7339857" y="2788391"/>
            <a:ext cx="1673788" cy="1051805"/>
          </a:xfrm>
        </p:spPr>
        <p:txBody>
          <a:bodyPr/>
          <a:lstStyle/>
          <a:p>
            <a:pPr marL="0" indent="0" algn="ctr">
              <a:lnSpc>
                <a:spcPct val="100000"/>
              </a:lnSpc>
              <a:spcAft>
                <a:spcPts val="500"/>
              </a:spcAft>
              <a:buNone/>
            </a:pPr>
            <a:r>
              <a:rPr lang="en-US" sz="1600" b="0" kern="0" dirty="0">
                <a:latin typeface="CVS Health Sans" panose="020B0504020202020204" pitchFamily="34" charset="0"/>
              </a:rPr>
              <a:t>Make sure you choose the benefits that fit your needs</a:t>
            </a:r>
          </a:p>
        </p:txBody>
      </p:sp>
      <p:sp>
        <p:nvSpPr>
          <p:cNvPr id="16" name="Content Placeholder 15"/>
          <p:cNvSpPr>
            <a:spLocks noGrp="1"/>
          </p:cNvSpPr>
          <p:nvPr>
            <p:ph sz="half" idx="13"/>
          </p:nvPr>
        </p:nvSpPr>
        <p:spPr>
          <a:xfrm>
            <a:off x="9551662" y="2788391"/>
            <a:ext cx="1433890" cy="1137262"/>
          </a:xfrm>
        </p:spPr>
        <p:txBody>
          <a:bodyPr/>
          <a:lstStyle/>
          <a:p>
            <a:pPr marL="0" indent="0" algn="ctr">
              <a:lnSpc>
                <a:spcPct val="100000"/>
              </a:lnSpc>
              <a:spcAft>
                <a:spcPts val="500"/>
              </a:spcAft>
              <a:buNone/>
            </a:pPr>
            <a:r>
              <a:rPr lang="en-US" sz="1600" b="0" kern="0" dirty="0">
                <a:latin typeface="CVS Health Sans" panose="020B0504020202020204" pitchFamily="34" charset="0"/>
              </a:rPr>
              <a:t>Double check every paper or online form</a:t>
            </a:r>
          </a:p>
          <a:p>
            <a:pPr lvl="1"/>
            <a:r>
              <a:rPr lang="en-US" sz="1400" dirty="0">
                <a:latin typeface="CVS Health Sans" panose="020B0504020202020204" pitchFamily="34" charset="0"/>
              </a:rPr>
              <a:t> </a:t>
            </a:r>
          </a:p>
        </p:txBody>
      </p:sp>
      <p:sp>
        <p:nvSpPr>
          <p:cNvPr id="44" name="Content Placeholder 1">
            <a:extLst>
              <a:ext uri="{FF2B5EF4-FFF2-40B4-BE49-F238E27FC236}">
                <a16:creationId xmlns:a16="http://schemas.microsoft.com/office/drawing/2014/main" id="{4205041E-231D-4FBC-9432-126B1B41DF73}"/>
              </a:ext>
            </a:extLst>
          </p:cNvPr>
          <p:cNvSpPr txBox="1">
            <a:spLocks/>
          </p:cNvSpPr>
          <p:nvPr/>
        </p:nvSpPr>
        <p:spPr>
          <a:xfrm>
            <a:off x="199139" y="269659"/>
            <a:ext cx="11793722" cy="536847"/>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B315E"/>
                </a:solidFill>
                <a:effectLst/>
                <a:uLnTx/>
                <a:uFillTx/>
                <a:latin typeface="CVS Health Sans" panose="020B0504020202020204" pitchFamily="34" charset="0"/>
                <a:sym typeface="Helvetica Neue"/>
              </a:rPr>
              <a:t>When you’re ready to enroll</a:t>
            </a:r>
          </a:p>
        </p:txBody>
      </p:sp>
      <p:grpSp>
        <p:nvGrpSpPr>
          <p:cNvPr id="15" name="Group 14">
            <a:extLst>
              <a:ext uri="{FF2B5EF4-FFF2-40B4-BE49-F238E27FC236}">
                <a16:creationId xmlns:a16="http://schemas.microsoft.com/office/drawing/2014/main" id="{EB57A977-5361-919A-D2FA-DE333FB9BF93}"/>
              </a:ext>
            </a:extLst>
          </p:cNvPr>
          <p:cNvGrpSpPr/>
          <p:nvPr/>
        </p:nvGrpSpPr>
        <p:grpSpPr>
          <a:xfrm>
            <a:off x="1230593" y="1273163"/>
            <a:ext cx="1355353" cy="1355353"/>
            <a:chOff x="1230593" y="1273163"/>
            <a:chExt cx="1355353" cy="1355353"/>
          </a:xfrm>
        </p:grpSpPr>
        <p:sp>
          <p:nvSpPr>
            <p:cNvPr id="80" name="Oval 79">
              <a:extLst>
                <a:ext uri="{FF2B5EF4-FFF2-40B4-BE49-F238E27FC236}">
                  <a16:creationId xmlns:a16="http://schemas.microsoft.com/office/drawing/2014/main" id="{C0E487E2-A7BC-416A-AE0F-4F01CC1B8DB1}"/>
                </a:ext>
              </a:extLst>
            </p:cNvPr>
            <p:cNvSpPr/>
            <p:nvPr/>
          </p:nvSpPr>
          <p:spPr>
            <a:xfrm>
              <a:off x="1230593" y="1273163"/>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89" name="Oval 88">
              <a:extLst>
                <a:ext uri="{FF2B5EF4-FFF2-40B4-BE49-F238E27FC236}">
                  <a16:creationId xmlns:a16="http://schemas.microsoft.com/office/drawing/2014/main" id="{0C7B7344-2CC1-48CE-9E46-BE3FBDA9AAF0}"/>
                </a:ext>
              </a:extLst>
            </p:cNvPr>
            <p:cNvSpPr/>
            <p:nvPr/>
          </p:nvSpPr>
          <p:spPr>
            <a:xfrm>
              <a:off x="1364686" y="1407896"/>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31" name="Graphic 10" descr="Medical data icon.">
              <a:extLst>
                <a:ext uri="{FF2B5EF4-FFF2-40B4-BE49-F238E27FC236}">
                  <a16:creationId xmlns:a16="http://schemas.microsoft.com/office/drawing/2014/main" id="{41BA442A-F388-1B8B-2D7E-88649BCC751F}"/>
                </a:ext>
              </a:extLst>
            </p:cNvPr>
            <p:cNvSpPr/>
            <p:nvPr/>
          </p:nvSpPr>
          <p:spPr>
            <a:xfrm>
              <a:off x="1630041" y="1654296"/>
              <a:ext cx="549789" cy="604768"/>
            </a:xfrm>
            <a:custGeom>
              <a:avLst/>
              <a:gdLst>
                <a:gd name="connsiteX0" fmla="*/ 364009 w 383167"/>
                <a:gd name="connsiteY0" fmla="*/ 19158 h 421484"/>
                <a:gd name="connsiteX1" fmla="*/ 289291 w 383167"/>
                <a:gd name="connsiteY1" fmla="*/ 19158 h 421484"/>
                <a:gd name="connsiteX2" fmla="*/ 277796 w 383167"/>
                <a:gd name="connsiteY2" fmla="*/ 5748 h 421484"/>
                <a:gd name="connsiteX3" fmla="*/ 268217 w 383167"/>
                <a:gd name="connsiteY3" fmla="*/ 0 h 421484"/>
                <a:gd name="connsiteX4" fmla="*/ 268217 w 383167"/>
                <a:gd name="connsiteY4" fmla="*/ 0 h 421484"/>
                <a:gd name="connsiteX5" fmla="*/ 19158 w 383167"/>
                <a:gd name="connsiteY5" fmla="*/ 0 h 421484"/>
                <a:gd name="connsiteX6" fmla="*/ 0 w 383167"/>
                <a:gd name="connsiteY6" fmla="*/ 19158 h 421484"/>
                <a:gd name="connsiteX7" fmla="*/ 0 w 383167"/>
                <a:gd name="connsiteY7" fmla="*/ 402326 h 421484"/>
                <a:gd name="connsiteX8" fmla="*/ 19158 w 383167"/>
                <a:gd name="connsiteY8" fmla="*/ 421484 h 421484"/>
                <a:gd name="connsiteX9" fmla="*/ 365925 w 383167"/>
                <a:gd name="connsiteY9" fmla="*/ 421484 h 421484"/>
                <a:gd name="connsiteX10" fmla="*/ 383168 w 383167"/>
                <a:gd name="connsiteY10" fmla="*/ 404242 h 421484"/>
                <a:gd name="connsiteX11" fmla="*/ 383168 w 383167"/>
                <a:gd name="connsiteY11" fmla="*/ 404242 h 421484"/>
                <a:gd name="connsiteX12" fmla="*/ 383168 w 383167"/>
                <a:gd name="connsiteY12" fmla="*/ 38317 h 421484"/>
                <a:gd name="connsiteX13" fmla="*/ 364009 w 383167"/>
                <a:gd name="connsiteY13" fmla="*/ 19158 h 421484"/>
                <a:gd name="connsiteX14" fmla="*/ 321861 w 383167"/>
                <a:gd name="connsiteY14" fmla="*/ 86213 h 421484"/>
                <a:gd name="connsiteX15" fmla="*/ 277796 w 383167"/>
                <a:gd name="connsiteY15" fmla="*/ 86213 h 421484"/>
                <a:gd name="connsiteX16" fmla="*/ 268217 w 383167"/>
                <a:gd name="connsiteY16" fmla="*/ 76634 h 421484"/>
                <a:gd name="connsiteX17" fmla="*/ 268217 w 383167"/>
                <a:gd name="connsiteY17" fmla="*/ 22990 h 421484"/>
                <a:gd name="connsiteX18" fmla="*/ 321861 w 383167"/>
                <a:gd name="connsiteY18" fmla="*/ 86213 h 421484"/>
                <a:gd name="connsiteX19" fmla="*/ 19158 w 383167"/>
                <a:gd name="connsiteY19" fmla="*/ 402326 h 421484"/>
                <a:gd name="connsiteX20" fmla="*/ 19158 w 383167"/>
                <a:gd name="connsiteY20" fmla="*/ 19158 h 421484"/>
                <a:gd name="connsiteX21" fmla="*/ 249059 w 383167"/>
                <a:gd name="connsiteY21" fmla="*/ 19158 h 421484"/>
                <a:gd name="connsiteX22" fmla="*/ 249059 w 383167"/>
                <a:gd name="connsiteY22" fmla="*/ 76634 h 421484"/>
                <a:gd name="connsiteX23" fmla="*/ 277796 w 383167"/>
                <a:gd name="connsiteY23" fmla="*/ 105371 h 421484"/>
                <a:gd name="connsiteX24" fmla="*/ 325692 w 383167"/>
                <a:gd name="connsiteY24" fmla="*/ 105371 h 421484"/>
                <a:gd name="connsiteX25" fmla="*/ 325692 w 383167"/>
                <a:gd name="connsiteY25" fmla="*/ 402326 h 421484"/>
                <a:gd name="connsiteX26" fmla="*/ 19158 w 383167"/>
                <a:gd name="connsiteY26" fmla="*/ 402326 h 421484"/>
                <a:gd name="connsiteX27" fmla="*/ 364009 w 383167"/>
                <a:gd name="connsiteY27" fmla="*/ 402326 h 421484"/>
                <a:gd name="connsiteX28" fmla="*/ 344851 w 383167"/>
                <a:gd name="connsiteY28" fmla="*/ 402326 h 421484"/>
                <a:gd name="connsiteX29" fmla="*/ 344851 w 383167"/>
                <a:gd name="connsiteY29" fmla="*/ 90044 h 421484"/>
                <a:gd name="connsiteX30" fmla="*/ 341019 w 383167"/>
                <a:gd name="connsiteY30" fmla="*/ 76634 h 421484"/>
                <a:gd name="connsiteX31" fmla="*/ 306534 w 383167"/>
                <a:gd name="connsiteY31" fmla="*/ 38317 h 421484"/>
                <a:gd name="connsiteX32" fmla="*/ 364009 w 383167"/>
                <a:gd name="connsiteY32" fmla="*/ 38317 h 421484"/>
                <a:gd name="connsiteX33" fmla="*/ 364009 w 383167"/>
                <a:gd name="connsiteY33" fmla="*/ 402326 h 421484"/>
                <a:gd name="connsiteX34" fmla="*/ 38317 w 383167"/>
                <a:gd name="connsiteY34" fmla="*/ 229901 h 421484"/>
                <a:gd name="connsiteX35" fmla="*/ 296955 w 383167"/>
                <a:gd name="connsiteY35" fmla="*/ 229901 h 421484"/>
                <a:gd name="connsiteX36" fmla="*/ 296955 w 383167"/>
                <a:gd name="connsiteY36" fmla="*/ 249059 h 421484"/>
                <a:gd name="connsiteX37" fmla="*/ 38317 w 383167"/>
                <a:gd name="connsiteY37" fmla="*/ 249059 h 421484"/>
                <a:gd name="connsiteX38" fmla="*/ 38317 w 383167"/>
                <a:gd name="connsiteY38" fmla="*/ 229901 h 421484"/>
                <a:gd name="connsiteX39" fmla="*/ 38317 w 383167"/>
                <a:gd name="connsiteY39" fmla="*/ 287376 h 421484"/>
                <a:gd name="connsiteX40" fmla="*/ 258638 w 383167"/>
                <a:gd name="connsiteY40" fmla="*/ 287376 h 421484"/>
                <a:gd name="connsiteX41" fmla="*/ 258638 w 383167"/>
                <a:gd name="connsiteY41" fmla="*/ 306534 h 421484"/>
                <a:gd name="connsiteX42" fmla="*/ 38317 w 383167"/>
                <a:gd name="connsiteY42" fmla="*/ 306534 h 421484"/>
                <a:gd name="connsiteX43" fmla="*/ 38317 w 383167"/>
                <a:gd name="connsiteY43" fmla="*/ 287376 h 421484"/>
                <a:gd name="connsiteX44" fmla="*/ 38317 w 383167"/>
                <a:gd name="connsiteY44" fmla="*/ 344851 h 421484"/>
                <a:gd name="connsiteX45" fmla="*/ 191584 w 383167"/>
                <a:gd name="connsiteY45" fmla="*/ 344851 h 421484"/>
                <a:gd name="connsiteX46" fmla="*/ 191584 w 383167"/>
                <a:gd name="connsiteY46" fmla="*/ 364009 h 421484"/>
                <a:gd name="connsiteX47" fmla="*/ 38317 w 383167"/>
                <a:gd name="connsiteY47" fmla="*/ 364009 h 421484"/>
                <a:gd name="connsiteX48" fmla="*/ 38317 w 383167"/>
                <a:gd name="connsiteY48" fmla="*/ 344851 h 421484"/>
                <a:gd name="connsiteX49" fmla="*/ 86213 w 383167"/>
                <a:gd name="connsiteY49" fmla="*/ 153267 h 421484"/>
                <a:gd name="connsiteX50" fmla="*/ 105371 w 383167"/>
                <a:gd name="connsiteY50" fmla="*/ 153267 h 421484"/>
                <a:gd name="connsiteX51" fmla="*/ 105371 w 383167"/>
                <a:gd name="connsiteY51" fmla="*/ 105371 h 421484"/>
                <a:gd name="connsiteX52" fmla="*/ 153267 w 383167"/>
                <a:gd name="connsiteY52" fmla="*/ 105371 h 421484"/>
                <a:gd name="connsiteX53" fmla="*/ 153267 w 383167"/>
                <a:gd name="connsiteY53" fmla="*/ 86213 h 421484"/>
                <a:gd name="connsiteX54" fmla="*/ 105371 w 383167"/>
                <a:gd name="connsiteY54" fmla="*/ 86213 h 421484"/>
                <a:gd name="connsiteX55" fmla="*/ 105371 w 383167"/>
                <a:gd name="connsiteY55" fmla="*/ 38317 h 421484"/>
                <a:gd name="connsiteX56" fmla="*/ 86213 w 383167"/>
                <a:gd name="connsiteY56" fmla="*/ 38317 h 421484"/>
                <a:gd name="connsiteX57" fmla="*/ 86213 w 383167"/>
                <a:gd name="connsiteY57" fmla="*/ 86213 h 421484"/>
                <a:gd name="connsiteX58" fmla="*/ 38317 w 383167"/>
                <a:gd name="connsiteY58" fmla="*/ 86213 h 421484"/>
                <a:gd name="connsiteX59" fmla="*/ 38317 w 383167"/>
                <a:gd name="connsiteY59" fmla="*/ 105371 h 421484"/>
                <a:gd name="connsiteX60" fmla="*/ 86213 w 383167"/>
                <a:gd name="connsiteY60" fmla="*/ 105371 h 421484"/>
                <a:gd name="connsiteX61" fmla="*/ 86213 w 383167"/>
                <a:gd name="connsiteY61" fmla="*/ 153267 h 42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3167" h="421484">
                  <a:moveTo>
                    <a:pt x="364009" y="19158"/>
                  </a:moveTo>
                  <a:lnTo>
                    <a:pt x="289291" y="19158"/>
                  </a:lnTo>
                  <a:lnTo>
                    <a:pt x="277796" y="5748"/>
                  </a:lnTo>
                  <a:cubicBezTo>
                    <a:pt x="275881" y="3832"/>
                    <a:pt x="272049" y="1916"/>
                    <a:pt x="268217" y="0"/>
                  </a:cubicBezTo>
                  <a:lnTo>
                    <a:pt x="268217" y="0"/>
                  </a:lnTo>
                  <a:lnTo>
                    <a:pt x="19158" y="0"/>
                  </a:lnTo>
                  <a:cubicBezTo>
                    <a:pt x="7663" y="0"/>
                    <a:pt x="0" y="7663"/>
                    <a:pt x="0" y="19158"/>
                  </a:cubicBezTo>
                  <a:lnTo>
                    <a:pt x="0" y="402326"/>
                  </a:lnTo>
                  <a:cubicBezTo>
                    <a:pt x="0" y="413821"/>
                    <a:pt x="7663" y="421484"/>
                    <a:pt x="19158" y="421484"/>
                  </a:cubicBezTo>
                  <a:lnTo>
                    <a:pt x="365925" y="421484"/>
                  </a:lnTo>
                  <a:cubicBezTo>
                    <a:pt x="375504" y="421484"/>
                    <a:pt x="383168" y="413821"/>
                    <a:pt x="383168" y="404242"/>
                  </a:cubicBezTo>
                  <a:lnTo>
                    <a:pt x="383168" y="404242"/>
                  </a:lnTo>
                  <a:lnTo>
                    <a:pt x="383168" y="38317"/>
                  </a:lnTo>
                  <a:cubicBezTo>
                    <a:pt x="383168" y="26822"/>
                    <a:pt x="375504" y="19158"/>
                    <a:pt x="364009" y="19158"/>
                  </a:cubicBezTo>
                  <a:close/>
                  <a:moveTo>
                    <a:pt x="321861" y="86213"/>
                  </a:moveTo>
                  <a:lnTo>
                    <a:pt x="277796" y="86213"/>
                  </a:lnTo>
                  <a:cubicBezTo>
                    <a:pt x="272049" y="86213"/>
                    <a:pt x="268217" y="82381"/>
                    <a:pt x="268217" y="76634"/>
                  </a:cubicBezTo>
                  <a:lnTo>
                    <a:pt x="268217" y="22990"/>
                  </a:lnTo>
                  <a:lnTo>
                    <a:pt x="321861" y="86213"/>
                  </a:lnTo>
                  <a:close/>
                  <a:moveTo>
                    <a:pt x="19158" y="402326"/>
                  </a:moveTo>
                  <a:lnTo>
                    <a:pt x="19158" y="19158"/>
                  </a:lnTo>
                  <a:lnTo>
                    <a:pt x="249059" y="19158"/>
                  </a:lnTo>
                  <a:lnTo>
                    <a:pt x="249059" y="76634"/>
                  </a:lnTo>
                  <a:cubicBezTo>
                    <a:pt x="249059" y="91960"/>
                    <a:pt x="262470" y="105371"/>
                    <a:pt x="277796" y="105371"/>
                  </a:cubicBezTo>
                  <a:lnTo>
                    <a:pt x="325692" y="105371"/>
                  </a:lnTo>
                  <a:lnTo>
                    <a:pt x="325692" y="402326"/>
                  </a:lnTo>
                  <a:lnTo>
                    <a:pt x="19158" y="402326"/>
                  </a:lnTo>
                  <a:close/>
                  <a:moveTo>
                    <a:pt x="364009" y="402326"/>
                  </a:moveTo>
                  <a:lnTo>
                    <a:pt x="344851" y="402326"/>
                  </a:lnTo>
                  <a:lnTo>
                    <a:pt x="344851" y="90044"/>
                  </a:lnTo>
                  <a:cubicBezTo>
                    <a:pt x="344851" y="84297"/>
                    <a:pt x="342935" y="80465"/>
                    <a:pt x="341019" y="76634"/>
                  </a:cubicBezTo>
                  <a:lnTo>
                    <a:pt x="306534" y="38317"/>
                  </a:lnTo>
                  <a:lnTo>
                    <a:pt x="364009" y="38317"/>
                  </a:lnTo>
                  <a:lnTo>
                    <a:pt x="364009" y="402326"/>
                  </a:lnTo>
                  <a:close/>
                  <a:moveTo>
                    <a:pt x="38317" y="229901"/>
                  </a:moveTo>
                  <a:lnTo>
                    <a:pt x="296955" y="229901"/>
                  </a:lnTo>
                  <a:lnTo>
                    <a:pt x="296955" y="249059"/>
                  </a:lnTo>
                  <a:lnTo>
                    <a:pt x="38317" y="249059"/>
                  </a:lnTo>
                  <a:lnTo>
                    <a:pt x="38317" y="229901"/>
                  </a:lnTo>
                  <a:close/>
                  <a:moveTo>
                    <a:pt x="38317" y="287376"/>
                  </a:moveTo>
                  <a:lnTo>
                    <a:pt x="258638" y="287376"/>
                  </a:lnTo>
                  <a:lnTo>
                    <a:pt x="258638" y="306534"/>
                  </a:lnTo>
                  <a:lnTo>
                    <a:pt x="38317" y="306534"/>
                  </a:lnTo>
                  <a:lnTo>
                    <a:pt x="38317" y="287376"/>
                  </a:lnTo>
                  <a:close/>
                  <a:moveTo>
                    <a:pt x="38317" y="344851"/>
                  </a:moveTo>
                  <a:lnTo>
                    <a:pt x="191584" y="344851"/>
                  </a:lnTo>
                  <a:lnTo>
                    <a:pt x="191584" y="364009"/>
                  </a:lnTo>
                  <a:lnTo>
                    <a:pt x="38317" y="364009"/>
                  </a:lnTo>
                  <a:lnTo>
                    <a:pt x="38317" y="344851"/>
                  </a:lnTo>
                  <a:close/>
                  <a:moveTo>
                    <a:pt x="86213" y="153267"/>
                  </a:moveTo>
                  <a:lnTo>
                    <a:pt x="105371" y="153267"/>
                  </a:lnTo>
                  <a:lnTo>
                    <a:pt x="105371" y="105371"/>
                  </a:lnTo>
                  <a:lnTo>
                    <a:pt x="153267" y="105371"/>
                  </a:lnTo>
                  <a:lnTo>
                    <a:pt x="153267" y="86213"/>
                  </a:lnTo>
                  <a:lnTo>
                    <a:pt x="105371" y="86213"/>
                  </a:lnTo>
                  <a:lnTo>
                    <a:pt x="105371" y="38317"/>
                  </a:lnTo>
                  <a:lnTo>
                    <a:pt x="86213" y="38317"/>
                  </a:lnTo>
                  <a:lnTo>
                    <a:pt x="86213" y="86213"/>
                  </a:lnTo>
                  <a:lnTo>
                    <a:pt x="38317" y="86213"/>
                  </a:lnTo>
                  <a:lnTo>
                    <a:pt x="38317" y="105371"/>
                  </a:lnTo>
                  <a:lnTo>
                    <a:pt x="86213" y="105371"/>
                  </a:lnTo>
                  <a:lnTo>
                    <a:pt x="86213" y="153267"/>
                  </a:lnTo>
                  <a:close/>
                </a:path>
              </a:pathLst>
            </a:custGeom>
            <a:solidFill>
              <a:schemeClr val="bg1"/>
            </a:solidFill>
            <a:ln w="19050" cap="flat">
              <a:noFill/>
              <a:prstDash val="solid"/>
              <a:miter/>
            </a:ln>
          </p:spPr>
          <p:txBody>
            <a:bodyPr rtlCol="0" anchor="ctr"/>
            <a:lstStyle/>
            <a:p>
              <a:endParaRPr lang="en-US" dirty="0"/>
            </a:p>
          </p:txBody>
        </p:sp>
      </p:grpSp>
      <p:grpSp>
        <p:nvGrpSpPr>
          <p:cNvPr id="30" name="Group 29">
            <a:extLst>
              <a:ext uri="{FF2B5EF4-FFF2-40B4-BE49-F238E27FC236}">
                <a16:creationId xmlns:a16="http://schemas.microsoft.com/office/drawing/2014/main" id="{DE1E0E70-B2D8-90C6-F8B8-EA9BFE0D80BA}"/>
              </a:ext>
            </a:extLst>
          </p:cNvPr>
          <p:cNvGrpSpPr/>
          <p:nvPr/>
        </p:nvGrpSpPr>
        <p:grpSpPr>
          <a:xfrm>
            <a:off x="2999185" y="1263189"/>
            <a:ext cx="1939168" cy="2751288"/>
            <a:chOff x="2999185" y="1263189"/>
            <a:chExt cx="1939168" cy="2751288"/>
          </a:xfrm>
        </p:grpSpPr>
        <p:sp>
          <p:nvSpPr>
            <p:cNvPr id="4" name="Content Placeholder 10">
              <a:extLst>
                <a:ext uri="{FF2B5EF4-FFF2-40B4-BE49-F238E27FC236}">
                  <a16:creationId xmlns:a16="http://schemas.microsoft.com/office/drawing/2014/main" id="{C83C4D28-08F6-8238-E728-65A04985AB5F}"/>
                </a:ext>
              </a:extLst>
            </p:cNvPr>
            <p:cNvSpPr txBox="1">
              <a:spLocks/>
            </p:cNvSpPr>
            <p:nvPr/>
          </p:nvSpPr>
          <p:spPr bwMode="gray">
            <a:xfrm>
              <a:off x="2999185" y="2786963"/>
              <a:ext cx="1939168" cy="1227514"/>
            </a:xfrm>
          </p:spPr>
          <p:txBody>
            <a:bodyPr vert="horz" lIns="0" tIns="0" rIns="0" bIns="0" rtlCol="0">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lang="en-US" sz="1800" b="1" kern="1200" cap="none" baseline="0" dirty="0" smtClean="0">
                  <a:solidFill>
                    <a:schemeClr val="tx1"/>
                  </a:solidFill>
                  <a:latin typeface="+mn-lt"/>
                  <a:ea typeface="+mn-ea"/>
                  <a:cs typeface="+mn-cs"/>
                </a:defRPr>
              </a:lvl1pPr>
              <a:lvl2pPr marL="0" indent="0" algn="l" defTabSz="914400" rtl="0" eaLnBrk="1" latinLnBrk="0" hangingPunct="1">
                <a:lnSpc>
                  <a:spcPct val="90000"/>
                </a:lnSpc>
                <a:spcBef>
                  <a:spcPts val="500"/>
                </a:spcBef>
                <a:buClr>
                  <a:schemeClr val="tx1"/>
                </a:buClr>
                <a:buFont typeface="Arial" panose="020B0604020202020204" pitchFamily="34" charset="0"/>
                <a:buNone/>
                <a:defRPr lang="en-US" sz="2400" kern="1200" dirty="0" smtClean="0">
                  <a:solidFill>
                    <a:schemeClr val="tx1"/>
                  </a:solidFill>
                  <a:latin typeface="+mn-lt"/>
                  <a:ea typeface="+mn-ea"/>
                  <a:cs typeface="+mn-cs"/>
                </a:defRPr>
              </a:lvl2pPr>
              <a:lvl3pPr marL="174625" indent="-174625" algn="l" defTabSz="914400" rtl="0" eaLnBrk="1" latinLnBrk="0" hangingPunct="1">
                <a:lnSpc>
                  <a:spcPct val="90000"/>
                </a:lnSpc>
                <a:spcBef>
                  <a:spcPts val="1200"/>
                </a:spcBef>
                <a:buClr>
                  <a:schemeClr val="tx1"/>
                </a:buClr>
                <a:buFont typeface="Arial" panose="020B0604020202020204" pitchFamily="34" charset="0"/>
                <a:buChar char="•"/>
                <a:defRPr lang="en-US" sz="1400" kern="1200" dirty="0" smtClean="0">
                  <a:solidFill>
                    <a:schemeClr val="tx1"/>
                  </a:solidFill>
                  <a:latin typeface="+mn-lt"/>
                  <a:ea typeface="+mn-ea"/>
                  <a:cs typeface="+mn-cs"/>
                </a:defRPr>
              </a:lvl3pPr>
              <a:lvl4pPr marL="347663" indent="-173038"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smtClean="0">
                  <a:solidFill>
                    <a:schemeClr val="tx1"/>
                  </a:solidFill>
                  <a:latin typeface="+mn-lt"/>
                  <a:ea typeface="+mn-ea"/>
                  <a:cs typeface="+mn-cs"/>
                </a:defRPr>
              </a:lvl4pPr>
              <a:lvl5pPr marL="511175" indent="-163513"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a:solidFill>
                    <a:schemeClr val="tx2"/>
                  </a:solidFill>
                  <a:latin typeface="+mn-lt"/>
                  <a:ea typeface="+mn-ea"/>
                  <a:cs typeface="+mn-cs"/>
                </a:defRPr>
              </a:lvl5pPr>
              <a:lvl6pPr marL="685800" indent="-174625"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6pPr>
              <a:lvl7pPr marL="857250" indent="-17462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103028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1203325"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500"/>
                </a:spcAft>
                <a:buNone/>
              </a:pPr>
              <a:r>
                <a:rPr lang="en-US" sz="1600" b="0" kern="0" dirty="0">
                  <a:latin typeface="CVS Health Sans" panose="020B0504020202020204" pitchFamily="34" charset="0"/>
                </a:rPr>
                <a:t>Consider your personal health </a:t>
              </a:r>
              <a:br>
                <a:rPr lang="en-US" sz="1600" b="0" kern="0" dirty="0">
                  <a:latin typeface="CVS Health Sans" panose="020B0504020202020204" pitchFamily="34" charset="0"/>
                </a:rPr>
              </a:br>
              <a:r>
                <a:rPr lang="en-US" sz="1600" b="0" kern="0" dirty="0">
                  <a:latin typeface="CVS Health Sans" panose="020B0504020202020204" pitchFamily="34" charset="0"/>
                </a:rPr>
                <a:t>and that of your family members</a:t>
              </a:r>
            </a:p>
          </p:txBody>
        </p:sp>
        <p:grpSp>
          <p:nvGrpSpPr>
            <p:cNvPr id="20" name="Group 19">
              <a:extLst>
                <a:ext uri="{FF2B5EF4-FFF2-40B4-BE49-F238E27FC236}">
                  <a16:creationId xmlns:a16="http://schemas.microsoft.com/office/drawing/2014/main" id="{9C96F66C-1841-74DA-A3C0-3F50D5BA9792}"/>
                </a:ext>
              </a:extLst>
            </p:cNvPr>
            <p:cNvGrpSpPr/>
            <p:nvPr/>
          </p:nvGrpSpPr>
          <p:grpSpPr>
            <a:xfrm>
              <a:off x="3280162" y="1263189"/>
              <a:ext cx="1355353" cy="1355353"/>
              <a:chOff x="3280162" y="1263189"/>
              <a:chExt cx="1355353" cy="1355353"/>
            </a:xfrm>
          </p:grpSpPr>
          <p:sp>
            <p:nvSpPr>
              <p:cNvPr id="18" name="Oval 17">
                <a:extLst>
                  <a:ext uri="{FF2B5EF4-FFF2-40B4-BE49-F238E27FC236}">
                    <a16:creationId xmlns:a16="http://schemas.microsoft.com/office/drawing/2014/main" id="{53C564F0-781C-250D-EB97-6A3286853DA7}"/>
                  </a:ext>
                </a:extLst>
              </p:cNvPr>
              <p:cNvSpPr/>
              <p:nvPr/>
            </p:nvSpPr>
            <p:spPr>
              <a:xfrm>
                <a:off x="3280162" y="1263189"/>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9" name="Oval 18">
                <a:extLst>
                  <a:ext uri="{FF2B5EF4-FFF2-40B4-BE49-F238E27FC236}">
                    <a16:creationId xmlns:a16="http://schemas.microsoft.com/office/drawing/2014/main" id="{D63A8D53-6E78-A872-E3A6-E35AE4B7099A}"/>
                  </a:ext>
                </a:extLst>
              </p:cNvPr>
              <p:cNvSpPr/>
              <p:nvPr/>
            </p:nvSpPr>
            <p:spPr>
              <a:xfrm>
                <a:off x="3414255" y="1397922"/>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33" name="Graphic 125" descr="Family 1 icon.">
                <a:extLst>
                  <a:ext uri="{FF2B5EF4-FFF2-40B4-BE49-F238E27FC236}">
                    <a16:creationId xmlns:a16="http://schemas.microsoft.com/office/drawing/2014/main" id="{0A6B5BD2-C9F0-10CC-9F15-48CB8CD9C4AA}"/>
                  </a:ext>
                </a:extLst>
              </p:cNvPr>
              <p:cNvSpPr>
                <a:spLocks noChangeAspect="1"/>
              </p:cNvSpPr>
              <p:nvPr/>
            </p:nvSpPr>
            <p:spPr>
              <a:xfrm>
                <a:off x="3597780" y="1581703"/>
                <a:ext cx="725639" cy="643178"/>
              </a:xfrm>
              <a:custGeom>
                <a:avLst/>
                <a:gdLst>
                  <a:gd name="connsiteX0" fmla="*/ 420308 w 420308"/>
                  <a:gd name="connsiteY0" fmla="*/ 250274 h 372545"/>
                  <a:gd name="connsiteX1" fmla="*/ 362993 w 420308"/>
                  <a:gd name="connsiteY1" fmla="*/ 168123 h 372545"/>
                  <a:gd name="connsiteX2" fmla="*/ 362993 w 420308"/>
                  <a:gd name="connsiteY2" fmla="*/ 76420 h 372545"/>
                  <a:gd name="connsiteX3" fmla="*/ 288484 w 420308"/>
                  <a:gd name="connsiteY3" fmla="*/ 0 h 372545"/>
                  <a:gd name="connsiteX4" fmla="*/ 288484 w 420308"/>
                  <a:gd name="connsiteY4" fmla="*/ 0 h 372545"/>
                  <a:gd name="connsiteX5" fmla="*/ 212065 w 420308"/>
                  <a:gd name="connsiteY5" fmla="*/ 70688 h 372545"/>
                  <a:gd name="connsiteX6" fmla="*/ 212065 w 420308"/>
                  <a:gd name="connsiteY6" fmla="*/ 70688 h 372545"/>
                  <a:gd name="connsiteX7" fmla="*/ 212065 w 420308"/>
                  <a:gd name="connsiteY7" fmla="*/ 72599 h 372545"/>
                  <a:gd name="connsiteX8" fmla="*/ 212065 w 420308"/>
                  <a:gd name="connsiteY8" fmla="*/ 76420 h 372545"/>
                  <a:gd name="connsiteX9" fmla="*/ 212065 w 420308"/>
                  <a:gd name="connsiteY9" fmla="*/ 78330 h 372545"/>
                  <a:gd name="connsiteX10" fmla="*/ 210154 w 420308"/>
                  <a:gd name="connsiteY10" fmla="*/ 95525 h 372545"/>
                  <a:gd name="connsiteX11" fmla="*/ 210154 w 420308"/>
                  <a:gd name="connsiteY11" fmla="*/ 95525 h 372545"/>
                  <a:gd name="connsiteX12" fmla="*/ 204423 w 420308"/>
                  <a:gd name="connsiteY12" fmla="*/ 95525 h 372545"/>
                  <a:gd name="connsiteX13" fmla="*/ 204423 w 420308"/>
                  <a:gd name="connsiteY13" fmla="*/ 95525 h 372545"/>
                  <a:gd name="connsiteX14" fmla="*/ 206333 w 420308"/>
                  <a:gd name="connsiteY14" fmla="*/ 76420 h 372545"/>
                  <a:gd name="connsiteX15" fmla="*/ 131824 w 420308"/>
                  <a:gd name="connsiteY15" fmla="*/ 0 h 372545"/>
                  <a:gd name="connsiteX16" fmla="*/ 131824 w 420308"/>
                  <a:gd name="connsiteY16" fmla="*/ 0 h 372545"/>
                  <a:gd name="connsiteX17" fmla="*/ 57315 w 420308"/>
                  <a:gd name="connsiteY17" fmla="*/ 74509 h 372545"/>
                  <a:gd name="connsiteX18" fmla="*/ 78330 w 420308"/>
                  <a:gd name="connsiteY18" fmla="*/ 128003 h 372545"/>
                  <a:gd name="connsiteX19" fmla="*/ 131824 w 420308"/>
                  <a:gd name="connsiteY19" fmla="*/ 150929 h 372545"/>
                  <a:gd name="connsiteX20" fmla="*/ 131824 w 420308"/>
                  <a:gd name="connsiteY20" fmla="*/ 150929 h 372545"/>
                  <a:gd name="connsiteX21" fmla="*/ 145197 w 420308"/>
                  <a:gd name="connsiteY21" fmla="*/ 149018 h 372545"/>
                  <a:gd name="connsiteX22" fmla="*/ 145197 w 420308"/>
                  <a:gd name="connsiteY22" fmla="*/ 150929 h 372545"/>
                  <a:gd name="connsiteX23" fmla="*/ 145197 w 420308"/>
                  <a:gd name="connsiteY23" fmla="*/ 160481 h 372545"/>
                  <a:gd name="connsiteX24" fmla="*/ 145197 w 420308"/>
                  <a:gd name="connsiteY24" fmla="*/ 160481 h 372545"/>
                  <a:gd name="connsiteX25" fmla="*/ 87883 w 420308"/>
                  <a:gd name="connsiteY25" fmla="*/ 160481 h 372545"/>
                  <a:gd name="connsiteX26" fmla="*/ 26747 w 420308"/>
                  <a:gd name="connsiteY26" fmla="*/ 185318 h 372545"/>
                  <a:gd name="connsiteX27" fmla="*/ 1910 w 420308"/>
                  <a:gd name="connsiteY27" fmla="*/ 244543 h 372545"/>
                  <a:gd name="connsiteX28" fmla="*/ 0 w 420308"/>
                  <a:gd name="connsiteY28" fmla="*/ 315231 h 372545"/>
                  <a:gd name="connsiteX29" fmla="*/ 19105 w 420308"/>
                  <a:gd name="connsiteY29" fmla="*/ 334336 h 372545"/>
                  <a:gd name="connsiteX30" fmla="*/ 105077 w 420308"/>
                  <a:gd name="connsiteY30" fmla="*/ 334336 h 372545"/>
                  <a:gd name="connsiteX31" fmla="*/ 105077 w 420308"/>
                  <a:gd name="connsiteY31" fmla="*/ 353441 h 372545"/>
                  <a:gd name="connsiteX32" fmla="*/ 110809 w 420308"/>
                  <a:gd name="connsiteY32" fmla="*/ 366814 h 372545"/>
                  <a:gd name="connsiteX33" fmla="*/ 124182 w 420308"/>
                  <a:gd name="connsiteY33" fmla="*/ 372546 h 372545"/>
                  <a:gd name="connsiteX34" fmla="*/ 296126 w 420308"/>
                  <a:gd name="connsiteY34" fmla="*/ 372546 h 372545"/>
                  <a:gd name="connsiteX35" fmla="*/ 315231 w 420308"/>
                  <a:gd name="connsiteY35" fmla="*/ 353441 h 372545"/>
                  <a:gd name="connsiteX36" fmla="*/ 315231 w 420308"/>
                  <a:gd name="connsiteY36" fmla="*/ 334336 h 372545"/>
                  <a:gd name="connsiteX37" fmla="*/ 401203 w 420308"/>
                  <a:gd name="connsiteY37" fmla="*/ 334336 h 372545"/>
                  <a:gd name="connsiteX38" fmla="*/ 414577 w 420308"/>
                  <a:gd name="connsiteY38" fmla="*/ 328605 h 372545"/>
                  <a:gd name="connsiteX39" fmla="*/ 420308 w 420308"/>
                  <a:gd name="connsiteY39" fmla="*/ 315231 h 372545"/>
                  <a:gd name="connsiteX40" fmla="*/ 420308 w 420308"/>
                  <a:gd name="connsiteY40" fmla="*/ 250274 h 372545"/>
                  <a:gd name="connsiteX41" fmla="*/ 343889 w 420308"/>
                  <a:gd name="connsiteY41" fmla="*/ 164302 h 372545"/>
                  <a:gd name="connsiteX42" fmla="*/ 334336 w 420308"/>
                  <a:gd name="connsiteY42" fmla="*/ 162392 h 372545"/>
                  <a:gd name="connsiteX43" fmla="*/ 277021 w 420308"/>
                  <a:gd name="connsiteY43" fmla="*/ 162392 h 372545"/>
                  <a:gd name="connsiteX44" fmla="*/ 275111 w 420308"/>
                  <a:gd name="connsiteY44" fmla="*/ 152839 h 372545"/>
                  <a:gd name="connsiteX45" fmla="*/ 277021 w 420308"/>
                  <a:gd name="connsiteY45" fmla="*/ 152839 h 372545"/>
                  <a:gd name="connsiteX46" fmla="*/ 286574 w 420308"/>
                  <a:gd name="connsiteY46" fmla="*/ 152839 h 372545"/>
                  <a:gd name="connsiteX47" fmla="*/ 286574 w 420308"/>
                  <a:gd name="connsiteY47" fmla="*/ 152839 h 372545"/>
                  <a:gd name="connsiteX48" fmla="*/ 340068 w 420308"/>
                  <a:gd name="connsiteY48" fmla="*/ 131824 h 372545"/>
                  <a:gd name="connsiteX49" fmla="*/ 343889 w 420308"/>
                  <a:gd name="connsiteY49" fmla="*/ 128003 h 372545"/>
                  <a:gd name="connsiteX50" fmla="*/ 343889 w 420308"/>
                  <a:gd name="connsiteY50" fmla="*/ 164302 h 372545"/>
                  <a:gd name="connsiteX51" fmla="*/ 298037 w 420308"/>
                  <a:gd name="connsiteY51" fmla="*/ 61136 h 372545"/>
                  <a:gd name="connsiteX52" fmla="*/ 298037 w 420308"/>
                  <a:gd name="connsiteY52" fmla="*/ 61136 h 372545"/>
                  <a:gd name="connsiteX53" fmla="*/ 309500 w 420308"/>
                  <a:gd name="connsiteY53" fmla="*/ 78330 h 372545"/>
                  <a:gd name="connsiteX54" fmla="*/ 315231 w 420308"/>
                  <a:gd name="connsiteY54" fmla="*/ 84062 h 372545"/>
                  <a:gd name="connsiteX55" fmla="*/ 341978 w 420308"/>
                  <a:gd name="connsiteY55" fmla="*/ 95525 h 372545"/>
                  <a:gd name="connsiteX56" fmla="*/ 328605 w 420308"/>
                  <a:gd name="connsiteY56" fmla="*/ 118450 h 372545"/>
                  <a:gd name="connsiteX57" fmla="*/ 288484 w 420308"/>
                  <a:gd name="connsiteY57" fmla="*/ 135645 h 372545"/>
                  <a:gd name="connsiteX58" fmla="*/ 288484 w 420308"/>
                  <a:gd name="connsiteY58" fmla="*/ 135645 h 372545"/>
                  <a:gd name="connsiteX59" fmla="*/ 269379 w 420308"/>
                  <a:gd name="connsiteY59" fmla="*/ 131824 h 372545"/>
                  <a:gd name="connsiteX60" fmla="*/ 236901 w 420308"/>
                  <a:gd name="connsiteY60" fmla="*/ 101256 h 372545"/>
                  <a:gd name="connsiteX61" fmla="*/ 233080 w 420308"/>
                  <a:gd name="connsiteY61" fmla="*/ 91704 h 372545"/>
                  <a:gd name="connsiteX62" fmla="*/ 236901 w 420308"/>
                  <a:gd name="connsiteY62" fmla="*/ 80241 h 372545"/>
                  <a:gd name="connsiteX63" fmla="*/ 248364 w 420308"/>
                  <a:gd name="connsiteY63" fmla="*/ 76420 h 372545"/>
                  <a:gd name="connsiteX64" fmla="*/ 259827 w 420308"/>
                  <a:gd name="connsiteY64" fmla="*/ 76420 h 372545"/>
                  <a:gd name="connsiteX65" fmla="*/ 298037 w 420308"/>
                  <a:gd name="connsiteY65" fmla="*/ 61136 h 372545"/>
                  <a:gd name="connsiteX66" fmla="*/ 343889 w 420308"/>
                  <a:gd name="connsiteY66" fmla="*/ 74509 h 372545"/>
                  <a:gd name="connsiteX67" fmla="*/ 326694 w 420308"/>
                  <a:gd name="connsiteY67" fmla="*/ 66867 h 372545"/>
                  <a:gd name="connsiteX68" fmla="*/ 322873 w 420308"/>
                  <a:gd name="connsiteY68" fmla="*/ 63046 h 372545"/>
                  <a:gd name="connsiteX69" fmla="*/ 313321 w 420308"/>
                  <a:gd name="connsiteY69" fmla="*/ 38210 h 372545"/>
                  <a:gd name="connsiteX70" fmla="*/ 313321 w 420308"/>
                  <a:gd name="connsiteY70" fmla="*/ 26747 h 372545"/>
                  <a:gd name="connsiteX71" fmla="*/ 343889 w 420308"/>
                  <a:gd name="connsiteY71" fmla="*/ 74509 h 372545"/>
                  <a:gd name="connsiteX72" fmla="*/ 286574 w 420308"/>
                  <a:gd name="connsiteY72" fmla="*/ 19105 h 372545"/>
                  <a:gd name="connsiteX73" fmla="*/ 286574 w 420308"/>
                  <a:gd name="connsiteY73" fmla="*/ 19105 h 372545"/>
                  <a:gd name="connsiteX74" fmla="*/ 294216 w 420308"/>
                  <a:gd name="connsiteY74" fmla="*/ 19105 h 372545"/>
                  <a:gd name="connsiteX75" fmla="*/ 294216 w 420308"/>
                  <a:gd name="connsiteY75" fmla="*/ 22926 h 372545"/>
                  <a:gd name="connsiteX76" fmla="*/ 294216 w 420308"/>
                  <a:gd name="connsiteY76" fmla="*/ 22926 h 372545"/>
                  <a:gd name="connsiteX77" fmla="*/ 284663 w 420308"/>
                  <a:gd name="connsiteY77" fmla="*/ 47762 h 372545"/>
                  <a:gd name="connsiteX78" fmla="*/ 261737 w 420308"/>
                  <a:gd name="connsiteY78" fmla="*/ 57315 h 372545"/>
                  <a:gd name="connsiteX79" fmla="*/ 250274 w 420308"/>
                  <a:gd name="connsiteY79" fmla="*/ 57315 h 372545"/>
                  <a:gd name="connsiteX80" fmla="*/ 234990 w 420308"/>
                  <a:gd name="connsiteY80" fmla="*/ 61136 h 372545"/>
                  <a:gd name="connsiteX81" fmla="*/ 286574 w 420308"/>
                  <a:gd name="connsiteY81" fmla="*/ 19105 h 372545"/>
                  <a:gd name="connsiteX82" fmla="*/ 210154 w 420308"/>
                  <a:gd name="connsiteY82" fmla="*/ 114630 h 372545"/>
                  <a:gd name="connsiteX83" fmla="*/ 210154 w 420308"/>
                  <a:gd name="connsiteY83" fmla="*/ 114630 h 372545"/>
                  <a:gd name="connsiteX84" fmla="*/ 257916 w 420308"/>
                  <a:gd name="connsiteY84" fmla="*/ 162392 h 372545"/>
                  <a:gd name="connsiteX85" fmla="*/ 257916 w 420308"/>
                  <a:gd name="connsiteY85" fmla="*/ 162392 h 372545"/>
                  <a:gd name="connsiteX86" fmla="*/ 244543 w 420308"/>
                  <a:gd name="connsiteY86" fmla="*/ 196781 h 372545"/>
                  <a:gd name="connsiteX87" fmla="*/ 210154 w 420308"/>
                  <a:gd name="connsiteY87" fmla="*/ 210154 h 372545"/>
                  <a:gd name="connsiteX88" fmla="*/ 210154 w 420308"/>
                  <a:gd name="connsiteY88" fmla="*/ 210154 h 372545"/>
                  <a:gd name="connsiteX89" fmla="*/ 162392 w 420308"/>
                  <a:gd name="connsiteY89" fmla="*/ 162392 h 372545"/>
                  <a:gd name="connsiteX90" fmla="*/ 175765 w 420308"/>
                  <a:gd name="connsiteY90" fmla="*/ 128003 h 372545"/>
                  <a:gd name="connsiteX91" fmla="*/ 210154 w 420308"/>
                  <a:gd name="connsiteY91" fmla="*/ 114630 h 372545"/>
                  <a:gd name="connsiteX92" fmla="*/ 210154 w 420308"/>
                  <a:gd name="connsiteY92" fmla="*/ 114630 h 372545"/>
                  <a:gd name="connsiteX93" fmla="*/ 131824 w 420308"/>
                  <a:gd name="connsiteY93" fmla="*/ 133734 h 372545"/>
                  <a:gd name="connsiteX94" fmla="*/ 131824 w 420308"/>
                  <a:gd name="connsiteY94" fmla="*/ 133734 h 372545"/>
                  <a:gd name="connsiteX95" fmla="*/ 91704 w 420308"/>
                  <a:gd name="connsiteY95" fmla="*/ 116540 h 372545"/>
                  <a:gd name="connsiteX96" fmla="*/ 76420 w 420308"/>
                  <a:gd name="connsiteY96" fmla="*/ 74509 h 372545"/>
                  <a:gd name="connsiteX97" fmla="*/ 133734 w 420308"/>
                  <a:gd name="connsiteY97" fmla="*/ 17194 h 372545"/>
                  <a:gd name="connsiteX98" fmla="*/ 133734 w 420308"/>
                  <a:gd name="connsiteY98" fmla="*/ 17194 h 372545"/>
                  <a:gd name="connsiteX99" fmla="*/ 189139 w 420308"/>
                  <a:gd name="connsiteY99" fmla="*/ 74509 h 372545"/>
                  <a:gd name="connsiteX100" fmla="*/ 183407 w 420308"/>
                  <a:gd name="connsiteY100" fmla="*/ 101256 h 372545"/>
                  <a:gd name="connsiteX101" fmla="*/ 164302 w 420308"/>
                  <a:gd name="connsiteY101" fmla="*/ 114630 h 372545"/>
                  <a:gd name="connsiteX102" fmla="*/ 152839 w 420308"/>
                  <a:gd name="connsiteY102" fmla="*/ 129913 h 372545"/>
                  <a:gd name="connsiteX103" fmla="*/ 131824 w 420308"/>
                  <a:gd name="connsiteY103" fmla="*/ 133734 h 372545"/>
                  <a:gd name="connsiteX104" fmla="*/ 131824 w 420308"/>
                  <a:gd name="connsiteY104" fmla="*/ 133734 h 372545"/>
                  <a:gd name="connsiteX105" fmla="*/ 105077 w 420308"/>
                  <a:gd name="connsiteY105" fmla="*/ 294216 h 372545"/>
                  <a:gd name="connsiteX106" fmla="*/ 105077 w 420308"/>
                  <a:gd name="connsiteY106" fmla="*/ 315231 h 372545"/>
                  <a:gd name="connsiteX107" fmla="*/ 76420 w 420308"/>
                  <a:gd name="connsiteY107" fmla="*/ 315231 h 372545"/>
                  <a:gd name="connsiteX108" fmla="*/ 76420 w 420308"/>
                  <a:gd name="connsiteY108" fmla="*/ 257916 h 372545"/>
                  <a:gd name="connsiteX109" fmla="*/ 57315 w 420308"/>
                  <a:gd name="connsiteY109" fmla="*/ 257916 h 372545"/>
                  <a:gd name="connsiteX110" fmla="*/ 57315 w 420308"/>
                  <a:gd name="connsiteY110" fmla="*/ 315231 h 372545"/>
                  <a:gd name="connsiteX111" fmla="*/ 19105 w 420308"/>
                  <a:gd name="connsiteY111" fmla="*/ 315231 h 372545"/>
                  <a:gd name="connsiteX112" fmla="*/ 19105 w 420308"/>
                  <a:gd name="connsiteY112" fmla="*/ 246453 h 372545"/>
                  <a:gd name="connsiteX113" fmla="*/ 38210 w 420308"/>
                  <a:gd name="connsiteY113" fmla="*/ 200602 h 372545"/>
                  <a:gd name="connsiteX114" fmla="*/ 85972 w 420308"/>
                  <a:gd name="connsiteY114" fmla="*/ 181497 h 372545"/>
                  <a:gd name="connsiteX115" fmla="*/ 147108 w 420308"/>
                  <a:gd name="connsiteY115" fmla="*/ 181497 h 372545"/>
                  <a:gd name="connsiteX116" fmla="*/ 210154 w 420308"/>
                  <a:gd name="connsiteY116" fmla="*/ 229259 h 372545"/>
                  <a:gd name="connsiteX117" fmla="*/ 171944 w 420308"/>
                  <a:gd name="connsiteY117" fmla="*/ 229259 h 372545"/>
                  <a:gd name="connsiteX118" fmla="*/ 105077 w 420308"/>
                  <a:gd name="connsiteY118" fmla="*/ 294216 h 372545"/>
                  <a:gd name="connsiteX119" fmla="*/ 296126 w 420308"/>
                  <a:gd name="connsiteY119" fmla="*/ 353441 h 372545"/>
                  <a:gd name="connsiteX120" fmla="*/ 267469 w 420308"/>
                  <a:gd name="connsiteY120" fmla="*/ 353441 h 372545"/>
                  <a:gd name="connsiteX121" fmla="*/ 267469 w 420308"/>
                  <a:gd name="connsiteY121" fmla="*/ 315231 h 372545"/>
                  <a:gd name="connsiteX122" fmla="*/ 248364 w 420308"/>
                  <a:gd name="connsiteY122" fmla="*/ 315231 h 372545"/>
                  <a:gd name="connsiteX123" fmla="*/ 248364 w 420308"/>
                  <a:gd name="connsiteY123" fmla="*/ 353441 h 372545"/>
                  <a:gd name="connsiteX124" fmla="*/ 171944 w 420308"/>
                  <a:gd name="connsiteY124" fmla="*/ 353441 h 372545"/>
                  <a:gd name="connsiteX125" fmla="*/ 171944 w 420308"/>
                  <a:gd name="connsiteY125" fmla="*/ 315231 h 372545"/>
                  <a:gd name="connsiteX126" fmla="*/ 152839 w 420308"/>
                  <a:gd name="connsiteY126" fmla="*/ 315231 h 372545"/>
                  <a:gd name="connsiteX127" fmla="*/ 152839 w 420308"/>
                  <a:gd name="connsiteY127" fmla="*/ 353441 h 372545"/>
                  <a:gd name="connsiteX128" fmla="*/ 124182 w 420308"/>
                  <a:gd name="connsiteY128" fmla="*/ 353441 h 372545"/>
                  <a:gd name="connsiteX129" fmla="*/ 124182 w 420308"/>
                  <a:gd name="connsiteY129" fmla="*/ 294216 h 372545"/>
                  <a:gd name="connsiteX130" fmla="*/ 171944 w 420308"/>
                  <a:gd name="connsiteY130" fmla="*/ 248364 h 372545"/>
                  <a:gd name="connsiteX131" fmla="*/ 171944 w 420308"/>
                  <a:gd name="connsiteY131" fmla="*/ 248364 h 372545"/>
                  <a:gd name="connsiteX132" fmla="*/ 248364 w 420308"/>
                  <a:gd name="connsiteY132" fmla="*/ 248364 h 372545"/>
                  <a:gd name="connsiteX133" fmla="*/ 282753 w 420308"/>
                  <a:gd name="connsiteY133" fmla="*/ 261737 h 372545"/>
                  <a:gd name="connsiteX134" fmla="*/ 296126 w 420308"/>
                  <a:gd name="connsiteY134" fmla="*/ 296126 h 372545"/>
                  <a:gd name="connsiteX135" fmla="*/ 296126 w 420308"/>
                  <a:gd name="connsiteY135" fmla="*/ 353441 h 372545"/>
                  <a:gd name="connsiteX136" fmla="*/ 362993 w 420308"/>
                  <a:gd name="connsiteY136" fmla="*/ 315231 h 372545"/>
                  <a:gd name="connsiteX137" fmla="*/ 362993 w 420308"/>
                  <a:gd name="connsiteY137" fmla="*/ 257916 h 372545"/>
                  <a:gd name="connsiteX138" fmla="*/ 343889 w 420308"/>
                  <a:gd name="connsiteY138" fmla="*/ 257916 h 372545"/>
                  <a:gd name="connsiteX139" fmla="*/ 343889 w 420308"/>
                  <a:gd name="connsiteY139" fmla="*/ 315231 h 372545"/>
                  <a:gd name="connsiteX140" fmla="*/ 315231 w 420308"/>
                  <a:gd name="connsiteY140" fmla="*/ 315231 h 372545"/>
                  <a:gd name="connsiteX141" fmla="*/ 315231 w 420308"/>
                  <a:gd name="connsiteY141" fmla="*/ 296126 h 372545"/>
                  <a:gd name="connsiteX142" fmla="*/ 248364 w 420308"/>
                  <a:gd name="connsiteY142" fmla="*/ 229259 h 372545"/>
                  <a:gd name="connsiteX143" fmla="*/ 210154 w 420308"/>
                  <a:gd name="connsiteY143" fmla="*/ 229259 h 372545"/>
                  <a:gd name="connsiteX144" fmla="*/ 257916 w 420308"/>
                  <a:gd name="connsiteY144" fmla="*/ 210154 h 372545"/>
                  <a:gd name="connsiteX145" fmla="*/ 275111 w 420308"/>
                  <a:gd name="connsiteY145" fmla="*/ 181497 h 372545"/>
                  <a:gd name="connsiteX146" fmla="*/ 336247 w 420308"/>
                  <a:gd name="connsiteY146" fmla="*/ 181497 h 372545"/>
                  <a:gd name="connsiteX147" fmla="*/ 403114 w 420308"/>
                  <a:gd name="connsiteY147" fmla="*/ 248364 h 372545"/>
                  <a:gd name="connsiteX148" fmla="*/ 403114 w 420308"/>
                  <a:gd name="connsiteY148" fmla="*/ 248364 h 372545"/>
                  <a:gd name="connsiteX149" fmla="*/ 403114 w 420308"/>
                  <a:gd name="connsiteY149" fmla="*/ 315231 h 372545"/>
                  <a:gd name="connsiteX150" fmla="*/ 362993 w 420308"/>
                  <a:gd name="connsiteY150" fmla="*/ 315231 h 3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20308" h="372545">
                    <a:moveTo>
                      <a:pt x="420308" y="250274"/>
                    </a:moveTo>
                    <a:cubicBezTo>
                      <a:pt x="420308" y="213975"/>
                      <a:pt x="397382" y="181497"/>
                      <a:pt x="362993" y="168123"/>
                    </a:cubicBezTo>
                    <a:lnTo>
                      <a:pt x="362993" y="76420"/>
                    </a:lnTo>
                    <a:cubicBezTo>
                      <a:pt x="362993" y="34389"/>
                      <a:pt x="330515" y="0"/>
                      <a:pt x="288484" y="0"/>
                    </a:cubicBezTo>
                    <a:lnTo>
                      <a:pt x="288484" y="0"/>
                    </a:lnTo>
                    <a:cubicBezTo>
                      <a:pt x="248364" y="0"/>
                      <a:pt x="215886" y="30568"/>
                      <a:pt x="212065" y="70688"/>
                    </a:cubicBezTo>
                    <a:lnTo>
                      <a:pt x="212065" y="70688"/>
                    </a:lnTo>
                    <a:lnTo>
                      <a:pt x="212065" y="72599"/>
                    </a:lnTo>
                    <a:cubicBezTo>
                      <a:pt x="212065" y="74509"/>
                      <a:pt x="212065" y="74509"/>
                      <a:pt x="212065" y="76420"/>
                    </a:cubicBezTo>
                    <a:lnTo>
                      <a:pt x="212065" y="78330"/>
                    </a:lnTo>
                    <a:lnTo>
                      <a:pt x="210154" y="95525"/>
                    </a:lnTo>
                    <a:lnTo>
                      <a:pt x="210154" y="95525"/>
                    </a:lnTo>
                    <a:cubicBezTo>
                      <a:pt x="208244" y="95525"/>
                      <a:pt x="206333" y="95525"/>
                      <a:pt x="204423" y="95525"/>
                    </a:cubicBezTo>
                    <a:lnTo>
                      <a:pt x="204423" y="95525"/>
                    </a:lnTo>
                    <a:cubicBezTo>
                      <a:pt x="206333" y="89793"/>
                      <a:pt x="206333" y="82151"/>
                      <a:pt x="206333" y="76420"/>
                    </a:cubicBezTo>
                    <a:cubicBezTo>
                      <a:pt x="206333" y="34389"/>
                      <a:pt x="173855" y="0"/>
                      <a:pt x="131824" y="0"/>
                    </a:cubicBezTo>
                    <a:lnTo>
                      <a:pt x="131824" y="0"/>
                    </a:lnTo>
                    <a:cubicBezTo>
                      <a:pt x="91704" y="0"/>
                      <a:pt x="57315" y="34389"/>
                      <a:pt x="57315" y="74509"/>
                    </a:cubicBezTo>
                    <a:cubicBezTo>
                      <a:pt x="57315" y="95525"/>
                      <a:pt x="64957" y="114630"/>
                      <a:pt x="78330" y="128003"/>
                    </a:cubicBezTo>
                    <a:cubicBezTo>
                      <a:pt x="91704" y="143287"/>
                      <a:pt x="110809" y="150929"/>
                      <a:pt x="131824" y="150929"/>
                    </a:cubicBezTo>
                    <a:lnTo>
                      <a:pt x="131824" y="150929"/>
                    </a:lnTo>
                    <a:cubicBezTo>
                      <a:pt x="135645" y="150929"/>
                      <a:pt x="139466" y="150929"/>
                      <a:pt x="145197" y="149018"/>
                    </a:cubicBezTo>
                    <a:cubicBezTo>
                      <a:pt x="145197" y="149018"/>
                      <a:pt x="145197" y="150929"/>
                      <a:pt x="145197" y="150929"/>
                    </a:cubicBezTo>
                    <a:cubicBezTo>
                      <a:pt x="145197" y="154750"/>
                      <a:pt x="145197" y="156660"/>
                      <a:pt x="145197" y="160481"/>
                    </a:cubicBezTo>
                    <a:lnTo>
                      <a:pt x="145197" y="160481"/>
                    </a:lnTo>
                    <a:lnTo>
                      <a:pt x="87883" y="160481"/>
                    </a:lnTo>
                    <a:cubicBezTo>
                      <a:pt x="64957" y="160481"/>
                      <a:pt x="42031" y="170034"/>
                      <a:pt x="26747" y="185318"/>
                    </a:cubicBezTo>
                    <a:cubicBezTo>
                      <a:pt x="9552" y="200602"/>
                      <a:pt x="1910" y="223528"/>
                      <a:pt x="1910" y="244543"/>
                    </a:cubicBezTo>
                    <a:lnTo>
                      <a:pt x="0" y="315231"/>
                    </a:lnTo>
                    <a:cubicBezTo>
                      <a:pt x="0" y="326694"/>
                      <a:pt x="7642" y="334336"/>
                      <a:pt x="19105" y="334336"/>
                    </a:cubicBezTo>
                    <a:lnTo>
                      <a:pt x="105077" y="334336"/>
                    </a:lnTo>
                    <a:lnTo>
                      <a:pt x="105077" y="353441"/>
                    </a:lnTo>
                    <a:cubicBezTo>
                      <a:pt x="105077" y="359172"/>
                      <a:pt x="106988" y="362993"/>
                      <a:pt x="110809" y="366814"/>
                    </a:cubicBezTo>
                    <a:cubicBezTo>
                      <a:pt x="114630" y="370635"/>
                      <a:pt x="118450" y="372546"/>
                      <a:pt x="124182" y="372546"/>
                    </a:cubicBezTo>
                    <a:lnTo>
                      <a:pt x="296126" y="372546"/>
                    </a:lnTo>
                    <a:cubicBezTo>
                      <a:pt x="307589" y="372546"/>
                      <a:pt x="315231" y="364904"/>
                      <a:pt x="315231" y="353441"/>
                    </a:cubicBezTo>
                    <a:lnTo>
                      <a:pt x="315231" y="334336"/>
                    </a:lnTo>
                    <a:lnTo>
                      <a:pt x="401203" y="334336"/>
                    </a:lnTo>
                    <a:cubicBezTo>
                      <a:pt x="406935" y="334336"/>
                      <a:pt x="410756" y="332426"/>
                      <a:pt x="414577" y="328605"/>
                    </a:cubicBezTo>
                    <a:cubicBezTo>
                      <a:pt x="418398" y="324784"/>
                      <a:pt x="420308" y="320963"/>
                      <a:pt x="420308" y="315231"/>
                    </a:cubicBezTo>
                    <a:lnTo>
                      <a:pt x="420308" y="250274"/>
                    </a:lnTo>
                    <a:close/>
                    <a:moveTo>
                      <a:pt x="343889" y="164302"/>
                    </a:moveTo>
                    <a:cubicBezTo>
                      <a:pt x="340068" y="164302"/>
                      <a:pt x="338157" y="164302"/>
                      <a:pt x="334336" y="162392"/>
                    </a:cubicBezTo>
                    <a:lnTo>
                      <a:pt x="277021" y="162392"/>
                    </a:lnTo>
                    <a:cubicBezTo>
                      <a:pt x="277021" y="158571"/>
                      <a:pt x="277021" y="154750"/>
                      <a:pt x="275111" y="152839"/>
                    </a:cubicBezTo>
                    <a:lnTo>
                      <a:pt x="277021" y="152839"/>
                    </a:lnTo>
                    <a:cubicBezTo>
                      <a:pt x="280842" y="152839"/>
                      <a:pt x="282753" y="152839"/>
                      <a:pt x="286574" y="152839"/>
                    </a:cubicBezTo>
                    <a:lnTo>
                      <a:pt x="286574" y="152839"/>
                    </a:lnTo>
                    <a:cubicBezTo>
                      <a:pt x="305679" y="152839"/>
                      <a:pt x="324784" y="145197"/>
                      <a:pt x="340068" y="131824"/>
                    </a:cubicBezTo>
                    <a:cubicBezTo>
                      <a:pt x="341978" y="129913"/>
                      <a:pt x="341978" y="129913"/>
                      <a:pt x="343889" y="128003"/>
                    </a:cubicBezTo>
                    <a:lnTo>
                      <a:pt x="343889" y="164302"/>
                    </a:lnTo>
                    <a:close/>
                    <a:moveTo>
                      <a:pt x="298037" y="61136"/>
                    </a:moveTo>
                    <a:lnTo>
                      <a:pt x="298037" y="61136"/>
                    </a:lnTo>
                    <a:cubicBezTo>
                      <a:pt x="299947" y="66867"/>
                      <a:pt x="303768" y="72599"/>
                      <a:pt x="309500" y="78330"/>
                    </a:cubicBezTo>
                    <a:cubicBezTo>
                      <a:pt x="311410" y="80241"/>
                      <a:pt x="313321" y="82151"/>
                      <a:pt x="315231" y="84062"/>
                    </a:cubicBezTo>
                    <a:cubicBezTo>
                      <a:pt x="322873" y="89793"/>
                      <a:pt x="332426" y="93614"/>
                      <a:pt x="341978" y="95525"/>
                    </a:cubicBezTo>
                    <a:cubicBezTo>
                      <a:pt x="340068" y="105077"/>
                      <a:pt x="334336" y="112719"/>
                      <a:pt x="328605" y="118450"/>
                    </a:cubicBezTo>
                    <a:cubicBezTo>
                      <a:pt x="317142" y="129913"/>
                      <a:pt x="303768" y="135645"/>
                      <a:pt x="288484" y="135645"/>
                    </a:cubicBezTo>
                    <a:lnTo>
                      <a:pt x="288484" y="135645"/>
                    </a:lnTo>
                    <a:cubicBezTo>
                      <a:pt x="282753" y="135645"/>
                      <a:pt x="275111" y="133734"/>
                      <a:pt x="269379" y="131824"/>
                    </a:cubicBezTo>
                    <a:cubicBezTo>
                      <a:pt x="261737" y="118450"/>
                      <a:pt x="250274" y="106988"/>
                      <a:pt x="236901" y="101256"/>
                    </a:cubicBezTo>
                    <a:cubicBezTo>
                      <a:pt x="234990" y="97435"/>
                      <a:pt x="234990" y="95525"/>
                      <a:pt x="233080" y="91704"/>
                    </a:cubicBezTo>
                    <a:cubicBezTo>
                      <a:pt x="233080" y="87883"/>
                      <a:pt x="234990" y="84062"/>
                      <a:pt x="236901" y="80241"/>
                    </a:cubicBezTo>
                    <a:cubicBezTo>
                      <a:pt x="240722" y="76420"/>
                      <a:pt x="244543" y="76420"/>
                      <a:pt x="248364" y="76420"/>
                    </a:cubicBezTo>
                    <a:lnTo>
                      <a:pt x="259827" y="76420"/>
                    </a:lnTo>
                    <a:cubicBezTo>
                      <a:pt x="273200" y="76420"/>
                      <a:pt x="288484" y="70688"/>
                      <a:pt x="298037" y="61136"/>
                    </a:cubicBezTo>
                    <a:close/>
                    <a:moveTo>
                      <a:pt x="343889" y="74509"/>
                    </a:moveTo>
                    <a:cubicBezTo>
                      <a:pt x="338157" y="74509"/>
                      <a:pt x="332426" y="70688"/>
                      <a:pt x="326694" y="66867"/>
                    </a:cubicBezTo>
                    <a:lnTo>
                      <a:pt x="322873" y="63046"/>
                    </a:lnTo>
                    <a:cubicBezTo>
                      <a:pt x="317142" y="57315"/>
                      <a:pt x="313321" y="47762"/>
                      <a:pt x="313321" y="38210"/>
                    </a:cubicBezTo>
                    <a:lnTo>
                      <a:pt x="313321" y="26747"/>
                    </a:lnTo>
                    <a:cubicBezTo>
                      <a:pt x="332426" y="36299"/>
                      <a:pt x="343889" y="55404"/>
                      <a:pt x="343889" y="74509"/>
                    </a:cubicBezTo>
                    <a:close/>
                    <a:moveTo>
                      <a:pt x="286574" y="19105"/>
                    </a:moveTo>
                    <a:lnTo>
                      <a:pt x="286574" y="19105"/>
                    </a:lnTo>
                    <a:cubicBezTo>
                      <a:pt x="288484" y="19105"/>
                      <a:pt x="290395" y="19105"/>
                      <a:pt x="294216" y="19105"/>
                    </a:cubicBezTo>
                    <a:lnTo>
                      <a:pt x="294216" y="22926"/>
                    </a:lnTo>
                    <a:lnTo>
                      <a:pt x="294216" y="22926"/>
                    </a:lnTo>
                    <a:cubicBezTo>
                      <a:pt x="294216" y="32478"/>
                      <a:pt x="292305" y="40120"/>
                      <a:pt x="284663" y="47762"/>
                    </a:cubicBezTo>
                    <a:cubicBezTo>
                      <a:pt x="278932" y="53494"/>
                      <a:pt x="269379" y="57315"/>
                      <a:pt x="261737" y="57315"/>
                    </a:cubicBezTo>
                    <a:lnTo>
                      <a:pt x="250274" y="57315"/>
                    </a:lnTo>
                    <a:cubicBezTo>
                      <a:pt x="244543" y="57315"/>
                      <a:pt x="238811" y="59225"/>
                      <a:pt x="234990" y="61136"/>
                    </a:cubicBezTo>
                    <a:cubicBezTo>
                      <a:pt x="240722" y="36299"/>
                      <a:pt x="261737" y="19105"/>
                      <a:pt x="286574" y="19105"/>
                    </a:cubicBezTo>
                    <a:close/>
                    <a:moveTo>
                      <a:pt x="210154" y="114630"/>
                    </a:moveTo>
                    <a:lnTo>
                      <a:pt x="210154" y="114630"/>
                    </a:lnTo>
                    <a:cubicBezTo>
                      <a:pt x="236901" y="114630"/>
                      <a:pt x="257916" y="135645"/>
                      <a:pt x="257916" y="162392"/>
                    </a:cubicBezTo>
                    <a:cubicBezTo>
                      <a:pt x="257916" y="162392"/>
                      <a:pt x="257916" y="162392"/>
                      <a:pt x="257916" y="162392"/>
                    </a:cubicBezTo>
                    <a:cubicBezTo>
                      <a:pt x="257916" y="175765"/>
                      <a:pt x="252185" y="187228"/>
                      <a:pt x="244543" y="196781"/>
                    </a:cubicBezTo>
                    <a:cubicBezTo>
                      <a:pt x="234990" y="206333"/>
                      <a:pt x="223528" y="210154"/>
                      <a:pt x="210154" y="210154"/>
                    </a:cubicBezTo>
                    <a:lnTo>
                      <a:pt x="210154" y="210154"/>
                    </a:lnTo>
                    <a:cubicBezTo>
                      <a:pt x="183407" y="210154"/>
                      <a:pt x="162392" y="189139"/>
                      <a:pt x="162392" y="162392"/>
                    </a:cubicBezTo>
                    <a:cubicBezTo>
                      <a:pt x="162392" y="149018"/>
                      <a:pt x="168123" y="137555"/>
                      <a:pt x="175765" y="128003"/>
                    </a:cubicBezTo>
                    <a:cubicBezTo>
                      <a:pt x="185318" y="120361"/>
                      <a:pt x="196781" y="114630"/>
                      <a:pt x="210154" y="114630"/>
                    </a:cubicBezTo>
                    <a:lnTo>
                      <a:pt x="210154" y="114630"/>
                    </a:lnTo>
                    <a:close/>
                    <a:moveTo>
                      <a:pt x="131824" y="133734"/>
                    </a:moveTo>
                    <a:lnTo>
                      <a:pt x="131824" y="133734"/>
                    </a:lnTo>
                    <a:cubicBezTo>
                      <a:pt x="116540" y="133734"/>
                      <a:pt x="103167" y="128003"/>
                      <a:pt x="91704" y="116540"/>
                    </a:cubicBezTo>
                    <a:cubicBezTo>
                      <a:pt x="82151" y="105077"/>
                      <a:pt x="76420" y="91704"/>
                      <a:pt x="76420" y="74509"/>
                    </a:cubicBezTo>
                    <a:cubicBezTo>
                      <a:pt x="76420" y="42031"/>
                      <a:pt x="101256" y="17194"/>
                      <a:pt x="133734" y="17194"/>
                    </a:cubicBezTo>
                    <a:lnTo>
                      <a:pt x="133734" y="17194"/>
                    </a:lnTo>
                    <a:cubicBezTo>
                      <a:pt x="164302" y="17194"/>
                      <a:pt x="189139" y="43941"/>
                      <a:pt x="189139" y="74509"/>
                    </a:cubicBezTo>
                    <a:cubicBezTo>
                      <a:pt x="189139" y="84062"/>
                      <a:pt x="187228" y="91704"/>
                      <a:pt x="183407" y="101256"/>
                    </a:cubicBezTo>
                    <a:cubicBezTo>
                      <a:pt x="175765" y="105077"/>
                      <a:pt x="170034" y="108898"/>
                      <a:pt x="164302" y="114630"/>
                    </a:cubicBezTo>
                    <a:cubicBezTo>
                      <a:pt x="160481" y="118450"/>
                      <a:pt x="156660" y="124182"/>
                      <a:pt x="152839" y="129913"/>
                    </a:cubicBezTo>
                    <a:cubicBezTo>
                      <a:pt x="147108" y="131824"/>
                      <a:pt x="139466" y="133734"/>
                      <a:pt x="131824" y="133734"/>
                    </a:cubicBezTo>
                    <a:lnTo>
                      <a:pt x="131824" y="133734"/>
                    </a:lnTo>
                    <a:close/>
                    <a:moveTo>
                      <a:pt x="105077" y="294216"/>
                    </a:moveTo>
                    <a:lnTo>
                      <a:pt x="105077" y="315231"/>
                    </a:lnTo>
                    <a:lnTo>
                      <a:pt x="76420" y="315231"/>
                    </a:lnTo>
                    <a:lnTo>
                      <a:pt x="76420" y="257916"/>
                    </a:lnTo>
                    <a:lnTo>
                      <a:pt x="57315" y="257916"/>
                    </a:lnTo>
                    <a:lnTo>
                      <a:pt x="57315" y="315231"/>
                    </a:lnTo>
                    <a:lnTo>
                      <a:pt x="19105" y="315231"/>
                    </a:lnTo>
                    <a:lnTo>
                      <a:pt x="19105" y="246453"/>
                    </a:lnTo>
                    <a:cubicBezTo>
                      <a:pt x="19105" y="229259"/>
                      <a:pt x="26747" y="212065"/>
                      <a:pt x="38210" y="200602"/>
                    </a:cubicBezTo>
                    <a:cubicBezTo>
                      <a:pt x="51583" y="189139"/>
                      <a:pt x="68778" y="181497"/>
                      <a:pt x="85972" y="181497"/>
                    </a:cubicBezTo>
                    <a:lnTo>
                      <a:pt x="147108" y="181497"/>
                    </a:lnTo>
                    <a:cubicBezTo>
                      <a:pt x="154750" y="210154"/>
                      <a:pt x="181497" y="229259"/>
                      <a:pt x="210154" y="229259"/>
                    </a:cubicBezTo>
                    <a:lnTo>
                      <a:pt x="171944" y="229259"/>
                    </a:lnTo>
                    <a:cubicBezTo>
                      <a:pt x="135645" y="229259"/>
                      <a:pt x="105077" y="257916"/>
                      <a:pt x="105077" y="294216"/>
                    </a:cubicBezTo>
                    <a:close/>
                    <a:moveTo>
                      <a:pt x="296126" y="353441"/>
                    </a:moveTo>
                    <a:lnTo>
                      <a:pt x="267469" y="353441"/>
                    </a:lnTo>
                    <a:lnTo>
                      <a:pt x="267469" y="315231"/>
                    </a:lnTo>
                    <a:lnTo>
                      <a:pt x="248364" y="315231"/>
                    </a:lnTo>
                    <a:lnTo>
                      <a:pt x="248364" y="353441"/>
                    </a:lnTo>
                    <a:lnTo>
                      <a:pt x="171944" y="353441"/>
                    </a:lnTo>
                    <a:lnTo>
                      <a:pt x="171944" y="315231"/>
                    </a:lnTo>
                    <a:lnTo>
                      <a:pt x="152839" y="315231"/>
                    </a:lnTo>
                    <a:lnTo>
                      <a:pt x="152839" y="353441"/>
                    </a:lnTo>
                    <a:lnTo>
                      <a:pt x="124182" y="353441"/>
                    </a:lnTo>
                    <a:lnTo>
                      <a:pt x="124182" y="294216"/>
                    </a:lnTo>
                    <a:cubicBezTo>
                      <a:pt x="124182" y="267469"/>
                      <a:pt x="145197" y="246453"/>
                      <a:pt x="171944" y="248364"/>
                    </a:cubicBezTo>
                    <a:cubicBezTo>
                      <a:pt x="171944" y="248364"/>
                      <a:pt x="171944" y="248364"/>
                      <a:pt x="171944" y="248364"/>
                    </a:cubicBezTo>
                    <a:lnTo>
                      <a:pt x="248364" y="248364"/>
                    </a:lnTo>
                    <a:cubicBezTo>
                      <a:pt x="261737" y="248364"/>
                      <a:pt x="273200" y="254095"/>
                      <a:pt x="282753" y="261737"/>
                    </a:cubicBezTo>
                    <a:cubicBezTo>
                      <a:pt x="292305" y="271290"/>
                      <a:pt x="296126" y="282753"/>
                      <a:pt x="296126" y="296126"/>
                    </a:cubicBezTo>
                    <a:lnTo>
                      <a:pt x="296126" y="353441"/>
                    </a:lnTo>
                    <a:close/>
                    <a:moveTo>
                      <a:pt x="362993" y="315231"/>
                    </a:moveTo>
                    <a:lnTo>
                      <a:pt x="362993" y="257916"/>
                    </a:lnTo>
                    <a:lnTo>
                      <a:pt x="343889" y="257916"/>
                    </a:lnTo>
                    <a:lnTo>
                      <a:pt x="343889" y="315231"/>
                    </a:lnTo>
                    <a:lnTo>
                      <a:pt x="315231" y="315231"/>
                    </a:lnTo>
                    <a:lnTo>
                      <a:pt x="315231" y="296126"/>
                    </a:lnTo>
                    <a:cubicBezTo>
                      <a:pt x="315231" y="259827"/>
                      <a:pt x="284663" y="229259"/>
                      <a:pt x="248364" y="229259"/>
                    </a:cubicBezTo>
                    <a:lnTo>
                      <a:pt x="210154" y="229259"/>
                    </a:lnTo>
                    <a:cubicBezTo>
                      <a:pt x="227349" y="229259"/>
                      <a:pt x="244543" y="221617"/>
                      <a:pt x="257916" y="210154"/>
                    </a:cubicBezTo>
                    <a:cubicBezTo>
                      <a:pt x="265558" y="202512"/>
                      <a:pt x="271290" y="192960"/>
                      <a:pt x="275111" y="181497"/>
                    </a:cubicBezTo>
                    <a:lnTo>
                      <a:pt x="336247" y="181497"/>
                    </a:lnTo>
                    <a:cubicBezTo>
                      <a:pt x="372546" y="181497"/>
                      <a:pt x="403114" y="212065"/>
                      <a:pt x="403114" y="248364"/>
                    </a:cubicBezTo>
                    <a:cubicBezTo>
                      <a:pt x="403114" y="248364"/>
                      <a:pt x="403114" y="248364"/>
                      <a:pt x="403114" y="248364"/>
                    </a:cubicBezTo>
                    <a:lnTo>
                      <a:pt x="403114" y="315231"/>
                    </a:lnTo>
                    <a:lnTo>
                      <a:pt x="362993" y="315231"/>
                    </a:lnTo>
                    <a:close/>
                  </a:path>
                </a:pathLst>
              </a:custGeom>
              <a:solidFill>
                <a:schemeClr val="bg1"/>
              </a:solidFill>
              <a:ln w="19050" cap="flat">
                <a:noFill/>
                <a:prstDash val="solid"/>
                <a:miter/>
              </a:ln>
            </p:spPr>
            <p:txBody>
              <a:bodyPr rtlCol="0" anchor="ctr"/>
              <a:lstStyle/>
              <a:p>
                <a:endParaRPr lang="en-US" dirty="0"/>
              </a:p>
            </p:txBody>
          </p:sp>
        </p:grpSp>
      </p:grpSp>
      <p:grpSp>
        <p:nvGrpSpPr>
          <p:cNvPr id="36" name="Group 35">
            <a:extLst>
              <a:ext uri="{FF2B5EF4-FFF2-40B4-BE49-F238E27FC236}">
                <a16:creationId xmlns:a16="http://schemas.microsoft.com/office/drawing/2014/main" id="{96ADB455-319E-BB6F-DD29-D49E2D32B10D}"/>
              </a:ext>
            </a:extLst>
          </p:cNvPr>
          <p:cNvGrpSpPr/>
          <p:nvPr/>
        </p:nvGrpSpPr>
        <p:grpSpPr>
          <a:xfrm>
            <a:off x="9604533" y="1274395"/>
            <a:ext cx="1355353" cy="1355353"/>
            <a:chOff x="9604533" y="1274395"/>
            <a:chExt cx="1355353" cy="1355353"/>
          </a:xfrm>
        </p:grpSpPr>
        <p:sp>
          <p:nvSpPr>
            <p:cNvPr id="28" name="Oval 27">
              <a:extLst>
                <a:ext uri="{FF2B5EF4-FFF2-40B4-BE49-F238E27FC236}">
                  <a16:creationId xmlns:a16="http://schemas.microsoft.com/office/drawing/2014/main" id="{DEEC0CBF-293F-0CC6-9991-5C6CD6225085}"/>
                </a:ext>
              </a:extLst>
            </p:cNvPr>
            <p:cNvSpPr/>
            <p:nvPr/>
          </p:nvSpPr>
          <p:spPr>
            <a:xfrm>
              <a:off x="9604533" y="1274395"/>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29" name="Oval 28">
              <a:extLst>
                <a:ext uri="{FF2B5EF4-FFF2-40B4-BE49-F238E27FC236}">
                  <a16:creationId xmlns:a16="http://schemas.microsoft.com/office/drawing/2014/main" id="{EE93F68B-BE24-0174-D22D-C1FC73A49925}"/>
                </a:ext>
              </a:extLst>
            </p:cNvPr>
            <p:cNvSpPr/>
            <p:nvPr/>
          </p:nvSpPr>
          <p:spPr>
            <a:xfrm>
              <a:off x="9738626" y="1409128"/>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39" name="Graphic 98" descr="Clipboard with checkmark icon.">
              <a:extLst>
                <a:ext uri="{FF2B5EF4-FFF2-40B4-BE49-F238E27FC236}">
                  <a16:creationId xmlns:a16="http://schemas.microsoft.com/office/drawing/2014/main" id="{7964C0BC-FABB-987D-B405-C3863E7837F0}"/>
                </a:ext>
              </a:extLst>
            </p:cNvPr>
            <p:cNvSpPr>
              <a:spLocks noChangeAspect="1"/>
            </p:cNvSpPr>
            <p:nvPr/>
          </p:nvSpPr>
          <p:spPr>
            <a:xfrm>
              <a:off x="10014105" y="1566221"/>
              <a:ext cx="547854" cy="730473"/>
            </a:xfrm>
            <a:custGeom>
              <a:avLst/>
              <a:gdLst>
                <a:gd name="connsiteX0" fmla="*/ 324784 w 343888"/>
                <a:gd name="connsiteY0" fmla="*/ 19105 h 458518"/>
                <a:gd name="connsiteX1" fmla="*/ 248364 w 343888"/>
                <a:gd name="connsiteY1" fmla="*/ 19105 h 458518"/>
                <a:gd name="connsiteX2" fmla="*/ 248364 w 343888"/>
                <a:gd name="connsiteY2" fmla="*/ 17194 h 458518"/>
                <a:gd name="connsiteX3" fmla="*/ 229259 w 343888"/>
                <a:gd name="connsiteY3" fmla="*/ 0 h 458518"/>
                <a:gd name="connsiteX4" fmla="*/ 114630 w 343888"/>
                <a:gd name="connsiteY4" fmla="*/ 0 h 458518"/>
                <a:gd name="connsiteX5" fmla="*/ 95525 w 343888"/>
                <a:gd name="connsiteY5" fmla="*/ 17194 h 458518"/>
                <a:gd name="connsiteX6" fmla="*/ 95525 w 343888"/>
                <a:gd name="connsiteY6" fmla="*/ 19105 h 458518"/>
                <a:gd name="connsiteX7" fmla="*/ 19105 w 343888"/>
                <a:gd name="connsiteY7" fmla="*/ 19105 h 458518"/>
                <a:gd name="connsiteX8" fmla="*/ 5731 w 343888"/>
                <a:gd name="connsiteY8" fmla="*/ 24836 h 458518"/>
                <a:gd name="connsiteX9" fmla="*/ 0 w 343888"/>
                <a:gd name="connsiteY9" fmla="*/ 38210 h 458518"/>
                <a:gd name="connsiteX10" fmla="*/ 0 w 343888"/>
                <a:gd name="connsiteY10" fmla="*/ 439413 h 458518"/>
                <a:gd name="connsiteX11" fmla="*/ 19105 w 343888"/>
                <a:gd name="connsiteY11" fmla="*/ 458518 h 458518"/>
                <a:gd name="connsiteX12" fmla="*/ 324784 w 343888"/>
                <a:gd name="connsiteY12" fmla="*/ 458518 h 458518"/>
                <a:gd name="connsiteX13" fmla="*/ 343889 w 343888"/>
                <a:gd name="connsiteY13" fmla="*/ 439413 h 458518"/>
                <a:gd name="connsiteX14" fmla="*/ 343889 w 343888"/>
                <a:gd name="connsiteY14" fmla="*/ 38210 h 458518"/>
                <a:gd name="connsiteX15" fmla="*/ 324784 w 343888"/>
                <a:gd name="connsiteY15" fmla="*/ 19105 h 458518"/>
                <a:gd name="connsiteX16" fmla="*/ 114630 w 343888"/>
                <a:gd name="connsiteY16" fmla="*/ 19105 h 458518"/>
                <a:gd name="connsiteX17" fmla="*/ 229259 w 343888"/>
                <a:gd name="connsiteY17" fmla="*/ 19105 h 458518"/>
                <a:gd name="connsiteX18" fmla="*/ 229259 w 343888"/>
                <a:gd name="connsiteY18" fmla="*/ 76420 h 458518"/>
                <a:gd name="connsiteX19" fmla="*/ 114630 w 343888"/>
                <a:gd name="connsiteY19" fmla="*/ 76420 h 458518"/>
                <a:gd name="connsiteX20" fmla="*/ 114630 w 343888"/>
                <a:gd name="connsiteY20" fmla="*/ 19105 h 458518"/>
                <a:gd name="connsiteX21" fmla="*/ 229259 w 343888"/>
                <a:gd name="connsiteY21" fmla="*/ 95525 h 458518"/>
                <a:gd name="connsiteX22" fmla="*/ 248364 w 343888"/>
                <a:gd name="connsiteY22" fmla="*/ 78330 h 458518"/>
                <a:gd name="connsiteX23" fmla="*/ 248364 w 343888"/>
                <a:gd name="connsiteY23" fmla="*/ 78330 h 458518"/>
                <a:gd name="connsiteX24" fmla="*/ 248364 w 343888"/>
                <a:gd name="connsiteY24" fmla="*/ 76420 h 458518"/>
                <a:gd name="connsiteX25" fmla="*/ 286574 w 343888"/>
                <a:gd name="connsiteY25" fmla="*/ 76420 h 458518"/>
                <a:gd name="connsiteX26" fmla="*/ 286574 w 343888"/>
                <a:gd name="connsiteY26" fmla="*/ 401203 h 458518"/>
                <a:gd name="connsiteX27" fmla="*/ 57315 w 343888"/>
                <a:gd name="connsiteY27" fmla="*/ 401203 h 458518"/>
                <a:gd name="connsiteX28" fmla="*/ 57315 w 343888"/>
                <a:gd name="connsiteY28" fmla="*/ 76420 h 458518"/>
                <a:gd name="connsiteX29" fmla="*/ 95525 w 343888"/>
                <a:gd name="connsiteY29" fmla="*/ 76420 h 458518"/>
                <a:gd name="connsiteX30" fmla="*/ 95525 w 343888"/>
                <a:gd name="connsiteY30" fmla="*/ 78330 h 458518"/>
                <a:gd name="connsiteX31" fmla="*/ 114630 w 343888"/>
                <a:gd name="connsiteY31" fmla="*/ 95525 h 458518"/>
                <a:gd name="connsiteX32" fmla="*/ 114630 w 343888"/>
                <a:gd name="connsiteY32" fmla="*/ 95525 h 458518"/>
                <a:gd name="connsiteX33" fmla="*/ 229259 w 343888"/>
                <a:gd name="connsiteY33" fmla="*/ 95525 h 458518"/>
                <a:gd name="connsiteX34" fmla="*/ 324784 w 343888"/>
                <a:gd name="connsiteY34" fmla="*/ 439413 h 458518"/>
                <a:gd name="connsiteX35" fmla="*/ 19105 w 343888"/>
                <a:gd name="connsiteY35" fmla="*/ 439413 h 458518"/>
                <a:gd name="connsiteX36" fmla="*/ 19105 w 343888"/>
                <a:gd name="connsiteY36" fmla="*/ 38210 h 458518"/>
                <a:gd name="connsiteX37" fmla="*/ 95525 w 343888"/>
                <a:gd name="connsiteY37" fmla="*/ 38210 h 458518"/>
                <a:gd name="connsiteX38" fmla="*/ 95525 w 343888"/>
                <a:gd name="connsiteY38" fmla="*/ 57315 h 458518"/>
                <a:gd name="connsiteX39" fmla="*/ 57315 w 343888"/>
                <a:gd name="connsiteY39" fmla="*/ 57315 h 458518"/>
                <a:gd name="connsiteX40" fmla="*/ 38210 w 343888"/>
                <a:gd name="connsiteY40" fmla="*/ 76420 h 458518"/>
                <a:gd name="connsiteX41" fmla="*/ 38210 w 343888"/>
                <a:gd name="connsiteY41" fmla="*/ 401203 h 458518"/>
                <a:gd name="connsiteX42" fmla="*/ 57315 w 343888"/>
                <a:gd name="connsiteY42" fmla="*/ 420308 h 458518"/>
                <a:gd name="connsiteX43" fmla="*/ 286574 w 343888"/>
                <a:gd name="connsiteY43" fmla="*/ 420308 h 458518"/>
                <a:gd name="connsiteX44" fmla="*/ 305679 w 343888"/>
                <a:gd name="connsiteY44" fmla="*/ 401203 h 458518"/>
                <a:gd name="connsiteX45" fmla="*/ 305679 w 343888"/>
                <a:gd name="connsiteY45" fmla="*/ 76420 h 458518"/>
                <a:gd name="connsiteX46" fmla="*/ 286574 w 343888"/>
                <a:gd name="connsiteY46" fmla="*/ 57315 h 458518"/>
                <a:gd name="connsiteX47" fmla="*/ 248364 w 343888"/>
                <a:gd name="connsiteY47" fmla="*/ 57315 h 458518"/>
                <a:gd name="connsiteX48" fmla="*/ 248364 w 343888"/>
                <a:gd name="connsiteY48" fmla="*/ 38210 h 458518"/>
                <a:gd name="connsiteX49" fmla="*/ 324784 w 343888"/>
                <a:gd name="connsiteY49" fmla="*/ 38210 h 458518"/>
                <a:gd name="connsiteX50" fmla="*/ 324784 w 343888"/>
                <a:gd name="connsiteY50" fmla="*/ 439413 h 458518"/>
                <a:gd name="connsiteX51" fmla="*/ 154750 w 343888"/>
                <a:gd name="connsiteY51" fmla="*/ 280842 h 458518"/>
                <a:gd name="connsiteX52" fmla="*/ 154750 w 343888"/>
                <a:gd name="connsiteY52" fmla="*/ 280842 h 458518"/>
                <a:gd name="connsiteX53" fmla="*/ 166213 w 343888"/>
                <a:gd name="connsiteY53" fmla="*/ 275111 h 458518"/>
                <a:gd name="connsiteX54" fmla="*/ 248364 w 343888"/>
                <a:gd name="connsiteY54" fmla="*/ 166213 h 458518"/>
                <a:gd name="connsiteX55" fmla="*/ 233080 w 343888"/>
                <a:gd name="connsiteY55" fmla="*/ 154750 h 458518"/>
                <a:gd name="connsiteX56" fmla="*/ 154750 w 343888"/>
                <a:gd name="connsiteY56" fmla="*/ 259827 h 458518"/>
                <a:gd name="connsiteX57" fmla="*/ 124182 w 343888"/>
                <a:gd name="connsiteY57" fmla="*/ 221617 h 458518"/>
                <a:gd name="connsiteX58" fmla="*/ 108898 w 343888"/>
                <a:gd name="connsiteY58" fmla="*/ 233080 h 458518"/>
                <a:gd name="connsiteX59" fmla="*/ 141376 w 343888"/>
                <a:gd name="connsiteY59" fmla="*/ 275111 h 458518"/>
                <a:gd name="connsiteX60" fmla="*/ 154750 w 343888"/>
                <a:gd name="connsiteY60" fmla="*/ 280842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3888" h="458518">
                  <a:moveTo>
                    <a:pt x="324784" y="19105"/>
                  </a:moveTo>
                  <a:lnTo>
                    <a:pt x="248364" y="19105"/>
                  </a:lnTo>
                  <a:lnTo>
                    <a:pt x="248364" y="17194"/>
                  </a:lnTo>
                  <a:cubicBezTo>
                    <a:pt x="246453" y="7642"/>
                    <a:pt x="238811" y="0"/>
                    <a:pt x="229259" y="0"/>
                  </a:cubicBezTo>
                  <a:lnTo>
                    <a:pt x="114630" y="0"/>
                  </a:lnTo>
                  <a:cubicBezTo>
                    <a:pt x="105077" y="0"/>
                    <a:pt x="97435" y="7642"/>
                    <a:pt x="95525" y="17194"/>
                  </a:cubicBezTo>
                  <a:lnTo>
                    <a:pt x="95525" y="19105"/>
                  </a:lnTo>
                  <a:lnTo>
                    <a:pt x="19105" y="19105"/>
                  </a:lnTo>
                  <a:cubicBezTo>
                    <a:pt x="13373" y="19105"/>
                    <a:pt x="9552" y="21015"/>
                    <a:pt x="5731" y="24836"/>
                  </a:cubicBezTo>
                  <a:cubicBezTo>
                    <a:pt x="1910" y="28657"/>
                    <a:pt x="0" y="32478"/>
                    <a:pt x="0" y="38210"/>
                  </a:cubicBezTo>
                  <a:lnTo>
                    <a:pt x="0" y="439413"/>
                  </a:lnTo>
                  <a:cubicBezTo>
                    <a:pt x="0" y="450876"/>
                    <a:pt x="7642" y="458518"/>
                    <a:pt x="19105" y="458518"/>
                  </a:cubicBezTo>
                  <a:lnTo>
                    <a:pt x="324784" y="458518"/>
                  </a:lnTo>
                  <a:cubicBezTo>
                    <a:pt x="336247" y="458518"/>
                    <a:pt x="343889" y="450876"/>
                    <a:pt x="343889" y="439413"/>
                  </a:cubicBezTo>
                  <a:lnTo>
                    <a:pt x="343889" y="38210"/>
                  </a:lnTo>
                  <a:cubicBezTo>
                    <a:pt x="343889" y="26747"/>
                    <a:pt x="336247" y="19105"/>
                    <a:pt x="324784" y="19105"/>
                  </a:cubicBezTo>
                  <a:close/>
                  <a:moveTo>
                    <a:pt x="114630" y="19105"/>
                  </a:moveTo>
                  <a:lnTo>
                    <a:pt x="229259" y="19105"/>
                  </a:lnTo>
                  <a:lnTo>
                    <a:pt x="229259" y="76420"/>
                  </a:lnTo>
                  <a:lnTo>
                    <a:pt x="114630" y="76420"/>
                  </a:lnTo>
                  <a:lnTo>
                    <a:pt x="114630" y="19105"/>
                  </a:lnTo>
                  <a:close/>
                  <a:moveTo>
                    <a:pt x="229259" y="95525"/>
                  </a:moveTo>
                  <a:cubicBezTo>
                    <a:pt x="238811" y="95525"/>
                    <a:pt x="248364" y="87883"/>
                    <a:pt x="248364" y="78330"/>
                  </a:cubicBezTo>
                  <a:lnTo>
                    <a:pt x="248364" y="78330"/>
                  </a:lnTo>
                  <a:lnTo>
                    <a:pt x="248364" y="76420"/>
                  </a:lnTo>
                  <a:lnTo>
                    <a:pt x="286574" y="76420"/>
                  </a:lnTo>
                  <a:lnTo>
                    <a:pt x="286574" y="401203"/>
                  </a:lnTo>
                  <a:lnTo>
                    <a:pt x="57315" y="401203"/>
                  </a:lnTo>
                  <a:lnTo>
                    <a:pt x="57315" y="76420"/>
                  </a:lnTo>
                  <a:lnTo>
                    <a:pt x="95525" y="76420"/>
                  </a:lnTo>
                  <a:lnTo>
                    <a:pt x="95525" y="78330"/>
                  </a:lnTo>
                  <a:cubicBezTo>
                    <a:pt x="95525" y="87883"/>
                    <a:pt x="105077" y="95525"/>
                    <a:pt x="114630" y="95525"/>
                  </a:cubicBezTo>
                  <a:lnTo>
                    <a:pt x="114630" y="95525"/>
                  </a:lnTo>
                  <a:lnTo>
                    <a:pt x="229259" y="95525"/>
                  </a:lnTo>
                  <a:close/>
                  <a:moveTo>
                    <a:pt x="324784" y="439413"/>
                  </a:moveTo>
                  <a:lnTo>
                    <a:pt x="19105" y="439413"/>
                  </a:lnTo>
                  <a:lnTo>
                    <a:pt x="19105" y="38210"/>
                  </a:lnTo>
                  <a:lnTo>
                    <a:pt x="95525" y="38210"/>
                  </a:lnTo>
                  <a:lnTo>
                    <a:pt x="95525" y="57315"/>
                  </a:lnTo>
                  <a:lnTo>
                    <a:pt x="57315" y="57315"/>
                  </a:lnTo>
                  <a:cubicBezTo>
                    <a:pt x="45852" y="57315"/>
                    <a:pt x="38210" y="64957"/>
                    <a:pt x="38210" y="76420"/>
                  </a:cubicBezTo>
                  <a:lnTo>
                    <a:pt x="38210" y="401203"/>
                  </a:lnTo>
                  <a:cubicBezTo>
                    <a:pt x="38210" y="412666"/>
                    <a:pt x="45852" y="420308"/>
                    <a:pt x="57315" y="420308"/>
                  </a:cubicBezTo>
                  <a:lnTo>
                    <a:pt x="286574" y="420308"/>
                  </a:lnTo>
                  <a:cubicBezTo>
                    <a:pt x="298037" y="420308"/>
                    <a:pt x="305679" y="412666"/>
                    <a:pt x="305679" y="401203"/>
                  </a:cubicBezTo>
                  <a:lnTo>
                    <a:pt x="305679" y="76420"/>
                  </a:lnTo>
                  <a:cubicBezTo>
                    <a:pt x="305679" y="64957"/>
                    <a:pt x="298037" y="57315"/>
                    <a:pt x="286574" y="57315"/>
                  </a:cubicBezTo>
                  <a:lnTo>
                    <a:pt x="248364" y="57315"/>
                  </a:lnTo>
                  <a:lnTo>
                    <a:pt x="248364" y="38210"/>
                  </a:lnTo>
                  <a:lnTo>
                    <a:pt x="324784" y="38210"/>
                  </a:lnTo>
                  <a:lnTo>
                    <a:pt x="324784" y="439413"/>
                  </a:lnTo>
                  <a:close/>
                  <a:moveTo>
                    <a:pt x="154750" y="280842"/>
                  </a:moveTo>
                  <a:lnTo>
                    <a:pt x="154750" y="280842"/>
                  </a:lnTo>
                  <a:cubicBezTo>
                    <a:pt x="160481" y="280842"/>
                    <a:pt x="164302" y="278932"/>
                    <a:pt x="166213" y="275111"/>
                  </a:cubicBezTo>
                  <a:lnTo>
                    <a:pt x="248364" y="166213"/>
                  </a:lnTo>
                  <a:lnTo>
                    <a:pt x="233080" y="154750"/>
                  </a:lnTo>
                  <a:lnTo>
                    <a:pt x="154750" y="259827"/>
                  </a:lnTo>
                  <a:lnTo>
                    <a:pt x="124182" y="221617"/>
                  </a:lnTo>
                  <a:lnTo>
                    <a:pt x="108898" y="233080"/>
                  </a:lnTo>
                  <a:lnTo>
                    <a:pt x="141376" y="275111"/>
                  </a:lnTo>
                  <a:cubicBezTo>
                    <a:pt x="145197" y="278932"/>
                    <a:pt x="149018" y="280842"/>
                    <a:pt x="154750" y="280842"/>
                  </a:cubicBezTo>
                  <a:close/>
                </a:path>
              </a:pathLst>
            </a:custGeom>
            <a:solidFill>
              <a:schemeClr val="bg1"/>
            </a:solidFill>
            <a:ln w="19050" cap="flat">
              <a:noFill/>
              <a:prstDash val="solid"/>
              <a:miter/>
            </a:ln>
          </p:spPr>
          <p:txBody>
            <a:bodyPr rtlCol="0" anchor="ctr"/>
            <a:lstStyle/>
            <a:p>
              <a:endParaRPr lang="en-US"/>
            </a:p>
          </p:txBody>
        </p:sp>
      </p:grpSp>
      <p:grpSp>
        <p:nvGrpSpPr>
          <p:cNvPr id="35" name="Group 34">
            <a:extLst>
              <a:ext uri="{FF2B5EF4-FFF2-40B4-BE49-F238E27FC236}">
                <a16:creationId xmlns:a16="http://schemas.microsoft.com/office/drawing/2014/main" id="{D4E22918-A28B-8651-B7E2-86373E7AF85A}"/>
              </a:ext>
            </a:extLst>
          </p:cNvPr>
          <p:cNvGrpSpPr/>
          <p:nvPr/>
        </p:nvGrpSpPr>
        <p:grpSpPr>
          <a:xfrm>
            <a:off x="7503688" y="1263705"/>
            <a:ext cx="1355353" cy="1355353"/>
            <a:chOff x="7503688" y="1263705"/>
            <a:chExt cx="1355353" cy="1355353"/>
          </a:xfrm>
        </p:grpSpPr>
        <p:sp>
          <p:nvSpPr>
            <p:cNvPr id="25" name="Oval 24">
              <a:extLst>
                <a:ext uri="{FF2B5EF4-FFF2-40B4-BE49-F238E27FC236}">
                  <a16:creationId xmlns:a16="http://schemas.microsoft.com/office/drawing/2014/main" id="{CCD05084-F584-3ED6-66EC-F0206502F030}"/>
                </a:ext>
              </a:extLst>
            </p:cNvPr>
            <p:cNvSpPr/>
            <p:nvPr/>
          </p:nvSpPr>
          <p:spPr>
            <a:xfrm>
              <a:off x="7503688" y="1263705"/>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26" name="Oval 25">
              <a:extLst>
                <a:ext uri="{FF2B5EF4-FFF2-40B4-BE49-F238E27FC236}">
                  <a16:creationId xmlns:a16="http://schemas.microsoft.com/office/drawing/2014/main" id="{CB251D63-123E-95A2-43A5-048AF1E51641}"/>
                </a:ext>
              </a:extLst>
            </p:cNvPr>
            <p:cNvSpPr/>
            <p:nvPr/>
          </p:nvSpPr>
          <p:spPr>
            <a:xfrm>
              <a:off x="7637781" y="1398438"/>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42" name="Graphic 86" descr="Bundled plan icon.">
              <a:extLst>
                <a:ext uri="{FF2B5EF4-FFF2-40B4-BE49-F238E27FC236}">
                  <a16:creationId xmlns:a16="http://schemas.microsoft.com/office/drawing/2014/main" id="{62AF28FB-9525-9419-DC71-7B90EC101282}"/>
                </a:ext>
              </a:extLst>
            </p:cNvPr>
            <p:cNvSpPr/>
            <p:nvPr/>
          </p:nvSpPr>
          <p:spPr>
            <a:xfrm>
              <a:off x="7854796" y="1646431"/>
              <a:ext cx="674085" cy="671168"/>
            </a:xfrm>
            <a:custGeom>
              <a:avLst/>
              <a:gdLst>
                <a:gd name="connsiteX0" fmla="*/ 348014 w 373912"/>
                <a:gd name="connsiteY0" fmla="*/ 113307 h 372294"/>
                <a:gd name="connsiteX1" fmla="*/ 323734 w 373912"/>
                <a:gd name="connsiteY1" fmla="*/ 137587 h 372294"/>
                <a:gd name="connsiteX2" fmla="*/ 339921 w 373912"/>
                <a:gd name="connsiteY2" fmla="*/ 160248 h 372294"/>
                <a:gd name="connsiteX3" fmla="*/ 339921 w 373912"/>
                <a:gd name="connsiteY3" fmla="*/ 267081 h 372294"/>
                <a:gd name="connsiteX4" fmla="*/ 250894 w 373912"/>
                <a:gd name="connsiteY4" fmla="*/ 356108 h 372294"/>
                <a:gd name="connsiteX5" fmla="*/ 218521 w 373912"/>
                <a:gd name="connsiteY5" fmla="*/ 356108 h 372294"/>
                <a:gd name="connsiteX6" fmla="*/ 155392 w 373912"/>
                <a:gd name="connsiteY6" fmla="*/ 331828 h 372294"/>
                <a:gd name="connsiteX7" fmla="*/ 129494 w 373912"/>
                <a:gd name="connsiteY7" fmla="*/ 275174 h 372294"/>
                <a:gd name="connsiteX8" fmla="*/ 144062 w 373912"/>
                <a:gd name="connsiteY8" fmla="*/ 273555 h 372294"/>
                <a:gd name="connsiteX9" fmla="*/ 144062 w 373912"/>
                <a:gd name="connsiteY9" fmla="*/ 291361 h 372294"/>
                <a:gd name="connsiteX10" fmla="*/ 160248 w 373912"/>
                <a:gd name="connsiteY10" fmla="*/ 307547 h 372294"/>
                <a:gd name="connsiteX11" fmla="*/ 273555 w 373912"/>
                <a:gd name="connsiteY11" fmla="*/ 307547 h 372294"/>
                <a:gd name="connsiteX12" fmla="*/ 289742 w 373912"/>
                <a:gd name="connsiteY12" fmla="*/ 291361 h 372294"/>
                <a:gd name="connsiteX13" fmla="*/ 289742 w 373912"/>
                <a:gd name="connsiteY13" fmla="*/ 169960 h 372294"/>
                <a:gd name="connsiteX14" fmla="*/ 289742 w 373912"/>
                <a:gd name="connsiteY14" fmla="*/ 169960 h 372294"/>
                <a:gd name="connsiteX15" fmla="*/ 305929 w 373912"/>
                <a:gd name="connsiteY15" fmla="*/ 153774 h 372294"/>
                <a:gd name="connsiteX16" fmla="*/ 305929 w 373912"/>
                <a:gd name="connsiteY16" fmla="*/ 129494 h 372294"/>
                <a:gd name="connsiteX17" fmla="*/ 289742 w 373912"/>
                <a:gd name="connsiteY17" fmla="*/ 113307 h 372294"/>
                <a:gd name="connsiteX18" fmla="*/ 241182 w 373912"/>
                <a:gd name="connsiteY18" fmla="*/ 113307 h 372294"/>
                <a:gd name="connsiteX19" fmla="*/ 241182 w 373912"/>
                <a:gd name="connsiteY19" fmla="*/ 32373 h 372294"/>
                <a:gd name="connsiteX20" fmla="*/ 224995 w 373912"/>
                <a:gd name="connsiteY20" fmla="*/ 16187 h 372294"/>
                <a:gd name="connsiteX21" fmla="*/ 192622 w 373912"/>
                <a:gd name="connsiteY21" fmla="*/ 16187 h 372294"/>
                <a:gd name="connsiteX22" fmla="*/ 192622 w 373912"/>
                <a:gd name="connsiteY22" fmla="*/ 0 h 372294"/>
                <a:gd name="connsiteX23" fmla="*/ 176435 w 373912"/>
                <a:gd name="connsiteY23" fmla="*/ 0 h 372294"/>
                <a:gd name="connsiteX24" fmla="*/ 176435 w 373912"/>
                <a:gd name="connsiteY24" fmla="*/ 48560 h 372294"/>
                <a:gd name="connsiteX25" fmla="*/ 192622 w 373912"/>
                <a:gd name="connsiteY25" fmla="*/ 48560 h 372294"/>
                <a:gd name="connsiteX26" fmla="*/ 192622 w 373912"/>
                <a:gd name="connsiteY26" fmla="*/ 32373 h 372294"/>
                <a:gd name="connsiteX27" fmla="*/ 224995 w 373912"/>
                <a:gd name="connsiteY27" fmla="*/ 32373 h 372294"/>
                <a:gd name="connsiteX28" fmla="*/ 224995 w 373912"/>
                <a:gd name="connsiteY28" fmla="*/ 113307 h 372294"/>
                <a:gd name="connsiteX29" fmla="*/ 144062 w 373912"/>
                <a:gd name="connsiteY29" fmla="*/ 113307 h 372294"/>
                <a:gd name="connsiteX30" fmla="*/ 129494 w 373912"/>
                <a:gd name="connsiteY30" fmla="*/ 129494 h 372294"/>
                <a:gd name="connsiteX31" fmla="*/ 129494 w 373912"/>
                <a:gd name="connsiteY31" fmla="*/ 153774 h 372294"/>
                <a:gd name="connsiteX32" fmla="*/ 145680 w 373912"/>
                <a:gd name="connsiteY32" fmla="*/ 169960 h 372294"/>
                <a:gd name="connsiteX33" fmla="*/ 145680 w 373912"/>
                <a:gd name="connsiteY33" fmla="*/ 169960 h 372294"/>
                <a:gd name="connsiteX34" fmla="*/ 145680 w 373912"/>
                <a:gd name="connsiteY34" fmla="*/ 255750 h 372294"/>
                <a:gd name="connsiteX35" fmla="*/ 121400 w 373912"/>
                <a:gd name="connsiteY35" fmla="*/ 258987 h 372294"/>
                <a:gd name="connsiteX36" fmla="*/ 119782 w 373912"/>
                <a:gd name="connsiteY36" fmla="*/ 258987 h 372294"/>
                <a:gd name="connsiteX37" fmla="*/ 16187 w 373912"/>
                <a:gd name="connsiteY37" fmla="*/ 153774 h 372294"/>
                <a:gd name="connsiteX38" fmla="*/ 16187 w 373912"/>
                <a:gd name="connsiteY38" fmla="*/ 32373 h 372294"/>
                <a:gd name="connsiteX39" fmla="*/ 48560 w 373912"/>
                <a:gd name="connsiteY39" fmla="*/ 32373 h 372294"/>
                <a:gd name="connsiteX40" fmla="*/ 48560 w 373912"/>
                <a:gd name="connsiteY40" fmla="*/ 48560 h 372294"/>
                <a:gd name="connsiteX41" fmla="*/ 64747 w 373912"/>
                <a:gd name="connsiteY41" fmla="*/ 48560 h 372294"/>
                <a:gd name="connsiteX42" fmla="*/ 64747 w 373912"/>
                <a:gd name="connsiteY42" fmla="*/ 0 h 372294"/>
                <a:gd name="connsiteX43" fmla="*/ 48560 w 373912"/>
                <a:gd name="connsiteY43" fmla="*/ 0 h 372294"/>
                <a:gd name="connsiteX44" fmla="*/ 48560 w 373912"/>
                <a:gd name="connsiteY44" fmla="*/ 16187 h 372294"/>
                <a:gd name="connsiteX45" fmla="*/ 16187 w 373912"/>
                <a:gd name="connsiteY45" fmla="*/ 16187 h 372294"/>
                <a:gd name="connsiteX46" fmla="*/ 0 w 373912"/>
                <a:gd name="connsiteY46" fmla="*/ 32373 h 372294"/>
                <a:gd name="connsiteX47" fmla="*/ 0 w 373912"/>
                <a:gd name="connsiteY47" fmla="*/ 153774 h 372294"/>
                <a:gd name="connsiteX48" fmla="*/ 114926 w 373912"/>
                <a:gd name="connsiteY48" fmla="*/ 275174 h 372294"/>
                <a:gd name="connsiteX49" fmla="*/ 145680 w 373912"/>
                <a:gd name="connsiteY49" fmla="*/ 343158 h 372294"/>
                <a:gd name="connsiteX50" fmla="*/ 220139 w 373912"/>
                <a:gd name="connsiteY50" fmla="*/ 372294 h 372294"/>
                <a:gd name="connsiteX51" fmla="*/ 252513 w 373912"/>
                <a:gd name="connsiteY51" fmla="*/ 372294 h 372294"/>
                <a:gd name="connsiteX52" fmla="*/ 357726 w 373912"/>
                <a:gd name="connsiteY52" fmla="*/ 267081 h 372294"/>
                <a:gd name="connsiteX53" fmla="*/ 357726 w 373912"/>
                <a:gd name="connsiteY53" fmla="*/ 160248 h 372294"/>
                <a:gd name="connsiteX54" fmla="*/ 373913 w 373912"/>
                <a:gd name="connsiteY54" fmla="*/ 137587 h 372294"/>
                <a:gd name="connsiteX55" fmla="*/ 348014 w 373912"/>
                <a:gd name="connsiteY55" fmla="*/ 113307 h 372294"/>
                <a:gd name="connsiteX56" fmla="*/ 348014 w 373912"/>
                <a:gd name="connsiteY56" fmla="*/ 113307 h 372294"/>
                <a:gd name="connsiteX57" fmla="*/ 275174 w 373912"/>
                <a:gd name="connsiteY57" fmla="*/ 291361 h 372294"/>
                <a:gd name="connsiteX58" fmla="*/ 161867 w 373912"/>
                <a:gd name="connsiteY58" fmla="*/ 291361 h 372294"/>
                <a:gd name="connsiteX59" fmla="*/ 161867 w 373912"/>
                <a:gd name="connsiteY59" fmla="*/ 169960 h 372294"/>
                <a:gd name="connsiteX60" fmla="*/ 275174 w 373912"/>
                <a:gd name="connsiteY60" fmla="*/ 169960 h 372294"/>
                <a:gd name="connsiteX61" fmla="*/ 275174 w 373912"/>
                <a:gd name="connsiteY61" fmla="*/ 291361 h 372294"/>
                <a:gd name="connsiteX62" fmla="*/ 145680 w 373912"/>
                <a:gd name="connsiteY62" fmla="*/ 153774 h 372294"/>
                <a:gd name="connsiteX63" fmla="*/ 145680 w 373912"/>
                <a:gd name="connsiteY63" fmla="*/ 129494 h 372294"/>
                <a:gd name="connsiteX64" fmla="*/ 178054 w 373912"/>
                <a:gd name="connsiteY64" fmla="*/ 129494 h 372294"/>
                <a:gd name="connsiteX65" fmla="*/ 178054 w 373912"/>
                <a:gd name="connsiteY65" fmla="*/ 145680 h 372294"/>
                <a:gd name="connsiteX66" fmla="*/ 194241 w 373912"/>
                <a:gd name="connsiteY66" fmla="*/ 145680 h 372294"/>
                <a:gd name="connsiteX67" fmla="*/ 194241 w 373912"/>
                <a:gd name="connsiteY67" fmla="*/ 129494 h 372294"/>
                <a:gd name="connsiteX68" fmla="*/ 242801 w 373912"/>
                <a:gd name="connsiteY68" fmla="*/ 129494 h 372294"/>
                <a:gd name="connsiteX69" fmla="*/ 242801 w 373912"/>
                <a:gd name="connsiteY69" fmla="*/ 145680 h 372294"/>
                <a:gd name="connsiteX70" fmla="*/ 258987 w 373912"/>
                <a:gd name="connsiteY70" fmla="*/ 145680 h 372294"/>
                <a:gd name="connsiteX71" fmla="*/ 258987 w 373912"/>
                <a:gd name="connsiteY71" fmla="*/ 129494 h 372294"/>
                <a:gd name="connsiteX72" fmla="*/ 291361 w 373912"/>
                <a:gd name="connsiteY72" fmla="*/ 129494 h 372294"/>
                <a:gd name="connsiteX73" fmla="*/ 291361 w 373912"/>
                <a:gd name="connsiteY73" fmla="*/ 153774 h 372294"/>
                <a:gd name="connsiteX74" fmla="*/ 145680 w 373912"/>
                <a:gd name="connsiteY74" fmla="*/ 153774 h 372294"/>
                <a:gd name="connsiteX75" fmla="*/ 348014 w 373912"/>
                <a:gd name="connsiteY75" fmla="*/ 145680 h 372294"/>
                <a:gd name="connsiteX76" fmla="*/ 339921 w 373912"/>
                <a:gd name="connsiteY76" fmla="*/ 137587 h 372294"/>
                <a:gd name="connsiteX77" fmla="*/ 348014 w 373912"/>
                <a:gd name="connsiteY77" fmla="*/ 129494 h 372294"/>
                <a:gd name="connsiteX78" fmla="*/ 356108 w 373912"/>
                <a:gd name="connsiteY78" fmla="*/ 137587 h 372294"/>
                <a:gd name="connsiteX79" fmla="*/ 348014 w 373912"/>
                <a:gd name="connsiteY79" fmla="*/ 145680 h 372294"/>
                <a:gd name="connsiteX80" fmla="*/ 239563 w 373912"/>
                <a:gd name="connsiteY80" fmla="*/ 224995 h 372294"/>
                <a:gd name="connsiteX81" fmla="*/ 233089 w 373912"/>
                <a:gd name="connsiteY81" fmla="*/ 233089 h 372294"/>
                <a:gd name="connsiteX82" fmla="*/ 226614 w 373912"/>
                <a:gd name="connsiteY82" fmla="*/ 224995 h 372294"/>
                <a:gd name="connsiteX83" fmla="*/ 233089 w 373912"/>
                <a:gd name="connsiteY83" fmla="*/ 212046 h 372294"/>
                <a:gd name="connsiteX84" fmla="*/ 233089 w 373912"/>
                <a:gd name="connsiteY84" fmla="*/ 202334 h 372294"/>
                <a:gd name="connsiteX85" fmla="*/ 216902 w 373912"/>
                <a:gd name="connsiteY85" fmla="*/ 186147 h 372294"/>
                <a:gd name="connsiteX86" fmla="*/ 187766 w 373912"/>
                <a:gd name="connsiteY86" fmla="*/ 186147 h 372294"/>
                <a:gd name="connsiteX87" fmla="*/ 187766 w 373912"/>
                <a:gd name="connsiteY87" fmla="*/ 244419 h 372294"/>
                <a:gd name="connsiteX88" fmla="*/ 203953 w 373912"/>
                <a:gd name="connsiteY88" fmla="*/ 244419 h 372294"/>
                <a:gd name="connsiteX89" fmla="*/ 203953 w 373912"/>
                <a:gd name="connsiteY89" fmla="*/ 226614 h 372294"/>
                <a:gd name="connsiteX90" fmla="*/ 207190 w 373912"/>
                <a:gd name="connsiteY90" fmla="*/ 226614 h 372294"/>
                <a:gd name="connsiteX91" fmla="*/ 221758 w 373912"/>
                <a:gd name="connsiteY91" fmla="*/ 246038 h 372294"/>
                <a:gd name="connsiteX92" fmla="*/ 205571 w 373912"/>
                <a:gd name="connsiteY92" fmla="*/ 267081 h 372294"/>
                <a:gd name="connsiteX93" fmla="*/ 226614 w 373912"/>
                <a:gd name="connsiteY93" fmla="*/ 267081 h 372294"/>
                <a:gd name="connsiteX94" fmla="*/ 234707 w 373912"/>
                <a:gd name="connsiteY94" fmla="*/ 258987 h 372294"/>
                <a:gd name="connsiteX95" fmla="*/ 241182 w 373912"/>
                <a:gd name="connsiteY95" fmla="*/ 267081 h 372294"/>
                <a:gd name="connsiteX96" fmla="*/ 262225 w 373912"/>
                <a:gd name="connsiteY96" fmla="*/ 267081 h 372294"/>
                <a:gd name="connsiteX97" fmla="*/ 244419 w 373912"/>
                <a:gd name="connsiteY97" fmla="*/ 244419 h 372294"/>
                <a:gd name="connsiteX98" fmla="*/ 260606 w 373912"/>
                <a:gd name="connsiteY98" fmla="*/ 223377 h 372294"/>
                <a:gd name="connsiteX99" fmla="*/ 239563 w 373912"/>
                <a:gd name="connsiteY99" fmla="*/ 224995 h 372294"/>
                <a:gd name="connsiteX100" fmla="*/ 239563 w 373912"/>
                <a:gd name="connsiteY100" fmla="*/ 224995 h 372294"/>
                <a:gd name="connsiteX101" fmla="*/ 216902 w 373912"/>
                <a:gd name="connsiteY101" fmla="*/ 210427 h 372294"/>
                <a:gd name="connsiteX102" fmla="*/ 202334 w 373912"/>
                <a:gd name="connsiteY102" fmla="*/ 210427 h 372294"/>
                <a:gd name="connsiteX103" fmla="*/ 202334 w 373912"/>
                <a:gd name="connsiteY103" fmla="*/ 202334 h 372294"/>
                <a:gd name="connsiteX104" fmla="*/ 216902 w 373912"/>
                <a:gd name="connsiteY104" fmla="*/ 202334 h 372294"/>
                <a:gd name="connsiteX105" fmla="*/ 216902 w 373912"/>
                <a:gd name="connsiteY105" fmla="*/ 210427 h 3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73912" h="372294">
                  <a:moveTo>
                    <a:pt x="348014" y="113307"/>
                  </a:moveTo>
                  <a:cubicBezTo>
                    <a:pt x="335065" y="113307"/>
                    <a:pt x="323734" y="124638"/>
                    <a:pt x="323734" y="137587"/>
                  </a:cubicBezTo>
                  <a:cubicBezTo>
                    <a:pt x="323734" y="147299"/>
                    <a:pt x="330209" y="157011"/>
                    <a:pt x="339921" y="160248"/>
                  </a:cubicBezTo>
                  <a:lnTo>
                    <a:pt x="339921" y="267081"/>
                  </a:lnTo>
                  <a:cubicBezTo>
                    <a:pt x="339921" y="315641"/>
                    <a:pt x="299454" y="356108"/>
                    <a:pt x="250894" y="356108"/>
                  </a:cubicBezTo>
                  <a:lnTo>
                    <a:pt x="218521" y="356108"/>
                  </a:lnTo>
                  <a:cubicBezTo>
                    <a:pt x="194241" y="356108"/>
                    <a:pt x="173198" y="348014"/>
                    <a:pt x="155392" y="331828"/>
                  </a:cubicBezTo>
                  <a:cubicBezTo>
                    <a:pt x="140824" y="317260"/>
                    <a:pt x="131112" y="297835"/>
                    <a:pt x="129494" y="275174"/>
                  </a:cubicBezTo>
                  <a:cubicBezTo>
                    <a:pt x="134350" y="275174"/>
                    <a:pt x="139206" y="273555"/>
                    <a:pt x="144062" y="273555"/>
                  </a:cubicBezTo>
                  <a:lnTo>
                    <a:pt x="144062" y="291361"/>
                  </a:lnTo>
                  <a:cubicBezTo>
                    <a:pt x="144062" y="299454"/>
                    <a:pt x="150536" y="307547"/>
                    <a:pt x="160248" y="307547"/>
                  </a:cubicBezTo>
                  <a:lnTo>
                    <a:pt x="273555" y="307547"/>
                  </a:lnTo>
                  <a:cubicBezTo>
                    <a:pt x="281649" y="307547"/>
                    <a:pt x="289742" y="299454"/>
                    <a:pt x="289742" y="291361"/>
                  </a:cubicBezTo>
                  <a:lnTo>
                    <a:pt x="289742" y="169960"/>
                  </a:lnTo>
                  <a:lnTo>
                    <a:pt x="289742" y="169960"/>
                  </a:lnTo>
                  <a:cubicBezTo>
                    <a:pt x="297835" y="169960"/>
                    <a:pt x="305929" y="163486"/>
                    <a:pt x="305929" y="153774"/>
                  </a:cubicBezTo>
                  <a:lnTo>
                    <a:pt x="305929" y="129494"/>
                  </a:lnTo>
                  <a:cubicBezTo>
                    <a:pt x="305929" y="119782"/>
                    <a:pt x="297835" y="113307"/>
                    <a:pt x="289742" y="113307"/>
                  </a:cubicBezTo>
                  <a:lnTo>
                    <a:pt x="241182" y="113307"/>
                  </a:lnTo>
                  <a:lnTo>
                    <a:pt x="241182" y="32373"/>
                  </a:lnTo>
                  <a:cubicBezTo>
                    <a:pt x="241182" y="24280"/>
                    <a:pt x="234707" y="16187"/>
                    <a:pt x="224995" y="16187"/>
                  </a:cubicBezTo>
                  <a:lnTo>
                    <a:pt x="192622" y="16187"/>
                  </a:lnTo>
                  <a:lnTo>
                    <a:pt x="192622" y="0"/>
                  </a:lnTo>
                  <a:lnTo>
                    <a:pt x="176435" y="0"/>
                  </a:lnTo>
                  <a:lnTo>
                    <a:pt x="176435" y="48560"/>
                  </a:lnTo>
                  <a:lnTo>
                    <a:pt x="192622" y="48560"/>
                  </a:lnTo>
                  <a:lnTo>
                    <a:pt x="192622" y="32373"/>
                  </a:lnTo>
                  <a:lnTo>
                    <a:pt x="224995" y="32373"/>
                  </a:lnTo>
                  <a:lnTo>
                    <a:pt x="224995" y="113307"/>
                  </a:lnTo>
                  <a:lnTo>
                    <a:pt x="144062" y="113307"/>
                  </a:lnTo>
                  <a:cubicBezTo>
                    <a:pt x="137587" y="113307"/>
                    <a:pt x="129494" y="119782"/>
                    <a:pt x="129494" y="129494"/>
                  </a:cubicBezTo>
                  <a:lnTo>
                    <a:pt x="129494" y="153774"/>
                  </a:lnTo>
                  <a:cubicBezTo>
                    <a:pt x="129494" y="163486"/>
                    <a:pt x="135968" y="169960"/>
                    <a:pt x="145680" y="169960"/>
                  </a:cubicBezTo>
                  <a:lnTo>
                    <a:pt x="145680" y="169960"/>
                  </a:lnTo>
                  <a:lnTo>
                    <a:pt x="145680" y="255750"/>
                  </a:lnTo>
                  <a:cubicBezTo>
                    <a:pt x="137587" y="257369"/>
                    <a:pt x="129494" y="258987"/>
                    <a:pt x="121400" y="258987"/>
                  </a:cubicBezTo>
                  <a:lnTo>
                    <a:pt x="119782" y="258987"/>
                  </a:lnTo>
                  <a:cubicBezTo>
                    <a:pt x="63128" y="257369"/>
                    <a:pt x="16187" y="210427"/>
                    <a:pt x="16187" y="153774"/>
                  </a:cubicBezTo>
                  <a:lnTo>
                    <a:pt x="16187" y="32373"/>
                  </a:lnTo>
                  <a:lnTo>
                    <a:pt x="48560" y="32373"/>
                  </a:lnTo>
                  <a:lnTo>
                    <a:pt x="48560" y="48560"/>
                  </a:lnTo>
                  <a:lnTo>
                    <a:pt x="64747" y="48560"/>
                  </a:lnTo>
                  <a:lnTo>
                    <a:pt x="64747" y="0"/>
                  </a:lnTo>
                  <a:lnTo>
                    <a:pt x="48560" y="0"/>
                  </a:lnTo>
                  <a:lnTo>
                    <a:pt x="48560" y="16187"/>
                  </a:lnTo>
                  <a:lnTo>
                    <a:pt x="16187" y="16187"/>
                  </a:lnTo>
                  <a:cubicBezTo>
                    <a:pt x="8093" y="16187"/>
                    <a:pt x="0" y="24280"/>
                    <a:pt x="0" y="32373"/>
                  </a:cubicBezTo>
                  <a:lnTo>
                    <a:pt x="0" y="153774"/>
                  </a:lnTo>
                  <a:cubicBezTo>
                    <a:pt x="0" y="218521"/>
                    <a:pt x="50179" y="270318"/>
                    <a:pt x="114926" y="275174"/>
                  </a:cubicBezTo>
                  <a:cubicBezTo>
                    <a:pt x="116544" y="301073"/>
                    <a:pt x="127875" y="325353"/>
                    <a:pt x="145680" y="343158"/>
                  </a:cubicBezTo>
                  <a:cubicBezTo>
                    <a:pt x="165104" y="362582"/>
                    <a:pt x="191003" y="372294"/>
                    <a:pt x="220139" y="372294"/>
                  </a:cubicBezTo>
                  <a:lnTo>
                    <a:pt x="252513" y="372294"/>
                  </a:lnTo>
                  <a:cubicBezTo>
                    <a:pt x="310785" y="372294"/>
                    <a:pt x="357726" y="325353"/>
                    <a:pt x="357726" y="267081"/>
                  </a:cubicBezTo>
                  <a:lnTo>
                    <a:pt x="357726" y="160248"/>
                  </a:lnTo>
                  <a:cubicBezTo>
                    <a:pt x="367438" y="157011"/>
                    <a:pt x="373913" y="147299"/>
                    <a:pt x="373913" y="137587"/>
                  </a:cubicBezTo>
                  <a:cubicBezTo>
                    <a:pt x="372294" y="124638"/>
                    <a:pt x="360964" y="113307"/>
                    <a:pt x="348014" y="113307"/>
                  </a:cubicBezTo>
                  <a:lnTo>
                    <a:pt x="348014" y="113307"/>
                  </a:lnTo>
                  <a:close/>
                  <a:moveTo>
                    <a:pt x="275174" y="291361"/>
                  </a:moveTo>
                  <a:lnTo>
                    <a:pt x="161867" y="291361"/>
                  </a:lnTo>
                  <a:lnTo>
                    <a:pt x="161867" y="169960"/>
                  </a:lnTo>
                  <a:lnTo>
                    <a:pt x="275174" y="169960"/>
                  </a:lnTo>
                  <a:lnTo>
                    <a:pt x="275174" y="291361"/>
                  </a:lnTo>
                  <a:close/>
                  <a:moveTo>
                    <a:pt x="145680" y="153774"/>
                  </a:moveTo>
                  <a:lnTo>
                    <a:pt x="145680" y="129494"/>
                  </a:lnTo>
                  <a:lnTo>
                    <a:pt x="178054" y="129494"/>
                  </a:lnTo>
                  <a:lnTo>
                    <a:pt x="178054" y="145680"/>
                  </a:lnTo>
                  <a:lnTo>
                    <a:pt x="194241" y="145680"/>
                  </a:lnTo>
                  <a:lnTo>
                    <a:pt x="194241" y="129494"/>
                  </a:lnTo>
                  <a:lnTo>
                    <a:pt x="242801" y="129494"/>
                  </a:lnTo>
                  <a:lnTo>
                    <a:pt x="242801" y="145680"/>
                  </a:lnTo>
                  <a:lnTo>
                    <a:pt x="258987" y="145680"/>
                  </a:lnTo>
                  <a:lnTo>
                    <a:pt x="258987" y="129494"/>
                  </a:lnTo>
                  <a:lnTo>
                    <a:pt x="291361" y="129494"/>
                  </a:lnTo>
                  <a:lnTo>
                    <a:pt x="291361" y="153774"/>
                  </a:lnTo>
                  <a:lnTo>
                    <a:pt x="145680" y="153774"/>
                  </a:lnTo>
                  <a:close/>
                  <a:moveTo>
                    <a:pt x="348014" y="145680"/>
                  </a:moveTo>
                  <a:cubicBezTo>
                    <a:pt x="344777" y="145680"/>
                    <a:pt x="339921" y="142443"/>
                    <a:pt x="339921" y="137587"/>
                  </a:cubicBezTo>
                  <a:cubicBezTo>
                    <a:pt x="339921" y="132731"/>
                    <a:pt x="343158" y="129494"/>
                    <a:pt x="348014" y="129494"/>
                  </a:cubicBezTo>
                  <a:cubicBezTo>
                    <a:pt x="352870" y="129494"/>
                    <a:pt x="356108" y="132731"/>
                    <a:pt x="356108" y="137587"/>
                  </a:cubicBezTo>
                  <a:cubicBezTo>
                    <a:pt x="356108" y="142443"/>
                    <a:pt x="352870" y="145680"/>
                    <a:pt x="348014" y="145680"/>
                  </a:cubicBezTo>
                  <a:close/>
                  <a:moveTo>
                    <a:pt x="239563" y="224995"/>
                  </a:moveTo>
                  <a:lnTo>
                    <a:pt x="233089" y="233089"/>
                  </a:lnTo>
                  <a:lnTo>
                    <a:pt x="226614" y="224995"/>
                  </a:lnTo>
                  <a:cubicBezTo>
                    <a:pt x="229851" y="223377"/>
                    <a:pt x="233089" y="218521"/>
                    <a:pt x="233089" y="212046"/>
                  </a:cubicBezTo>
                  <a:lnTo>
                    <a:pt x="233089" y="202334"/>
                  </a:lnTo>
                  <a:cubicBezTo>
                    <a:pt x="233089" y="192622"/>
                    <a:pt x="226614" y="186147"/>
                    <a:pt x="216902" y="186147"/>
                  </a:cubicBezTo>
                  <a:lnTo>
                    <a:pt x="187766" y="186147"/>
                  </a:lnTo>
                  <a:lnTo>
                    <a:pt x="187766" y="244419"/>
                  </a:lnTo>
                  <a:lnTo>
                    <a:pt x="203953" y="244419"/>
                  </a:lnTo>
                  <a:lnTo>
                    <a:pt x="203953" y="226614"/>
                  </a:lnTo>
                  <a:lnTo>
                    <a:pt x="207190" y="226614"/>
                  </a:lnTo>
                  <a:lnTo>
                    <a:pt x="221758" y="246038"/>
                  </a:lnTo>
                  <a:lnTo>
                    <a:pt x="205571" y="267081"/>
                  </a:lnTo>
                  <a:lnTo>
                    <a:pt x="226614" y="267081"/>
                  </a:lnTo>
                  <a:lnTo>
                    <a:pt x="234707" y="258987"/>
                  </a:lnTo>
                  <a:lnTo>
                    <a:pt x="241182" y="267081"/>
                  </a:lnTo>
                  <a:lnTo>
                    <a:pt x="262225" y="267081"/>
                  </a:lnTo>
                  <a:lnTo>
                    <a:pt x="244419" y="244419"/>
                  </a:lnTo>
                  <a:lnTo>
                    <a:pt x="260606" y="223377"/>
                  </a:lnTo>
                  <a:lnTo>
                    <a:pt x="239563" y="224995"/>
                  </a:lnTo>
                  <a:lnTo>
                    <a:pt x="239563" y="224995"/>
                  </a:lnTo>
                  <a:close/>
                  <a:moveTo>
                    <a:pt x="216902" y="210427"/>
                  </a:moveTo>
                  <a:lnTo>
                    <a:pt x="202334" y="210427"/>
                  </a:lnTo>
                  <a:lnTo>
                    <a:pt x="202334" y="202334"/>
                  </a:lnTo>
                  <a:lnTo>
                    <a:pt x="216902" y="202334"/>
                  </a:lnTo>
                  <a:lnTo>
                    <a:pt x="216902" y="210427"/>
                  </a:lnTo>
                  <a:close/>
                </a:path>
              </a:pathLst>
            </a:custGeom>
            <a:solidFill>
              <a:schemeClr val="bg1"/>
            </a:solidFill>
            <a:ln w="15875" cap="flat">
              <a:noFill/>
              <a:prstDash val="solid"/>
              <a:miter/>
            </a:ln>
          </p:spPr>
          <p:txBody>
            <a:bodyPr rtlCol="0" anchor="ctr"/>
            <a:lstStyle/>
            <a:p>
              <a:endParaRPr lang="en-US" dirty="0"/>
            </a:p>
          </p:txBody>
        </p:sp>
      </p:grpSp>
      <p:grpSp>
        <p:nvGrpSpPr>
          <p:cNvPr id="34" name="Group 33">
            <a:extLst>
              <a:ext uri="{FF2B5EF4-FFF2-40B4-BE49-F238E27FC236}">
                <a16:creationId xmlns:a16="http://schemas.microsoft.com/office/drawing/2014/main" id="{98F3BF4E-2F7D-38D5-0B41-B2E8F2005FFD}"/>
              </a:ext>
            </a:extLst>
          </p:cNvPr>
          <p:cNvGrpSpPr/>
          <p:nvPr/>
        </p:nvGrpSpPr>
        <p:grpSpPr>
          <a:xfrm>
            <a:off x="5100024" y="1268264"/>
            <a:ext cx="2044259" cy="2744793"/>
            <a:chOff x="5100024" y="1268264"/>
            <a:chExt cx="2044259" cy="2744793"/>
          </a:xfrm>
        </p:grpSpPr>
        <p:sp>
          <p:nvSpPr>
            <p:cNvPr id="7" name="Content Placeholder 10">
              <a:extLst>
                <a:ext uri="{FF2B5EF4-FFF2-40B4-BE49-F238E27FC236}">
                  <a16:creationId xmlns:a16="http://schemas.microsoft.com/office/drawing/2014/main" id="{D7141AB5-8421-2CC9-4CD2-4AE7A35B892C}"/>
                </a:ext>
              </a:extLst>
            </p:cNvPr>
            <p:cNvSpPr txBox="1">
              <a:spLocks/>
            </p:cNvSpPr>
            <p:nvPr/>
          </p:nvSpPr>
          <p:spPr bwMode="gray">
            <a:xfrm>
              <a:off x="5100024" y="2785543"/>
              <a:ext cx="2044259" cy="1227514"/>
            </a:xfrm>
          </p:spPr>
          <p:txBody>
            <a:bodyPr vert="horz" lIns="0" tIns="0" rIns="0" bIns="0" rtlCol="0">
              <a:noAutofit/>
            </a:bodyPr>
            <a:lst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lang="en-US" sz="1800" b="1" kern="1200" cap="none" baseline="0" dirty="0" smtClean="0">
                  <a:solidFill>
                    <a:schemeClr val="tx1"/>
                  </a:solidFill>
                  <a:latin typeface="+mn-lt"/>
                  <a:ea typeface="+mn-ea"/>
                  <a:cs typeface="+mn-cs"/>
                </a:defRPr>
              </a:lvl1pPr>
              <a:lvl2pPr marL="0" indent="0" algn="l" defTabSz="914400" rtl="0" eaLnBrk="1" latinLnBrk="0" hangingPunct="1">
                <a:lnSpc>
                  <a:spcPct val="90000"/>
                </a:lnSpc>
                <a:spcBef>
                  <a:spcPts val="500"/>
                </a:spcBef>
                <a:buClr>
                  <a:schemeClr val="tx1"/>
                </a:buClr>
                <a:buFont typeface="Arial" panose="020B0604020202020204" pitchFamily="34" charset="0"/>
                <a:buNone/>
                <a:defRPr lang="en-US" sz="2400" kern="1200" dirty="0" smtClean="0">
                  <a:solidFill>
                    <a:schemeClr val="tx1"/>
                  </a:solidFill>
                  <a:latin typeface="+mn-lt"/>
                  <a:ea typeface="+mn-ea"/>
                  <a:cs typeface="+mn-cs"/>
                </a:defRPr>
              </a:lvl2pPr>
              <a:lvl3pPr marL="174625" indent="-174625" algn="l" defTabSz="914400" rtl="0" eaLnBrk="1" latinLnBrk="0" hangingPunct="1">
                <a:lnSpc>
                  <a:spcPct val="90000"/>
                </a:lnSpc>
                <a:spcBef>
                  <a:spcPts val="1200"/>
                </a:spcBef>
                <a:buClr>
                  <a:schemeClr val="tx1"/>
                </a:buClr>
                <a:buFont typeface="Arial" panose="020B0604020202020204" pitchFamily="34" charset="0"/>
                <a:buChar char="•"/>
                <a:defRPr lang="en-US" sz="1400" kern="1200" dirty="0" smtClean="0">
                  <a:solidFill>
                    <a:schemeClr val="tx1"/>
                  </a:solidFill>
                  <a:latin typeface="+mn-lt"/>
                  <a:ea typeface="+mn-ea"/>
                  <a:cs typeface="+mn-cs"/>
                </a:defRPr>
              </a:lvl3pPr>
              <a:lvl4pPr marL="347663" indent="-173038"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smtClean="0">
                  <a:solidFill>
                    <a:schemeClr val="tx1"/>
                  </a:solidFill>
                  <a:latin typeface="+mn-lt"/>
                  <a:ea typeface="+mn-ea"/>
                  <a:cs typeface="+mn-cs"/>
                </a:defRPr>
              </a:lvl4pPr>
              <a:lvl5pPr marL="511175" indent="-163513" algn="l" defTabSz="914400" rtl="0" eaLnBrk="1" latinLnBrk="0" hangingPunct="1">
                <a:lnSpc>
                  <a:spcPct val="90000"/>
                </a:lnSpc>
                <a:spcBef>
                  <a:spcPts val="500"/>
                </a:spcBef>
                <a:buClr>
                  <a:schemeClr val="tx1"/>
                </a:buClr>
                <a:buFont typeface="Arial" panose="020B0604020202020204" pitchFamily="34" charset="0"/>
                <a:buChar char="•"/>
                <a:defRPr lang="en-US" sz="1800" kern="1200" dirty="0">
                  <a:solidFill>
                    <a:schemeClr val="tx2"/>
                  </a:solidFill>
                  <a:latin typeface="+mn-lt"/>
                  <a:ea typeface="+mn-ea"/>
                  <a:cs typeface="+mn-cs"/>
                </a:defRPr>
              </a:lvl5pPr>
              <a:lvl6pPr marL="685800" indent="-174625"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6pPr>
              <a:lvl7pPr marL="857250" indent="-17462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1030288"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1203325"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500"/>
                </a:spcAft>
                <a:buNone/>
              </a:pPr>
              <a:r>
                <a:rPr lang="en-US" sz="1600" b="0" kern="0" dirty="0">
                  <a:latin typeface="CVS Health Sans" panose="020B0504020202020204" pitchFamily="34" charset="0"/>
                </a:rPr>
                <a:t>Estimate annual health care expenses for you and your dependents</a:t>
              </a:r>
            </a:p>
          </p:txBody>
        </p:sp>
        <p:grpSp>
          <p:nvGrpSpPr>
            <p:cNvPr id="32" name="Group 31">
              <a:extLst>
                <a:ext uri="{FF2B5EF4-FFF2-40B4-BE49-F238E27FC236}">
                  <a16:creationId xmlns:a16="http://schemas.microsoft.com/office/drawing/2014/main" id="{9FB619EB-F162-02D8-881C-3C51B79A0C29}"/>
                </a:ext>
              </a:extLst>
            </p:cNvPr>
            <p:cNvGrpSpPr/>
            <p:nvPr/>
          </p:nvGrpSpPr>
          <p:grpSpPr>
            <a:xfrm>
              <a:off x="5394297" y="1268264"/>
              <a:ext cx="1355353" cy="1355353"/>
              <a:chOff x="5394297" y="1268264"/>
              <a:chExt cx="1355353" cy="1355353"/>
            </a:xfrm>
          </p:grpSpPr>
          <p:sp>
            <p:nvSpPr>
              <p:cNvPr id="22" name="Oval 21">
                <a:extLst>
                  <a:ext uri="{FF2B5EF4-FFF2-40B4-BE49-F238E27FC236}">
                    <a16:creationId xmlns:a16="http://schemas.microsoft.com/office/drawing/2014/main" id="{09ECE1D6-94E1-A9C8-A43B-D57F02C2E23E}"/>
                  </a:ext>
                </a:extLst>
              </p:cNvPr>
              <p:cNvSpPr/>
              <p:nvPr/>
            </p:nvSpPr>
            <p:spPr>
              <a:xfrm>
                <a:off x="5394297" y="1268264"/>
                <a:ext cx="1355353" cy="1355353"/>
              </a:xfrm>
              <a:prstGeom prst="ellipse">
                <a:avLst/>
              </a:prstGeom>
              <a:solidFill>
                <a:srgbClr val="77D8E8">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23" name="Oval 22">
                <a:extLst>
                  <a:ext uri="{FF2B5EF4-FFF2-40B4-BE49-F238E27FC236}">
                    <a16:creationId xmlns:a16="http://schemas.microsoft.com/office/drawing/2014/main" id="{FBA4EC42-5A09-6E44-2C18-0C03818E3986}"/>
                  </a:ext>
                </a:extLst>
              </p:cNvPr>
              <p:cNvSpPr/>
              <p:nvPr/>
            </p:nvSpPr>
            <p:spPr>
              <a:xfrm>
                <a:off x="5528390" y="1402997"/>
                <a:ext cx="1074116" cy="1074116"/>
              </a:xfrm>
              <a:prstGeom prst="ellipse">
                <a:avLst/>
              </a:prstGeom>
              <a:solidFill>
                <a:schemeClr val="accent2"/>
              </a:solidFill>
              <a:ln w="12700" cap="flat" cmpd="sng" algn="ctr">
                <a:solidFill>
                  <a:srgbClr val="517C9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43" name="Graphic 88" descr="Calculator icon.">
                <a:extLst>
                  <a:ext uri="{FF2B5EF4-FFF2-40B4-BE49-F238E27FC236}">
                    <a16:creationId xmlns:a16="http://schemas.microsoft.com/office/drawing/2014/main" id="{CCAADB41-63A3-28D5-0F8B-60B639809C55}"/>
                  </a:ext>
                </a:extLst>
              </p:cNvPr>
              <p:cNvSpPr/>
              <p:nvPr/>
            </p:nvSpPr>
            <p:spPr>
              <a:xfrm>
                <a:off x="5861315" y="1615516"/>
                <a:ext cx="457448" cy="671168"/>
              </a:xfrm>
              <a:custGeom>
                <a:avLst/>
                <a:gdLst>
                  <a:gd name="connsiteX0" fmla="*/ 287376 w 306534"/>
                  <a:gd name="connsiteY0" fmla="*/ 0 h 459801"/>
                  <a:gd name="connsiteX1" fmla="*/ 19158 w 306534"/>
                  <a:gd name="connsiteY1" fmla="*/ 0 h 459801"/>
                  <a:gd name="connsiteX2" fmla="*/ 0 w 306534"/>
                  <a:gd name="connsiteY2" fmla="*/ 19158 h 459801"/>
                  <a:gd name="connsiteX3" fmla="*/ 0 w 306534"/>
                  <a:gd name="connsiteY3" fmla="*/ 440643 h 459801"/>
                  <a:gd name="connsiteX4" fmla="*/ 19158 w 306534"/>
                  <a:gd name="connsiteY4" fmla="*/ 459801 h 459801"/>
                  <a:gd name="connsiteX5" fmla="*/ 287376 w 306534"/>
                  <a:gd name="connsiteY5" fmla="*/ 459801 h 459801"/>
                  <a:gd name="connsiteX6" fmla="*/ 306534 w 306534"/>
                  <a:gd name="connsiteY6" fmla="*/ 440643 h 459801"/>
                  <a:gd name="connsiteX7" fmla="*/ 306534 w 306534"/>
                  <a:gd name="connsiteY7" fmla="*/ 19158 h 459801"/>
                  <a:gd name="connsiteX8" fmla="*/ 287376 w 306534"/>
                  <a:gd name="connsiteY8" fmla="*/ 0 h 459801"/>
                  <a:gd name="connsiteX9" fmla="*/ 287376 w 306534"/>
                  <a:gd name="connsiteY9" fmla="*/ 440643 h 459801"/>
                  <a:gd name="connsiteX10" fmla="*/ 19158 w 306534"/>
                  <a:gd name="connsiteY10" fmla="*/ 440643 h 459801"/>
                  <a:gd name="connsiteX11" fmla="*/ 19158 w 306534"/>
                  <a:gd name="connsiteY11" fmla="*/ 19158 h 459801"/>
                  <a:gd name="connsiteX12" fmla="*/ 287376 w 306534"/>
                  <a:gd name="connsiteY12" fmla="*/ 19158 h 459801"/>
                  <a:gd name="connsiteX13" fmla="*/ 287376 w 306534"/>
                  <a:gd name="connsiteY13" fmla="*/ 440643 h 459801"/>
                  <a:gd name="connsiteX14" fmla="*/ 67054 w 306534"/>
                  <a:gd name="connsiteY14" fmla="*/ 153267 h 459801"/>
                  <a:gd name="connsiteX15" fmla="*/ 239480 w 306534"/>
                  <a:gd name="connsiteY15" fmla="*/ 153267 h 459801"/>
                  <a:gd name="connsiteX16" fmla="*/ 258638 w 306534"/>
                  <a:gd name="connsiteY16" fmla="*/ 134109 h 459801"/>
                  <a:gd name="connsiteX17" fmla="*/ 258638 w 306534"/>
                  <a:gd name="connsiteY17" fmla="*/ 76634 h 459801"/>
                  <a:gd name="connsiteX18" fmla="*/ 239480 w 306534"/>
                  <a:gd name="connsiteY18" fmla="*/ 57475 h 459801"/>
                  <a:gd name="connsiteX19" fmla="*/ 67054 w 306534"/>
                  <a:gd name="connsiteY19" fmla="*/ 57475 h 459801"/>
                  <a:gd name="connsiteX20" fmla="*/ 47896 w 306534"/>
                  <a:gd name="connsiteY20" fmla="*/ 76634 h 459801"/>
                  <a:gd name="connsiteX21" fmla="*/ 47896 w 306534"/>
                  <a:gd name="connsiteY21" fmla="*/ 134109 h 459801"/>
                  <a:gd name="connsiteX22" fmla="*/ 67054 w 306534"/>
                  <a:gd name="connsiteY22" fmla="*/ 153267 h 459801"/>
                  <a:gd name="connsiteX23" fmla="*/ 67054 w 306534"/>
                  <a:gd name="connsiteY23" fmla="*/ 76634 h 459801"/>
                  <a:gd name="connsiteX24" fmla="*/ 239480 w 306534"/>
                  <a:gd name="connsiteY24" fmla="*/ 76634 h 459801"/>
                  <a:gd name="connsiteX25" fmla="*/ 239480 w 306534"/>
                  <a:gd name="connsiteY25" fmla="*/ 134109 h 459801"/>
                  <a:gd name="connsiteX26" fmla="*/ 239480 w 306534"/>
                  <a:gd name="connsiteY26" fmla="*/ 134109 h 459801"/>
                  <a:gd name="connsiteX27" fmla="*/ 239480 w 306534"/>
                  <a:gd name="connsiteY27" fmla="*/ 134109 h 459801"/>
                  <a:gd name="connsiteX28" fmla="*/ 67054 w 306534"/>
                  <a:gd name="connsiteY28" fmla="*/ 134109 h 459801"/>
                  <a:gd name="connsiteX29" fmla="*/ 67054 w 306534"/>
                  <a:gd name="connsiteY29" fmla="*/ 76634 h 459801"/>
                  <a:gd name="connsiteX30" fmla="*/ 245227 w 306534"/>
                  <a:gd name="connsiteY30" fmla="*/ 191584 h 459801"/>
                  <a:gd name="connsiteX31" fmla="*/ 216490 w 306534"/>
                  <a:gd name="connsiteY31" fmla="*/ 191584 h 459801"/>
                  <a:gd name="connsiteX32" fmla="*/ 201163 w 306534"/>
                  <a:gd name="connsiteY32" fmla="*/ 206910 h 459801"/>
                  <a:gd name="connsiteX33" fmla="*/ 201163 w 306534"/>
                  <a:gd name="connsiteY33" fmla="*/ 235648 h 459801"/>
                  <a:gd name="connsiteX34" fmla="*/ 216490 w 306534"/>
                  <a:gd name="connsiteY34" fmla="*/ 250975 h 459801"/>
                  <a:gd name="connsiteX35" fmla="*/ 245227 w 306534"/>
                  <a:gd name="connsiteY35" fmla="*/ 250975 h 459801"/>
                  <a:gd name="connsiteX36" fmla="*/ 260554 w 306534"/>
                  <a:gd name="connsiteY36" fmla="*/ 235648 h 459801"/>
                  <a:gd name="connsiteX37" fmla="*/ 260554 w 306534"/>
                  <a:gd name="connsiteY37" fmla="*/ 206910 h 459801"/>
                  <a:gd name="connsiteX38" fmla="*/ 245227 w 306534"/>
                  <a:gd name="connsiteY38" fmla="*/ 191584 h 459801"/>
                  <a:gd name="connsiteX39" fmla="*/ 239480 w 306534"/>
                  <a:gd name="connsiteY39" fmla="*/ 229901 h 459801"/>
                  <a:gd name="connsiteX40" fmla="*/ 220321 w 306534"/>
                  <a:gd name="connsiteY40" fmla="*/ 229901 h 459801"/>
                  <a:gd name="connsiteX41" fmla="*/ 220321 w 306534"/>
                  <a:gd name="connsiteY41" fmla="*/ 210742 h 459801"/>
                  <a:gd name="connsiteX42" fmla="*/ 239480 w 306534"/>
                  <a:gd name="connsiteY42" fmla="*/ 210742 h 459801"/>
                  <a:gd name="connsiteX43" fmla="*/ 239480 w 306534"/>
                  <a:gd name="connsiteY43" fmla="*/ 229901 h 459801"/>
                  <a:gd name="connsiteX44" fmla="*/ 61307 w 306534"/>
                  <a:gd name="connsiteY44" fmla="*/ 249059 h 459801"/>
                  <a:gd name="connsiteX45" fmla="*/ 90044 w 306534"/>
                  <a:gd name="connsiteY45" fmla="*/ 249059 h 459801"/>
                  <a:gd name="connsiteX46" fmla="*/ 105371 w 306534"/>
                  <a:gd name="connsiteY46" fmla="*/ 233732 h 459801"/>
                  <a:gd name="connsiteX47" fmla="*/ 105371 w 306534"/>
                  <a:gd name="connsiteY47" fmla="*/ 204995 h 459801"/>
                  <a:gd name="connsiteX48" fmla="*/ 90044 w 306534"/>
                  <a:gd name="connsiteY48" fmla="*/ 189668 h 459801"/>
                  <a:gd name="connsiteX49" fmla="*/ 61307 w 306534"/>
                  <a:gd name="connsiteY49" fmla="*/ 189668 h 459801"/>
                  <a:gd name="connsiteX50" fmla="*/ 45980 w 306534"/>
                  <a:gd name="connsiteY50" fmla="*/ 204995 h 459801"/>
                  <a:gd name="connsiteX51" fmla="*/ 45980 w 306534"/>
                  <a:gd name="connsiteY51" fmla="*/ 233732 h 459801"/>
                  <a:gd name="connsiteX52" fmla="*/ 61307 w 306534"/>
                  <a:gd name="connsiteY52" fmla="*/ 249059 h 459801"/>
                  <a:gd name="connsiteX53" fmla="*/ 67054 w 306534"/>
                  <a:gd name="connsiteY53" fmla="*/ 210742 h 459801"/>
                  <a:gd name="connsiteX54" fmla="*/ 86213 w 306534"/>
                  <a:gd name="connsiteY54" fmla="*/ 210742 h 459801"/>
                  <a:gd name="connsiteX55" fmla="*/ 86213 w 306534"/>
                  <a:gd name="connsiteY55" fmla="*/ 229901 h 459801"/>
                  <a:gd name="connsiteX56" fmla="*/ 67054 w 306534"/>
                  <a:gd name="connsiteY56" fmla="*/ 229901 h 459801"/>
                  <a:gd name="connsiteX57" fmla="*/ 67054 w 306534"/>
                  <a:gd name="connsiteY57" fmla="*/ 210742 h 459801"/>
                  <a:gd name="connsiteX58" fmla="*/ 168594 w 306534"/>
                  <a:gd name="connsiteY58" fmla="*/ 191584 h 459801"/>
                  <a:gd name="connsiteX59" fmla="*/ 139856 w 306534"/>
                  <a:gd name="connsiteY59" fmla="*/ 191584 h 459801"/>
                  <a:gd name="connsiteX60" fmla="*/ 124529 w 306534"/>
                  <a:gd name="connsiteY60" fmla="*/ 206910 h 459801"/>
                  <a:gd name="connsiteX61" fmla="*/ 124529 w 306534"/>
                  <a:gd name="connsiteY61" fmla="*/ 235648 h 459801"/>
                  <a:gd name="connsiteX62" fmla="*/ 139856 w 306534"/>
                  <a:gd name="connsiteY62" fmla="*/ 250975 h 459801"/>
                  <a:gd name="connsiteX63" fmla="*/ 168594 w 306534"/>
                  <a:gd name="connsiteY63" fmla="*/ 250975 h 459801"/>
                  <a:gd name="connsiteX64" fmla="*/ 183920 w 306534"/>
                  <a:gd name="connsiteY64" fmla="*/ 235648 h 459801"/>
                  <a:gd name="connsiteX65" fmla="*/ 183920 w 306534"/>
                  <a:gd name="connsiteY65" fmla="*/ 206910 h 459801"/>
                  <a:gd name="connsiteX66" fmla="*/ 168594 w 306534"/>
                  <a:gd name="connsiteY66" fmla="*/ 191584 h 459801"/>
                  <a:gd name="connsiteX67" fmla="*/ 162846 w 306534"/>
                  <a:gd name="connsiteY67" fmla="*/ 229901 h 459801"/>
                  <a:gd name="connsiteX68" fmla="*/ 143688 w 306534"/>
                  <a:gd name="connsiteY68" fmla="*/ 229901 h 459801"/>
                  <a:gd name="connsiteX69" fmla="*/ 143688 w 306534"/>
                  <a:gd name="connsiteY69" fmla="*/ 210742 h 459801"/>
                  <a:gd name="connsiteX70" fmla="*/ 162846 w 306534"/>
                  <a:gd name="connsiteY70" fmla="*/ 210742 h 459801"/>
                  <a:gd name="connsiteX71" fmla="*/ 162846 w 306534"/>
                  <a:gd name="connsiteY71" fmla="*/ 229901 h 459801"/>
                  <a:gd name="connsiteX72" fmla="*/ 61307 w 306534"/>
                  <a:gd name="connsiteY72" fmla="*/ 325692 h 459801"/>
                  <a:gd name="connsiteX73" fmla="*/ 90044 w 306534"/>
                  <a:gd name="connsiteY73" fmla="*/ 325692 h 459801"/>
                  <a:gd name="connsiteX74" fmla="*/ 105371 w 306534"/>
                  <a:gd name="connsiteY74" fmla="*/ 310366 h 459801"/>
                  <a:gd name="connsiteX75" fmla="*/ 105371 w 306534"/>
                  <a:gd name="connsiteY75" fmla="*/ 281628 h 459801"/>
                  <a:gd name="connsiteX76" fmla="*/ 90044 w 306534"/>
                  <a:gd name="connsiteY76" fmla="*/ 266301 h 459801"/>
                  <a:gd name="connsiteX77" fmla="*/ 61307 w 306534"/>
                  <a:gd name="connsiteY77" fmla="*/ 266301 h 459801"/>
                  <a:gd name="connsiteX78" fmla="*/ 45980 w 306534"/>
                  <a:gd name="connsiteY78" fmla="*/ 281628 h 459801"/>
                  <a:gd name="connsiteX79" fmla="*/ 45980 w 306534"/>
                  <a:gd name="connsiteY79" fmla="*/ 310366 h 459801"/>
                  <a:gd name="connsiteX80" fmla="*/ 61307 w 306534"/>
                  <a:gd name="connsiteY80" fmla="*/ 325692 h 459801"/>
                  <a:gd name="connsiteX81" fmla="*/ 67054 w 306534"/>
                  <a:gd name="connsiteY81" fmla="*/ 287376 h 459801"/>
                  <a:gd name="connsiteX82" fmla="*/ 86213 w 306534"/>
                  <a:gd name="connsiteY82" fmla="*/ 287376 h 459801"/>
                  <a:gd name="connsiteX83" fmla="*/ 86213 w 306534"/>
                  <a:gd name="connsiteY83" fmla="*/ 306534 h 459801"/>
                  <a:gd name="connsiteX84" fmla="*/ 67054 w 306534"/>
                  <a:gd name="connsiteY84" fmla="*/ 306534 h 459801"/>
                  <a:gd name="connsiteX85" fmla="*/ 67054 w 306534"/>
                  <a:gd name="connsiteY85" fmla="*/ 287376 h 459801"/>
                  <a:gd name="connsiteX86" fmla="*/ 168594 w 306534"/>
                  <a:gd name="connsiteY86" fmla="*/ 268217 h 459801"/>
                  <a:gd name="connsiteX87" fmla="*/ 139856 w 306534"/>
                  <a:gd name="connsiteY87" fmla="*/ 268217 h 459801"/>
                  <a:gd name="connsiteX88" fmla="*/ 124529 w 306534"/>
                  <a:gd name="connsiteY88" fmla="*/ 283544 h 459801"/>
                  <a:gd name="connsiteX89" fmla="*/ 124529 w 306534"/>
                  <a:gd name="connsiteY89" fmla="*/ 312282 h 459801"/>
                  <a:gd name="connsiteX90" fmla="*/ 139856 w 306534"/>
                  <a:gd name="connsiteY90" fmla="*/ 327608 h 459801"/>
                  <a:gd name="connsiteX91" fmla="*/ 168594 w 306534"/>
                  <a:gd name="connsiteY91" fmla="*/ 327608 h 459801"/>
                  <a:gd name="connsiteX92" fmla="*/ 183920 w 306534"/>
                  <a:gd name="connsiteY92" fmla="*/ 312282 h 459801"/>
                  <a:gd name="connsiteX93" fmla="*/ 183920 w 306534"/>
                  <a:gd name="connsiteY93" fmla="*/ 283544 h 459801"/>
                  <a:gd name="connsiteX94" fmla="*/ 168594 w 306534"/>
                  <a:gd name="connsiteY94" fmla="*/ 268217 h 459801"/>
                  <a:gd name="connsiteX95" fmla="*/ 162846 w 306534"/>
                  <a:gd name="connsiteY95" fmla="*/ 306534 h 459801"/>
                  <a:gd name="connsiteX96" fmla="*/ 143688 w 306534"/>
                  <a:gd name="connsiteY96" fmla="*/ 306534 h 459801"/>
                  <a:gd name="connsiteX97" fmla="*/ 143688 w 306534"/>
                  <a:gd name="connsiteY97" fmla="*/ 287376 h 459801"/>
                  <a:gd name="connsiteX98" fmla="*/ 162846 w 306534"/>
                  <a:gd name="connsiteY98" fmla="*/ 287376 h 459801"/>
                  <a:gd name="connsiteX99" fmla="*/ 162846 w 306534"/>
                  <a:gd name="connsiteY99" fmla="*/ 306534 h 459801"/>
                  <a:gd name="connsiteX100" fmla="*/ 61307 w 306534"/>
                  <a:gd name="connsiteY100" fmla="*/ 402326 h 459801"/>
                  <a:gd name="connsiteX101" fmla="*/ 90044 w 306534"/>
                  <a:gd name="connsiteY101" fmla="*/ 402326 h 459801"/>
                  <a:gd name="connsiteX102" fmla="*/ 105371 w 306534"/>
                  <a:gd name="connsiteY102" fmla="*/ 386999 h 459801"/>
                  <a:gd name="connsiteX103" fmla="*/ 105371 w 306534"/>
                  <a:gd name="connsiteY103" fmla="*/ 358262 h 459801"/>
                  <a:gd name="connsiteX104" fmla="*/ 90044 w 306534"/>
                  <a:gd name="connsiteY104" fmla="*/ 342935 h 459801"/>
                  <a:gd name="connsiteX105" fmla="*/ 61307 w 306534"/>
                  <a:gd name="connsiteY105" fmla="*/ 342935 h 459801"/>
                  <a:gd name="connsiteX106" fmla="*/ 45980 w 306534"/>
                  <a:gd name="connsiteY106" fmla="*/ 358262 h 459801"/>
                  <a:gd name="connsiteX107" fmla="*/ 45980 w 306534"/>
                  <a:gd name="connsiteY107" fmla="*/ 386999 h 459801"/>
                  <a:gd name="connsiteX108" fmla="*/ 61307 w 306534"/>
                  <a:gd name="connsiteY108" fmla="*/ 402326 h 459801"/>
                  <a:gd name="connsiteX109" fmla="*/ 67054 w 306534"/>
                  <a:gd name="connsiteY109" fmla="*/ 364009 h 459801"/>
                  <a:gd name="connsiteX110" fmla="*/ 86213 w 306534"/>
                  <a:gd name="connsiteY110" fmla="*/ 364009 h 459801"/>
                  <a:gd name="connsiteX111" fmla="*/ 86213 w 306534"/>
                  <a:gd name="connsiteY111" fmla="*/ 383168 h 459801"/>
                  <a:gd name="connsiteX112" fmla="*/ 67054 w 306534"/>
                  <a:gd name="connsiteY112" fmla="*/ 383168 h 459801"/>
                  <a:gd name="connsiteX113" fmla="*/ 67054 w 306534"/>
                  <a:gd name="connsiteY113" fmla="*/ 364009 h 459801"/>
                  <a:gd name="connsiteX114" fmla="*/ 168594 w 306534"/>
                  <a:gd name="connsiteY114" fmla="*/ 344851 h 459801"/>
                  <a:gd name="connsiteX115" fmla="*/ 139856 w 306534"/>
                  <a:gd name="connsiteY115" fmla="*/ 344851 h 459801"/>
                  <a:gd name="connsiteX116" fmla="*/ 124529 w 306534"/>
                  <a:gd name="connsiteY116" fmla="*/ 360177 h 459801"/>
                  <a:gd name="connsiteX117" fmla="*/ 124529 w 306534"/>
                  <a:gd name="connsiteY117" fmla="*/ 388915 h 459801"/>
                  <a:gd name="connsiteX118" fmla="*/ 139856 w 306534"/>
                  <a:gd name="connsiteY118" fmla="*/ 404242 h 459801"/>
                  <a:gd name="connsiteX119" fmla="*/ 168594 w 306534"/>
                  <a:gd name="connsiteY119" fmla="*/ 404242 h 459801"/>
                  <a:gd name="connsiteX120" fmla="*/ 183920 w 306534"/>
                  <a:gd name="connsiteY120" fmla="*/ 388915 h 459801"/>
                  <a:gd name="connsiteX121" fmla="*/ 183920 w 306534"/>
                  <a:gd name="connsiteY121" fmla="*/ 360177 h 459801"/>
                  <a:gd name="connsiteX122" fmla="*/ 168594 w 306534"/>
                  <a:gd name="connsiteY122" fmla="*/ 344851 h 459801"/>
                  <a:gd name="connsiteX123" fmla="*/ 162846 w 306534"/>
                  <a:gd name="connsiteY123" fmla="*/ 383168 h 459801"/>
                  <a:gd name="connsiteX124" fmla="*/ 143688 w 306534"/>
                  <a:gd name="connsiteY124" fmla="*/ 383168 h 459801"/>
                  <a:gd name="connsiteX125" fmla="*/ 143688 w 306534"/>
                  <a:gd name="connsiteY125" fmla="*/ 364009 h 459801"/>
                  <a:gd name="connsiteX126" fmla="*/ 162846 w 306534"/>
                  <a:gd name="connsiteY126" fmla="*/ 364009 h 459801"/>
                  <a:gd name="connsiteX127" fmla="*/ 162846 w 306534"/>
                  <a:gd name="connsiteY127" fmla="*/ 383168 h 459801"/>
                  <a:gd name="connsiteX128" fmla="*/ 245227 w 306534"/>
                  <a:gd name="connsiteY128" fmla="*/ 268217 h 459801"/>
                  <a:gd name="connsiteX129" fmla="*/ 216490 w 306534"/>
                  <a:gd name="connsiteY129" fmla="*/ 268217 h 459801"/>
                  <a:gd name="connsiteX130" fmla="*/ 201163 w 306534"/>
                  <a:gd name="connsiteY130" fmla="*/ 283544 h 459801"/>
                  <a:gd name="connsiteX131" fmla="*/ 201163 w 306534"/>
                  <a:gd name="connsiteY131" fmla="*/ 388915 h 459801"/>
                  <a:gd name="connsiteX132" fmla="*/ 216490 w 306534"/>
                  <a:gd name="connsiteY132" fmla="*/ 404242 h 459801"/>
                  <a:gd name="connsiteX133" fmla="*/ 245227 w 306534"/>
                  <a:gd name="connsiteY133" fmla="*/ 404242 h 459801"/>
                  <a:gd name="connsiteX134" fmla="*/ 260554 w 306534"/>
                  <a:gd name="connsiteY134" fmla="*/ 388915 h 459801"/>
                  <a:gd name="connsiteX135" fmla="*/ 260554 w 306534"/>
                  <a:gd name="connsiteY135" fmla="*/ 283544 h 459801"/>
                  <a:gd name="connsiteX136" fmla="*/ 245227 w 306534"/>
                  <a:gd name="connsiteY136" fmla="*/ 268217 h 459801"/>
                  <a:gd name="connsiteX137" fmla="*/ 239480 w 306534"/>
                  <a:gd name="connsiteY137" fmla="*/ 383168 h 459801"/>
                  <a:gd name="connsiteX138" fmla="*/ 220321 w 306534"/>
                  <a:gd name="connsiteY138" fmla="*/ 383168 h 459801"/>
                  <a:gd name="connsiteX139" fmla="*/ 220321 w 306534"/>
                  <a:gd name="connsiteY139" fmla="*/ 287376 h 459801"/>
                  <a:gd name="connsiteX140" fmla="*/ 239480 w 306534"/>
                  <a:gd name="connsiteY140" fmla="*/ 287376 h 459801"/>
                  <a:gd name="connsiteX141" fmla="*/ 239480 w 306534"/>
                  <a:gd name="connsiteY141" fmla="*/ 383168 h 45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06534" h="459801">
                    <a:moveTo>
                      <a:pt x="287376" y="0"/>
                    </a:moveTo>
                    <a:lnTo>
                      <a:pt x="19158" y="0"/>
                    </a:lnTo>
                    <a:cubicBezTo>
                      <a:pt x="7663" y="0"/>
                      <a:pt x="0" y="7663"/>
                      <a:pt x="0" y="19158"/>
                    </a:cubicBezTo>
                    <a:lnTo>
                      <a:pt x="0" y="440643"/>
                    </a:lnTo>
                    <a:cubicBezTo>
                      <a:pt x="0" y="452138"/>
                      <a:pt x="7663" y="459801"/>
                      <a:pt x="19158" y="459801"/>
                    </a:cubicBezTo>
                    <a:lnTo>
                      <a:pt x="287376" y="459801"/>
                    </a:lnTo>
                    <a:cubicBezTo>
                      <a:pt x="298871" y="459801"/>
                      <a:pt x="306534" y="452138"/>
                      <a:pt x="306534" y="440643"/>
                    </a:cubicBezTo>
                    <a:lnTo>
                      <a:pt x="306534" y="19158"/>
                    </a:lnTo>
                    <a:cubicBezTo>
                      <a:pt x="306534" y="7663"/>
                      <a:pt x="298871" y="0"/>
                      <a:pt x="287376" y="0"/>
                    </a:cubicBezTo>
                    <a:close/>
                    <a:moveTo>
                      <a:pt x="287376" y="440643"/>
                    </a:moveTo>
                    <a:lnTo>
                      <a:pt x="19158" y="440643"/>
                    </a:lnTo>
                    <a:lnTo>
                      <a:pt x="19158" y="19158"/>
                    </a:lnTo>
                    <a:lnTo>
                      <a:pt x="287376" y="19158"/>
                    </a:lnTo>
                    <a:lnTo>
                      <a:pt x="287376" y="440643"/>
                    </a:lnTo>
                    <a:close/>
                    <a:moveTo>
                      <a:pt x="67054" y="153267"/>
                    </a:moveTo>
                    <a:lnTo>
                      <a:pt x="239480" y="153267"/>
                    </a:lnTo>
                    <a:cubicBezTo>
                      <a:pt x="250975" y="153267"/>
                      <a:pt x="258638" y="145604"/>
                      <a:pt x="258638" y="134109"/>
                    </a:cubicBezTo>
                    <a:lnTo>
                      <a:pt x="258638" y="76634"/>
                    </a:lnTo>
                    <a:cubicBezTo>
                      <a:pt x="258638" y="65138"/>
                      <a:pt x="250975" y="57475"/>
                      <a:pt x="239480" y="57475"/>
                    </a:cubicBezTo>
                    <a:lnTo>
                      <a:pt x="67054" y="57475"/>
                    </a:lnTo>
                    <a:cubicBezTo>
                      <a:pt x="55559" y="57475"/>
                      <a:pt x="47896" y="65138"/>
                      <a:pt x="47896" y="76634"/>
                    </a:cubicBezTo>
                    <a:lnTo>
                      <a:pt x="47896" y="134109"/>
                    </a:lnTo>
                    <a:cubicBezTo>
                      <a:pt x="47896" y="145604"/>
                      <a:pt x="55559" y="153267"/>
                      <a:pt x="67054" y="153267"/>
                    </a:cubicBezTo>
                    <a:close/>
                    <a:moveTo>
                      <a:pt x="67054" y="76634"/>
                    </a:moveTo>
                    <a:lnTo>
                      <a:pt x="239480" y="76634"/>
                    </a:lnTo>
                    <a:lnTo>
                      <a:pt x="239480" y="134109"/>
                    </a:lnTo>
                    <a:lnTo>
                      <a:pt x="239480" y="134109"/>
                    </a:lnTo>
                    <a:lnTo>
                      <a:pt x="239480" y="134109"/>
                    </a:lnTo>
                    <a:lnTo>
                      <a:pt x="67054" y="134109"/>
                    </a:lnTo>
                    <a:lnTo>
                      <a:pt x="67054" y="76634"/>
                    </a:lnTo>
                    <a:close/>
                    <a:moveTo>
                      <a:pt x="245227" y="191584"/>
                    </a:moveTo>
                    <a:lnTo>
                      <a:pt x="216490" y="191584"/>
                    </a:lnTo>
                    <a:cubicBezTo>
                      <a:pt x="208826" y="191584"/>
                      <a:pt x="203079" y="197331"/>
                      <a:pt x="201163" y="206910"/>
                    </a:cubicBezTo>
                    <a:lnTo>
                      <a:pt x="201163" y="235648"/>
                    </a:lnTo>
                    <a:cubicBezTo>
                      <a:pt x="201163" y="243311"/>
                      <a:pt x="206910" y="249059"/>
                      <a:pt x="216490" y="250975"/>
                    </a:cubicBezTo>
                    <a:lnTo>
                      <a:pt x="245227" y="250975"/>
                    </a:lnTo>
                    <a:cubicBezTo>
                      <a:pt x="252891" y="250975"/>
                      <a:pt x="258638" y="245227"/>
                      <a:pt x="260554" y="235648"/>
                    </a:cubicBezTo>
                    <a:lnTo>
                      <a:pt x="260554" y="206910"/>
                    </a:lnTo>
                    <a:cubicBezTo>
                      <a:pt x="258638" y="197331"/>
                      <a:pt x="252891" y="191584"/>
                      <a:pt x="245227" y="191584"/>
                    </a:cubicBezTo>
                    <a:close/>
                    <a:moveTo>
                      <a:pt x="239480" y="229901"/>
                    </a:moveTo>
                    <a:lnTo>
                      <a:pt x="220321" y="229901"/>
                    </a:lnTo>
                    <a:lnTo>
                      <a:pt x="220321" y="210742"/>
                    </a:lnTo>
                    <a:lnTo>
                      <a:pt x="239480" y="210742"/>
                    </a:lnTo>
                    <a:lnTo>
                      <a:pt x="239480" y="229901"/>
                    </a:lnTo>
                    <a:close/>
                    <a:moveTo>
                      <a:pt x="61307" y="249059"/>
                    </a:moveTo>
                    <a:lnTo>
                      <a:pt x="90044" y="249059"/>
                    </a:lnTo>
                    <a:cubicBezTo>
                      <a:pt x="97708" y="249059"/>
                      <a:pt x="103455" y="243311"/>
                      <a:pt x="105371" y="233732"/>
                    </a:cubicBezTo>
                    <a:lnTo>
                      <a:pt x="105371" y="204995"/>
                    </a:lnTo>
                    <a:cubicBezTo>
                      <a:pt x="105371" y="197331"/>
                      <a:pt x="99624" y="191584"/>
                      <a:pt x="90044" y="189668"/>
                    </a:cubicBezTo>
                    <a:lnTo>
                      <a:pt x="61307" y="189668"/>
                    </a:lnTo>
                    <a:cubicBezTo>
                      <a:pt x="53643" y="189668"/>
                      <a:pt x="47896" y="195415"/>
                      <a:pt x="45980" y="204995"/>
                    </a:cubicBezTo>
                    <a:lnTo>
                      <a:pt x="45980" y="233732"/>
                    </a:lnTo>
                    <a:cubicBezTo>
                      <a:pt x="47896" y="243311"/>
                      <a:pt x="53643" y="249059"/>
                      <a:pt x="61307" y="249059"/>
                    </a:cubicBezTo>
                    <a:close/>
                    <a:moveTo>
                      <a:pt x="67054" y="210742"/>
                    </a:moveTo>
                    <a:lnTo>
                      <a:pt x="86213" y="210742"/>
                    </a:lnTo>
                    <a:lnTo>
                      <a:pt x="86213" y="229901"/>
                    </a:lnTo>
                    <a:lnTo>
                      <a:pt x="67054" y="229901"/>
                    </a:lnTo>
                    <a:lnTo>
                      <a:pt x="67054" y="210742"/>
                    </a:lnTo>
                    <a:close/>
                    <a:moveTo>
                      <a:pt x="168594" y="191584"/>
                    </a:moveTo>
                    <a:lnTo>
                      <a:pt x="139856" y="191584"/>
                    </a:lnTo>
                    <a:cubicBezTo>
                      <a:pt x="132193" y="191584"/>
                      <a:pt x="126445" y="197331"/>
                      <a:pt x="124529" y="206910"/>
                    </a:cubicBezTo>
                    <a:lnTo>
                      <a:pt x="124529" y="235648"/>
                    </a:lnTo>
                    <a:cubicBezTo>
                      <a:pt x="124529" y="243311"/>
                      <a:pt x="130277" y="249059"/>
                      <a:pt x="139856" y="250975"/>
                    </a:cubicBezTo>
                    <a:lnTo>
                      <a:pt x="168594" y="250975"/>
                    </a:lnTo>
                    <a:cubicBezTo>
                      <a:pt x="176257" y="250975"/>
                      <a:pt x="182005" y="245227"/>
                      <a:pt x="183920" y="235648"/>
                    </a:cubicBezTo>
                    <a:lnTo>
                      <a:pt x="183920" y="206910"/>
                    </a:lnTo>
                    <a:cubicBezTo>
                      <a:pt x="182005" y="197331"/>
                      <a:pt x="176257" y="191584"/>
                      <a:pt x="168594" y="191584"/>
                    </a:cubicBezTo>
                    <a:close/>
                    <a:moveTo>
                      <a:pt x="162846" y="229901"/>
                    </a:moveTo>
                    <a:lnTo>
                      <a:pt x="143688" y="229901"/>
                    </a:lnTo>
                    <a:lnTo>
                      <a:pt x="143688" y="210742"/>
                    </a:lnTo>
                    <a:lnTo>
                      <a:pt x="162846" y="210742"/>
                    </a:lnTo>
                    <a:lnTo>
                      <a:pt x="162846" y="229901"/>
                    </a:lnTo>
                    <a:close/>
                    <a:moveTo>
                      <a:pt x="61307" y="325692"/>
                    </a:moveTo>
                    <a:lnTo>
                      <a:pt x="90044" y="325692"/>
                    </a:lnTo>
                    <a:cubicBezTo>
                      <a:pt x="97708" y="325692"/>
                      <a:pt x="103455" y="319945"/>
                      <a:pt x="105371" y="310366"/>
                    </a:cubicBezTo>
                    <a:lnTo>
                      <a:pt x="105371" y="281628"/>
                    </a:lnTo>
                    <a:cubicBezTo>
                      <a:pt x="105371" y="273965"/>
                      <a:pt x="99624" y="268217"/>
                      <a:pt x="90044" y="266301"/>
                    </a:cubicBezTo>
                    <a:lnTo>
                      <a:pt x="61307" y="266301"/>
                    </a:lnTo>
                    <a:cubicBezTo>
                      <a:pt x="53643" y="266301"/>
                      <a:pt x="47896" y="272049"/>
                      <a:pt x="45980" y="281628"/>
                    </a:cubicBezTo>
                    <a:lnTo>
                      <a:pt x="45980" y="310366"/>
                    </a:lnTo>
                    <a:cubicBezTo>
                      <a:pt x="47896" y="319945"/>
                      <a:pt x="53643" y="325692"/>
                      <a:pt x="61307" y="325692"/>
                    </a:cubicBezTo>
                    <a:close/>
                    <a:moveTo>
                      <a:pt x="67054" y="287376"/>
                    </a:moveTo>
                    <a:lnTo>
                      <a:pt x="86213" y="287376"/>
                    </a:lnTo>
                    <a:lnTo>
                      <a:pt x="86213" y="306534"/>
                    </a:lnTo>
                    <a:lnTo>
                      <a:pt x="67054" y="306534"/>
                    </a:lnTo>
                    <a:lnTo>
                      <a:pt x="67054" y="287376"/>
                    </a:lnTo>
                    <a:close/>
                    <a:moveTo>
                      <a:pt x="168594" y="268217"/>
                    </a:moveTo>
                    <a:lnTo>
                      <a:pt x="139856" y="268217"/>
                    </a:lnTo>
                    <a:cubicBezTo>
                      <a:pt x="132193" y="268217"/>
                      <a:pt x="126445" y="273965"/>
                      <a:pt x="124529" y="283544"/>
                    </a:cubicBezTo>
                    <a:lnTo>
                      <a:pt x="124529" y="312282"/>
                    </a:lnTo>
                    <a:cubicBezTo>
                      <a:pt x="124529" y="319945"/>
                      <a:pt x="130277" y="325692"/>
                      <a:pt x="139856" y="327608"/>
                    </a:cubicBezTo>
                    <a:lnTo>
                      <a:pt x="168594" y="327608"/>
                    </a:lnTo>
                    <a:cubicBezTo>
                      <a:pt x="176257" y="327608"/>
                      <a:pt x="182005" y="321861"/>
                      <a:pt x="183920" y="312282"/>
                    </a:cubicBezTo>
                    <a:lnTo>
                      <a:pt x="183920" y="283544"/>
                    </a:lnTo>
                    <a:cubicBezTo>
                      <a:pt x="182005" y="273965"/>
                      <a:pt x="176257" y="268217"/>
                      <a:pt x="168594" y="268217"/>
                    </a:cubicBezTo>
                    <a:close/>
                    <a:moveTo>
                      <a:pt x="162846" y="306534"/>
                    </a:moveTo>
                    <a:lnTo>
                      <a:pt x="143688" y="306534"/>
                    </a:lnTo>
                    <a:lnTo>
                      <a:pt x="143688" y="287376"/>
                    </a:lnTo>
                    <a:lnTo>
                      <a:pt x="162846" y="287376"/>
                    </a:lnTo>
                    <a:lnTo>
                      <a:pt x="162846" y="306534"/>
                    </a:lnTo>
                    <a:close/>
                    <a:moveTo>
                      <a:pt x="61307" y="402326"/>
                    </a:moveTo>
                    <a:lnTo>
                      <a:pt x="90044" y="402326"/>
                    </a:lnTo>
                    <a:cubicBezTo>
                      <a:pt x="97708" y="402326"/>
                      <a:pt x="103455" y="396578"/>
                      <a:pt x="105371" y="386999"/>
                    </a:cubicBezTo>
                    <a:lnTo>
                      <a:pt x="105371" y="358262"/>
                    </a:lnTo>
                    <a:cubicBezTo>
                      <a:pt x="105371" y="350598"/>
                      <a:pt x="99624" y="344851"/>
                      <a:pt x="90044" y="342935"/>
                    </a:cubicBezTo>
                    <a:lnTo>
                      <a:pt x="61307" y="342935"/>
                    </a:lnTo>
                    <a:cubicBezTo>
                      <a:pt x="53643" y="342935"/>
                      <a:pt x="47896" y="348682"/>
                      <a:pt x="45980" y="358262"/>
                    </a:cubicBezTo>
                    <a:lnTo>
                      <a:pt x="45980" y="386999"/>
                    </a:lnTo>
                    <a:cubicBezTo>
                      <a:pt x="47896" y="396578"/>
                      <a:pt x="53643" y="402326"/>
                      <a:pt x="61307" y="402326"/>
                    </a:cubicBezTo>
                    <a:close/>
                    <a:moveTo>
                      <a:pt x="67054" y="364009"/>
                    </a:moveTo>
                    <a:lnTo>
                      <a:pt x="86213" y="364009"/>
                    </a:lnTo>
                    <a:lnTo>
                      <a:pt x="86213" y="383168"/>
                    </a:lnTo>
                    <a:lnTo>
                      <a:pt x="67054" y="383168"/>
                    </a:lnTo>
                    <a:lnTo>
                      <a:pt x="67054" y="364009"/>
                    </a:lnTo>
                    <a:close/>
                    <a:moveTo>
                      <a:pt x="168594" y="344851"/>
                    </a:moveTo>
                    <a:lnTo>
                      <a:pt x="139856" y="344851"/>
                    </a:lnTo>
                    <a:cubicBezTo>
                      <a:pt x="132193" y="344851"/>
                      <a:pt x="126445" y="350598"/>
                      <a:pt x="124529" y="360177"/>
                    </a:cubicBezTo>
                    <a:lnTo>
                      <a:pt x="124529" y="388915"/>
                    </a:lnTo>
                    <a:cubicBezTo>
                      <a:pt x="124529" y="396578"/>
                      <a:pt x="130277" y="402326"/>
                      <a:pt x="139856" y="404242"/>
                    </a:cubicBezTo>
                    <a:lnTo>
                      <a:pt x="168594" y="404242"/>
                    </a:lnTo>
                    <a:cubicBezTo>
                      <a:pt x="176257" y="404242"/>
                      <a:pt x="182005" y="398494"/>
                      <a:pt x="183920" y="388915"/>
                    </a:cubicBezTo>
                    <a:lnTo>
                      <a:pt x="183920" y="360177"/>
                    </a:lnTo>
                    <a:cubicBezTo>
                      <a:pt x="182005" y="350598"/>
                      <a:pt x="176257" y="344851"/>
                      <a:pt x="168594" y="344851"/>
                    </a:cubicBezTo>
                    <a:close/>
                    <a:moveTo>
                      <a:pt x="162846" y="383168"/>
                    </a:moveTo>
                    <a:lnTo>
                      <a:pt x="143688" y="383168"/>
                    </a:lnTo>
                    <a:lnTo>
                      <a:pt x="143688" y="364009"/>
                    </a:lnTo>
                    <a:lnTo>
                      <a:pt x="162846" y="364009"/>
                    </a:lnTo>
                    <a:lnTo>
                      <a:pt x="162846" y="383168"/>
                    </a:lnTo>
                    <a:close/>
                    <a:moveTo>
                      <a:pt x="245227" y="268217"/>
                    </a:moveTo>
                    <a:lnTo>
                      <a:pt x="216490" y="268217"/>
                    </a:lnTo>
                    <a:cubicBezTo>
                      <a:pt x="208826" y="268217"/>
                      <a:pt x="203079" y="273965"/>
                      <a:pt x="201163" y="283544"/>
                    </a:cubicBezTo>
                    <a:lnTo>
                      <a:pt x="201163" y="388915"/>
                    </a:lnTo>
                    <a:cubicBezTo>
                      <a:pt x="201163" y="396578"/>
                      <a:pt x="206910" y="402326"/>
                      <a:pt x="216490" y="404242"/>
                    </a:cubicBezTo>
                    <a:lnTo>
                      <a:pt x="245227" y="404242"/>
                    </a:lnTo>
                    <a:cubicBezTo>
                      <a:pt x="252891" y="404242"/>
                      <a:pt x="258638" y="398494"/>
                      <a:pt x="260554" y="388915"/>
                    </a:cubicBezTo>
                    <a:lnTo>
                      <a:pt x="260554" y="283544"/>
                    </a:lnTo>
                    <a:cubicBezTo>
                      <a:pt x="258638" y="273965"/>
                      <a:pt x="252891" y="268217"/>
                      <a:pt x="245227" y="268217"/>
                    </a:cubicBezTo>
                    <a:close/>
                    <a:moveTo>
                      <a:pt x="239480" y="383168"/>
                    </a:moveTo>
                    <a:lnTo>
                      <a:pt x="220321" y="383168"/>
                    </a:lnTo>
                    <a:lnTo>
                      <a:pt x="220321" y="287376"/>
                    </a:lnTo>
                    <a:lnTo>
                      <a:pt x="239480" y="287376"/>
                    </a:lnTo>
                    <a:lnTo>
                      <a:pt x="239480" y="383168"/>
                    </a:lnTo>
                    <a:close/>
                  </a:path>
                </a:pathLst>
              </a:custGeom>
              <a:solidFill>
                <a:schemeClr val="bg1"/>
              </a:solidFill>
              <a:ln w="19050" cap="flat">
                <a:noFill/>
                <a:prstDash val="solid"/>
                <a:miter/>
              </a:ln>
            </p:spPr>
            <p:txBody>
              <a:bodyPr rtlCol="0" anchor="ctr"/>
              <a:lstStyle/>
              <a:p>
                <a:endParaRPr lang="en-US" dirty="0"/>
              </a:p>
            </p:txBody>
          </p:sp>
        </p:grpSp>
      </p:grpSp>
      <p:grpSp>
        <p:nvGrpSpPr>
          <p:cNvPr id="8" name="Group 7">
            <a:extLst>
              <a:ext uri="{FF2B5EF4-FFF2-40B4-BE49-F238E27FC236}">
                <a16:creationId xmlns:a16="http://schemas.microsoft.com/office/drawing/2014/main" id="{217F932F-55A0-3BED-333D-E1D6A1C39CD2}"/>
              </a:ext>
            </a:extLst>
          </p:cNvPr>
          <p:cNvGrpSpPr/>
          <p:nvPr/>
        </p:nvGrpSpPr>
        <p:grpSpPr>
          <a:xfrm>
            <a:off x="2585" y="4076831"/>
            <a:ext cx="12192000" cy="2785444"/>
            <a:chOff x="2585" y="4076831"/>
            <a:chExt cx="12192000" cy="2785444"/>
          </a:xfrm>
        </p:grpSpPr>
        <p:pic>
          <p:nvPicPr>
            <p:cNvPr id="58" name="Picture 57" descr="A computer on a table&#10;&#10;Description automatically generated with medium confidence">
              <a:extLst>
                <a:ext uri="{FF2B5EF4-FFF2-40B4-BE49-F238E27FC236}">
                  <a16:creationId xmlns:a16="http://schemas.microsoft.com/office/drawing/2014/main" id="{0878F1F5-CF99-5C06-A9A6-9A94F8A85E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585" y="4076831"/>
              <a:ext cx="12192000" cy="2785444"/>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06CF6701-30B9-25B1-612C-5228334D1A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3900" y="4364886"/>
              <a:ext cx="3043650" cy="1673963"/>
            </a:xfrm>
            <a:prstGeom prst="rect">
              <a:avLst/>
            </a:prstGeom>
          </p:spPr>
        </p:pic>
      </p:grpSp>
      <p:grpSp>
        <p:nvGrpSpPr>
          <p:cNvPr id="9" name="Group 8">
            <a:extLst>
              <a:ext uri="{FF2B5EF4-FFF2-40B4-BE49-F238E27FC236}">
                <a16:creationId xmlns:a16="http://schemas.microsoft.com/office/drawing/2014/main" id="{56780947-781B-21D7-15E8-196E12C5DB47}"/>
              </a:ext>
            </a:extLst>
          </p:cNvPr>
          <p:cNvGrpSpPr/>
          <p:nvPr/>
        </p:nvGrpSpPr>
        <p:grpSpPr>
          <a:xfrm>
            <a:off x="232611" y="6480904"/>
            <a:ext cx="11728121" cy="215444"/>
            <a:chOff x="232611" y="6480904"/>
            <a:chExt cx="11728121" cy="215444"/>
          </a:xfrm>
        </p:grpSpPr>
        <p:sp>
          <p:nvSpPr>
            <p:cNvPr id="12" name="TextBox 11">
              <a:extLst>
                <a:ext uri="{FF2B5EF4-FFF2-40B4-BE49-F238E27FC236}">
                  <a16:creationId xmlns:a16="http://schemas.microsoft.com/office/drawing/2014/main" id="{8EA41D41-C9D3-1673-3E1D-DDDF6DAF2038}"/>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25</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13" name="TextBox 12">
              <a:extLst>
                <a:ext uri="{FF2B5EF4-FFF2-40B4-BE49-F238E27FC236}">
                  <a16:creationId xmlns:a16="http://schemas.microsoft.com/office/drawing/2014/main" id="{14A31490-798E-14F3-D6C4-3E8BCB0344D0}"/>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accent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249257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E01620FB-0838-EC20-7C5D-68C537CF9344}"/>
              </a:ext>
            </a:extLst>
          </p:cNvPr>
          <p:cNvSpPr/>
          <p:nvPr/>
        </p:nvSpPr>
        <p:spPr>
          <a:xfrm>
            <a:off x="-1" y="1390650"/>
            <a:ext cx="12192001" cy="4210050"/>
          </a:xfrm>
          <a:prstGeom prst="rect">
            <a:avLst/>
          </a:prstGeom>
          <a:solidFill>
            <a:srgbClr val="0B3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a:extLst>
              <a:ext uri="{FF2B5EF4-FFF2-40B4-BE49-F238E27FC236}">
                <a16:creationId xmlns:a16="http://schemas.microsoft.com/office/drawing/2014/main" id="{4205041E-231D-4FBC-9432-126B1B41DF73}"/>
              </a:ext>
            </a:extLst>
          </p:cNvPr>
          <p:cNvSpPr txBox="1">
            <a:spLocks/>
          </p:cNvSpPr>
          <p:nvPr/>
        </p:nvSpPr>
        <p:spPr>
          <a:xfrm>
            <a:off x="199139" y="269659"/>
            <a:ext cx="5458711" cy="536847"/>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3600" b="1" dirty="0">
                <a:solidFill>
                  <a:srgbClr val="0B315E"/>
                </a:solidFill>
                <a:latin typeface="CVS Health Sans" panose="020B0504020202020204" pitchFamily="34" charset="0"/>
                <a:ea typeface="Century Gothic" charset="0"/>
                <a:cs typeface="Century Gothic" charset="0"/>
              </a:rPr>
              <a:t>Easy-to-use ID cards</a:t>
            </a:r>
          </a:p>
        </p:txBody>
      </p:sp>
      <p:sp>
        <p:nvSpPr>
          <p:cNvPr id="30" name="Content Placeholder 1">
            <a:extLst>
              <a:ext uri="{FF2B5EF4-FFF2-40B4-BE49-F238E27FC236}">
                <a16:creationId xmlns:a16="http://schemas.microsoft.com/office/drawing/2014/main" id="{CF5EC92F-A57A-5752-7DA3-64B10E39EEEC}"/>
              </a:ext>
            </a:extLst>
          </p:cNvPr>
          <p:cNvSpPr txBox="1">
            <a:spLocks/>
          </p:cNvSpPr>
          <p:nvPr/>
        </p:nvSpPr>
        <p:spPr>
          <a:xfrm>
            <a:off x="2849926" y="1640249"/>
            <a:ext cx="1102949" cy="455252"/>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2400" b="1" dirty="0">
                <a:solidFill>
                  <a:schemeClr val="bg1"/>
                </a:solidFill>
                <a:latin typeface="CVS Health Sans" panose="020B0504020202020204" pitchFamily="34" charset="0"/>
                <a:ea typeface="Century Gothic" charset="0"/>
                <a:cs typeface="Century Gothic" charset="0"/>
              </a:rPr>
              <a:t>Front</a:t>
            </a:r>
          </a:p>
        </p:txBody>
      </p:sp>
      <p:sp>
        <p:nvSpPr>
          <p:cNvPr id="37" name="Content Placeholder 1">
            <a:extLst>
              <a:ext uri="{FF2B5EF4-FFF2-40B4-BE49-F238E27FC236}">
                <a16:creationId xmlns:a16="http://schemas.microsoft.com/office/drawing/2014/main" id="{9F52C031-C2CF-C664-98DF-B7189ED05FA1}"/>
              </a:ext>
            </a:extLst>
          </p:cNvPr>
          <p:cNvSpPr txBox="1">
            <a:spLocks/>
          </p:cNvSpPr>
          <p:nvPr/>
        </p:nvSpPr>
        <p:spPr>
          <a:xfrm>
            <a:off x="8371166" y="1640249"/>
            <a:ext cx="1102949" cy="455252"/>
          </a:xfrm>
          <a:prstGeom prst="rect">
            <a:avLst/>
          </a:prstGeom>
        </p:spPr>
        <p:txBody>
          <a:bodyPr/>
          <a:lstStyle>
            <a:lvl1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5pPr>
            <a:lvl6pPr marL="0" marR="0" indent="3556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6pPr>
            <a:lvl7pPr marL="0" marR="0" indent="7112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7pPr>
            <a:lvl8pPr marL="0" marR="0" indent="10668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8pPr>
            <a:lvl9pPr marL="0" marR="0" indent="1422400" algn="ctr" defTabSz="825500" rtl="0" latinLnBrk="0">
              <a:lnSpc>
                <a:spcPct val="100000"/>
              </a:lnSpc>
              <a:spcBef>
                <a:spcPts val="0"/>
              </a:spcBef>
              <a:spcAft>
                <a:spcPts val="0"/>
              </a:spcAft>
              <a:buClrTx/>
              <a:buSzTx/>
              <a:buFontTx/>
              <a:buNone/>
              <a:tabLst/>
              <a:defRPr sz="5400" b="0" i="0" u="none" strike="noStrike" cap="none" spc="0" baseline="0">
                <a:solidFill>
                  <a:srgbClr val="000000"/>
                </a:solidFill>
                <a:uFillTx/>
                <a:latin typeface="Helvetica Neue"/>
                <a:ea typeface="Helvetica Neue"/>
                <a:cs typeface="Helvetica Neue"/>
                <a:sym typeface="Helvetica Neue"/>
              </a:defRPr>
            </a:lvl9pPr>
          </a:lstStyle>
          <a:p>
            <a:pPr algn="l"/>
            <a:r>
              <a:rPr lang="en-US" sz="2400" b="1" dirty="0">
                <a:solidFill>
                  <a:schemeClr val="bg1"/>
                </a:solidFill>
                <a:latin typeface="CVS Health Sans" panose="020B0504020202020204" pitchFamily="34" charset="0"/>
                <a:ea typeface="Century Gothic" charset="0"/>
                <a:cs typeface="Century Gothic" charset="0"/>
              </a:rPr>
              <a:t>Back</a:t>
            </a:r>
          </a:p>
        </p:txBody>
      </p:sp>
      <p:pic>
        <p:nvPicPr>
          <p:cNvPr id="3" name="Picture 2">
            <a:extLst>
              <a:ext uri="{FF2B5EF4-FFF2-40B4-BE49-F238E27FC236}">
                <a16:creationId xmlns:a16="http://schemas.microsoft.com/office/drawing/2014/main" id="{712B1ABC-ACCE-FC44-51EF-DDDF06221419}"/>
              </a:ext>
            </a:extLst>
          </p:cNvPr>
          <p:cNvPicPr>
            <a:picLocks noChangeAspect="1"/>
          </p:cNvPicPr>
          <p:nvPr/>
        </p:nvPicPr>
        <p:blipFill rotWithShape="1">
          <a:blip r:embed="rId3">
            <a:extLst>
              <a:ext uri="{28A0092B-C50C-407E-A947-70E740481C1C}">
                <a14:useLocalDpi xmlns:a14="http://schemas.microsoft.com/office/drawing/2010/main" val="0"/>
              </a:ext>
            </a:extLst>
          </a:blip>
          <a:srcRect l="2723" t="3784" r="13565" b="3769"/>
          <a:stretch/>
        </p:blipFill>
        <p:spPr>
          <a:xfrm>
            <a:off x="1081328" y="2216696"/>
            <a:ext cx="4693728" cy="2960984"/>
          </a:xfrm>
          <a:prstGeom prst="roundRect">
            <a:avLst>
              <a:gd name="adj" fmla="val 9203"/>
            </a:avLst>
          </a:prstGeom>
          <a:ln>
            <a:solidFill>
              <a:schemeClr val="accent5"/>
            </a:solidFill>
          </a:ln>
        </p:spPr>
      </p:pic>
      <p:pic>
        <p:nvPicPr>
          <p:cNvPr id="5" name="Picture 4">
            <a:extLst>
              <a:ext uri="{FF2B5EF4-FFF2-40B4-BE49-F238E27FC236}">
                <a16:creationId xmlns:a16="http://schemas.microsoft.com/office/drawing/2014/main" id="{5CE75821-6333-7370-85DD-3A7C323A5999}"/>
              </a:ext>
            </a:extLst>
          </p:cNvPr>
          <p:cNvPicPr>
            <a:picLocks noChangeAspect="1"/>
          </p:cNvPicPr>
          <p:nvPr/>
        </p:nvPicPr>
        <p:blipFill rotWithShape="1">
          <a:blip r:embed="rId4">
            <a:extLst>
              <a:ext uri="{28A0092B-C50C-407E-A947-70E740481C1C}">
                <a14:useLocalDpi xmlns:a14="http://schemas.microsoft.com/office/drawing/2010/main" val="0"/>
              </a:ext>
            </a:extLst>
          </a:blip>
          <a:srcRect l="14070" t="3765" r="2620" b="4267"/>
          <a:stretch/>
        </p:blipFill>
        <p:spPr>
          <a:xfrm>
            <a:off x="6569629" y="2216695"/>
            <a:ext cx="4693728" cy="2960983"/>
          </a:xfrm>
          <a:prstGeom prst="roundRect">
            <a:avLst>
              <a:gd name="adj" fmla="val 9203"/>
            </a:avLst>
          </a:prstGeom>
          <a:ln>
            <a:solidFill>
              <a:schemeClr val="accent5"/>
            </a:solidFill>
          </a:ln>
        </p:spPr>
      </p:pic>
    </p:spTree>
    <p:extLst>
      <p:ext uri="{BB962C8B-B14F-4D97-AF65-F5344CB8AC3E}">
        <p14:creationId xmlns:p14="http://schemas.microsoft.com/office/powerpoint/2010/main" val="958185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3">
            <a:extLst>
              <a:ext uri="{FF2B5EF4-FFF2-40B4-BE49-F238E27FC236}">
                <a16:creationId xmlns:a16="http://schemas.microsoft.com/office/drawing/2014/main" id="{77FF2E14-9DEC-7478-3BF5-5126E009CE4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29477" y="1263105"/>
            <a:ext cx="4329393" cy="473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1A0D85FE-356F-F422-7B5F-D477F20AC6BF}"/>
              </a:ext>
            </a:extLst>
          </p:cNvPr>
          <p:cNvSpPr/>
          <p:nvPr/>
        </p:nvSpPr>
        <p:spPr>
          <a:xfrm>
            <a:off x="1512555" y="1526458"/>
            <a:ext cx="3730077" cy="223367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nvGrpSpPr>
          <p:cNvPr id="4" name="Group 3">
            <a:extLst>
              <a:ext uri="{FF2B5EF4-FFF2-40B4-BE49-F238E27FC236}">
                <a16:creationId xmlns:a16="http://schemas.microsoft.com/office/drawing/2014/main" id="{7939792A-D037-9605-2FC0-06E952EEBBD8}"/>
              </a:ext>
            </a:extLst>
          </p:cNvPr>
          <p:cNvGrpSpPr/>
          <p:nvPr/>
        </p:nvGrpSpPr>
        <p:grpSpPr>
          <a:xfrm>
            <a:off x="579315" y="4382159"/>
            <a:ext cx="5273187" cy="1773105"/>
            <a:chOff x="579315" y="4322337"/>
            <a:chExt cx="5273187" cy="1773105"/>
          </a:xfrm>
        </p:grpSpPr>
        <p:grpSp>
          <p:nvGrpSpPr>
            <p:cNvPr id="3" name="Group 2">
              <a:extLst>
                <a:ext uri="{FF2B5EF4-FFF2-40B4-BE49-F238E27FC236}">
                  <a16:creationId xmlns:a16="http://schemas.microsoft.com/office/drawing/2014/main" id="{27643DCD-B582-87DE-6CF0-168648D54F48}"/>
                </a:ext>
              </a:extLst>
            </p:cNvPr>
            <p:cNvGrpSpPr/>
            <p:nvPr/>
          </p:nvGrpSpPr>
          <p:grpSpPr>
            <a:xfrm>
              <a:off x="579315" y="4322337"/>
              <a:ext cx="5273187" cy="1773105"/>
              <a:chOff x="579315" y="4322337"/>
              <a:chExt cx="5273187" cy="1773105"/>
            </a:xfrm>
          </p:grpSpPr>
          <p:sp>
            <p:nvSpPr>
              <p:cNvPr id="5" name="Rectangle: Rounded Corners 4">
                <a:extLst>
                  <a:ext uri="{FF2B5EF4-FFF2-40B4-BE49-F238E27FC236}">
                    <a16:creationId xmlns:a16="http://schemas.microsoft.com/office/drawing/2014/main" id="{892E646A-BF0B-EF90-413D-43EFE5613D53}"/>
                  </a:ext>
                </a:extLst>
              </p:cNvPr>
              <p:cNvSpPr/>
              <p:nvPr/>
            </p:nvSpPr>
            <p:spPr>
              <a:xfrm>
                <a:off x="935775" y="5089602"/>
                <a:ext cx="4916727" cy="1005840"/>
              </a:xfrm>
              <a:prstGeom prst="round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9822EE1C-3823-DA40-E6C0-EBE173FACE71}"/>
                  </a:ext>
                </a:extLst>
              </p:cNvPr>
              <p:cNvGrpSpPr/>
              <p:nvPr/>
            </p:nvGrpSpPr>
            <p:grpSpPr>
              <a:xfrm>
                <a:off x="579315" y="4322337"/>
                <a:ext cx="1405324" cy="1405324"/>
                <a:chOff x="1002013" y="1467621"/>
                <a:chExt cx="1405324" cy="1405324"/>
              </a:xfrm>
            </p:grpSpPr>
            <p:sp>
              <p:nvSpPr>
                <p:cNvPr id="20" name="Oval 19">
                  <a:extLst>
                    <a:ext uri="{FF2B5EF4-FFF2-40B4-BE49-F238E27FC236}">
                      <a16:creationId xmlns:a16="http://schemas.microsoft.com/office/drawing/2014/main" id="{AAD24DE9-081A-79A4-8278-665754437721}"/>
                    </a:ext>
                  </a:extLst>
                </p:cNvPr>
                <p:cNvSpPr/>
                <p:nvPr/>
              </p:nvSpPr>
              <p:spPr>
                <a:xfrm>
                  <a:off x="1002013" y="1467621"/>
                  <a:ext cx="1405324" cy="1405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5161C45-D7BB-994D-0AAE-6A72818F86A0}"/>
                    </a:ext>
                  </a:extLst>
                </p:cNvPr>
                <p:cNvSpPr/>
                <p:nvPr/>
              </p:nvSpPr>
              <p:spPr>
                <a:xfrm>
                  <a:off x="1117038" y="1614504"/>
                  <a:ext cx="1175275" cy="117527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9C76437-B35C-1631-8523-1CFB9D2297CF}"/>
                    </a:ext>
                  </a:extLst>
                </p:cNvPr>
                <p:cNvSpPr/>
                <p:nvPr/>
              </p:nvSpPr>
              <p:spPr>
                <a:xfrm>
                  <a:off x="1203634" y="1701100"/>
                  <a:ext cx="1002082" cy="1002082"/>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Graphic 4" descr="Blank laptop icon.">
                <a:extLst>
                  <a:ext uri="{FF2B5EF4-FFF2-40B4-BE49-F238E27FC236}">
                    <a16:creationId xmlns:a16="http://schemas.microsoft.com/office/drawing/2014/main" id="{20293854-C57D-D77A-6B57-40F82A273E12}"/>
                  </a:ext>
                </a:extLst>
              </p:cNvPr>
              <p:cNvSpPr/>
              <p:nvPr/>
            </p:nvSpPr>
            <p:spPr>
              <a:xfrm>
                <a:off x="934584" y="4756082"/>
                <a:ext cx="716016" cy="537011"/>
              </a:xfrm>
              <a:custGeom>
                <a:avLst/>
                <a:gdLst>
                  <a:gd name="connsiteX0" fmla="*/ 444474 w 459801"/>
                  <a:gd name="connsiteY0" fmla="*/ 287376 h 344850"/>
                  <a:gd name="connsiteX1" fmla="*/ 440643 w 459801"/>
                  <a:gd name="connsiteY1" fmla="*/ 287376 h 344850"/>
                  <a:gd name="connsiteX2" fmla="*/ 440643 w 459801"/>
                  <a:gd name="connsiteY2" fmla="*/ 19158 h 344850"/>
                  <a:gd name="connsiteX3" fmla="*/ 421484 w 459801"/>
                  <a:gd name="connsiteY3" fmla="*/ 0 h 344850"/>
                  <a:gd name="connsiteX4" fmla="*/ 38317 w 459801"/>
                  <a:gd name="connsiteY4" fmla="*/ 0 h 344850"/>
                  <a:gd name="connsiteX5" fmla="*/ 19158 w 459801"/>
                  <a:gd name="connsiteY5" fmla="*/ 19158 h 344850"/>
                  <a:gd name="connsiteX6" fmla="*/ 19158 w 459801"/>
                  <a:gd name="connsiteY6" fmla="*/ 287376 h 344850"/>
                  <a:gd name="connsiteX7" fmla="*/ 13411 w 459801"/>
                  <a:gd name="connsiteY7" fmla="*/ 287376 h 344850"/>
                  <a:gd name="connsiteX8" fmla="*/ 0 w 459801"/>
                  <a:gd name="connsiteY8" fmla="*/ 302702 h 344850"/>
                  <a:gd name="connsiteX9" fmla="*/ 0 w 459801"/>
                  <a:gd name="connsiteY9" fmla="*/ 302702 h 344850"/>
                  <a:gd name="connsiteX10" fmla="*/ 42148 w 459801"/>
                  <a:gd name="connsiteY10" fmla="*/ 344851 h 344850"/>
                  <a:gd name="connsiteX11" fmla="*/ 417653 w 459801"/>
                  <a:gd name="connsiteY11" fmla="*/ 344851 h 344850"/>
                  <a:gd name="connsiteX12" fmla="*/ 459801 w 459801"/>
                  <a:gd name="connsiteY12" fmla="*/ 302702 h 344850"/>
                  <a:gd name="connsiteX13" fmla="*/ 444474 w 459801"/>
                  <a:gd name="connsiteY13" fmla="*/ 287376 h 344850"/>
                  <a:gd name="connsiteX14" fmla="*/ 38317 w 459801"/>
                  <a:gd name="connsiteY14" fmla="*/ 19158 h 344850"/>
                  <a:gd name="connsiteX15" fmla="*/ 421484 w 459801"/>
                  <a:gd name="connsiteY15" fmla="*/ 19158 h 344850"/>
                  <a:gd name="connsiteX16" fmla="*/ 421484 w 459801"/>
                  <a:gd name="connsiteY16" fmla="*/ 287376 h 344850"/>
                  <a:gd name="connsiteX17" fmla="*/ 38317 w 459801"/>
                  <a:gd name="connsiteY17" fmla="*/ 287376 h 344850"/>
                  <a:gd name="connsiteX18" fmla="*/ 38317 w 459801"/>
                  <a:gd name="connsiteY18" fmla="*/ 19158 h 344850"/>
                  <a:gd name="connsiteX19" fmla="*/ 417653 w 459801"/>
                  <a:gd name="connsiteY19" fmla="*/ 325692 h 344850"/>
                  <a:gd name="connsiteX20" fmla="*/ 42148 w 459801"/>
                  <a:gd name="connsiteY20" fmla="*/ 325692 h 344850"/>
                  <a:gd name="connsiteX21" fmla="*/ 19158 w 459801"/>
                  <a:gd name="connsiteY21" fmla="*/ 306534 h 344850"/>
                  <a:gd name="connsiteX22" fmla="*/ 440643 w 459801"/>
                  <a:gd name="connsiteY22" fmla="*/ 306534 h 344850"/>
                  <a:gd name="connsiteX23" fmla="*/ 417653 w 459801"/>
                  <a:gd name="connsiteY23" fmla="*/ 325692 h 344850"/>
                  <a:gd name="connsiteX24" fmla="*/ 383168 w 459801"/>
                  <a:gd name="connsiteY24" fmla="*/ 268217 h 344850"/>
                  <a:gd name="connsiteX25" fmla="*/ 76634 w 459801"/>
                  <a:gd name="connsiteY25" fmla="*/ 268217 h 344850"/>
                  <a:gd name="connsiteX26" fmla="*/ 57475 w 459801"/>
                  <a:gd name="connsiteY26" fmla="*/ 249059 h 344850"/>
                  <a:gd name="connsiteX27" fmla="*/ 57475 w 459801"/>
                  <a:gd name="connsiteY27" fmla="*/ 57475 h 344850"/>
                  <a:gd name="connsiteX28" fmla="*/ 76634 w 459801"/>
                  <a:gd name="connsiteY28" fmla="*/ 38317 h 344850"/>
                  <a:gd name="connsiteX29" fmla="*/ 383168 w 459801"/>
                  <a:gd name="connsiteY29" fmla="*/ 38317 h 344850"/>
                  <a:gd name="connsiteX30" fmla="*/ 402326 w 459801"/>
                  <a:gd name="connsiteY30" fmla="*/ 57475 h 344850"/>
                  <a:gd name="connsiteX31" fmla="*/ 402326 w 459801"/>
                  <a:gd name="connsiteY31" fmla="*/ 249059 h 344850"/>
                  <a:gd name="connsiteX32" fmla="*/ 383168 w 459801"/>
                  <a:gd name="connsiteY32" fmla="*/ 268217 h 344850"/>
                  <a:gd name="connsiteX33" fmla="*/ 76634 w 459801"/>
                  <a:gd name="connsiteY33" fmla="*/ 57475 h 344850"/>
                  <a:gd name="connsiteX34" fmla="*/ 76634 w 459801"/>
                  <a:gd name="connsiteY34" fmla="*/ 249059 h 344850"/>
                  <a:gd name="connsiteX35" fmla="*/ 383168 w 459801"/>
                  <a:gd name="connsiteY35" fmla="*/ 249059 h 344850"/>
                  <a:gd name="connsiteX36" fmla="*/ 383168 w 459801"/>
                  <a:gd name="connsiteY36" fmla="*/ 57475 h 344850"/>
                  <a:gd name="connsiteX37" fmla="*/ 76634 w 459801"/>
                  <a:gd name="connsiteY37" fmla="*/ 57475 h 34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9801" h="344850">
                    <a:moveTo>
                      <a:pt x="444474" y="287376"/>
                    </a:moveTo>
                    <a:lnTo>
                      <a:pt x="440643" y="287376"/>
                    </a:lnTo>
                    <a:lnTo>
                      <a:pt x="440643" y="19158"/>
                    </a:lnTo>
                    <a:cubicBezTo>
                      <a:pt x="440643" y="7663"/>
                      <a:pt x="432979" y="0"/>
                      <a:pt x="421484" y="0"/>
                    </a:cubicBezTo>
                    <a:lnTo>
                      <a:pt x="38317" y="0"/>
                    </a:lnTo>
                    <a:cubicBezTo>
                      <a:pt x="26822" y="0"/>
                      <a:pt x="19158" y="7663"/>
                      <a:pt x="19158" y="19158"/>
                    </a:cubicBezTo>
                    <a:lnTo>
                      <a:pt x="19158" y="287376"/>
                    </a:lnTo>
                    <a:lnTo>
                      <a:pt x="13411" y="287376"/>
                    </a:lnTo>
                    <a:cubicBezTo>
                      <a:pt x="5748" y="287376"/>
                      <a:pt x="0" y="295039"/>
                      <a:pt x="0" y="302702"/>
                    </a:cubicBezTo>
                    <a:cubicBezTo>
                      <a:pt x="0" y="302702"/>
                      <a:pt x="0" y="302702"/>
                      <a:pt x="0" y="302702"/>
                    </a:cubicBezTo>
                    <a:cubicBezTo>
                      <a:pt x="0" y="325692"/>
                      <a:pt x="19158" y="344851"/>
                      <a:pt x="42148" y="344851"/>
                    </a:cubicBezTo>
                    <a:lnTo>
                      <a:pt x="417653" y="344851"/>
                    </a:lnTo>
                    <a:cubicBezTo>
                      <a:pt x="440643" y="344851"/>
                      <a:pt x="459801" y="325692"/>
                      <a:pt x="459801" y="302702"/>
                    </a:cubicBezTo>
                    <a:cubicBezTo>
                      <a:pt x="459801" y="295039"/>
                      <a:pt x="452138" y="287376"/>
                      <a:pt x="444474" y="287376"/>
                    </a:cubicBezTo>
                    <a:close/>
                    <a:moveTo>
                      <a:pt x="38317" y="19158"/>
                    </a:moveTo>
                    <a:lnTo>
                      <a:pt x="421484" y="19158"/>
                    </a:lnTo>
                    <a:lnTo>
                      <a:pt x="421484" y="287376"/>
                    </a:lnTo>
                    <a:lnTo>
                      <a:pt x="38317" y="287376"/>
                    </a:lnTo>
                    <a:lnTo>
                      <a:pt x="38317" y="19158"/>
                    </a:lnTo>
                    <a:close/>
                    <a:moveTo>
                      <a:pt x="417653" y="325692"/>
                    </a:moveTo>
                    <a:lnTo>
                      <a:pt x="42148" y="325692"/>
                    </a:lnTo>
                    <a:cubicBezTo>
                      <a:pt x="30653" y="325692"/>
                      <a:pt x="21074" y="318029"/>
                      <a:pt x="19158" y="306534"/>
                    </a:cubicBezTo>
                    <a:lnTo>
                      <a:pt x="440643" y="306534"/>
                    </a:lnTo>
                    <a:cubicBezTo>
                      <a:pt x="438727" y="318029"/>
                      <a:pt x="429148" y="325692"/>
                      <a:pt x="417653" y="325692"/>
                    </a:cubicBezTo>
                    <a:close/>
                    <a:moveTo>
                      <a:pt x="383168" y="268217"/>
                    </a:moveTo>
                    <a:lnTo>
                      <a:pt x="76634" y="268217"/>
                    </a:lnTo>
                    <a:cubicBezTo>
                      <a:pt x="65138" y="268217"/>
                      <a:pt x="57475" y="260554"/>
                      <a:pt x="57475" y="249059"/>
                    </a:cubicBezTo>
                    <a:lnTo>
                      <a:pt x="57475" y="57475"/>
                    </a:lnTo>
                    <a:cubicBezTo>
                      <a:pt x="57475" y="45980"/>
                      <a:pt x="65138" y="38317"/>
                      <a:pt x="76634" y="38317"/>
                    </a:cubicBezTo>
                    <a:lnTo>
                      <a:pt x="383168" y="38317"/>
                    </a:lnTo>
                    <a:cubicBezTo>
                      <a:pt x="394663" y="38317"/>
                      <a:pt x="402326" y="45980"/>
                      <a:pt x="402326" y="57475"/>
                    </a:cubicBezTo>
                    <a:lnTo>
                      <a:pt x="402326" y="249059"/>
                    </a:lnTo>
                    <a:cubicBezTo>
                      <a:pt x="402326" y="260554"/>
                      <a:pt x="394663" y="268217"/>
                      <a:pt x="383168" y="268217"/>
                    </a:cubicBezTo>
                    <a:close/>
                    <a:moveTo>
                      <a:pt x="76634" y="57475"/>
                    </a:moveTo>
                    <a:lnTo>
                      <a:pt x="76634" y="249059"/>
                    </a:lnTo>
                    <a:lnTo>
                      <a:pt x="383168" y="249059"/>
                    </a:lnTo>
                    <a:lnTo>
                      <a:pt x="383168" y="57475"/>
                    </a:lnTo>
                    <a:lnTo>
                      <a:pt x="76634" y="57475"/>
                    </a:lnTo>
                    <a:close/>
                  </a:path>
                </a:pathLst>
              </a:custGeom>
              <a:solidFill>
                <a:schemeClr val="bg1"/>
              </a:solidFill>
              <a:ln w="19050" cap="flat">
                <a:noFill/>
                <a:prstDash val="solid"/>
                <a:miter/>
              </a:ln>
            </p:spPr>
            <p:txBody>
              <a:bodyPr rtlCol="0" anchor="ctr"/>
              <a:lstStyle/>
              <a:p>
                <a:endParaRPr lang="en-US" dirty="0"/>
              </a:p>
            </p:txBody>
          </p:sp>
        </p:grpSp>
        <p:sp>
          <p:nvSpPr>
            <p:cNvPr id="15" name="TextBox 14">
              <a:extLst>
                <a:ext uri="{FF2B5EF4-FFF2-40B4-BE49-F238E27FC236}">
                  <a16:creationId xmlns:a16="http://schemas.microsoft.com/office/drawing/2014/main" id="{74087075-D890-F4D9-5B58-045D08611B51}"/>
                </a:ext>
              </a:extLst>
            </p:cNvPr>
            <p:cNvSpPr txBox="1"/>
            <p:nvPr/>
          </p:nvSpPr>
          <p:spPr>
            <a:xfrm>
              <a:off x="1918075" y="5293093"/>
              <a:ext cx="36407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anose="020B0604020202020204" pitchFamily="34" charset="0"/>
                  <a:sym typeface="Helvetica Neue"/>
                </a:rPr>
                <a:t>www.meritain.com</a:t>
              </a:r>
              <a:endParaRPr kumimoji="0" lang="en-US" sz="2800" b="1" i="0" u="none" strike="noStrike" kern="1200" cap="none" spc="0" normalizeH="0" baseline="0" noProof="0" dirty="0">
                <a:ln>
                  <a:noFill/>
                </a:ln>
                <a:solidFill>
                  <a:srgbClr val="0B315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2ACEF484-D99A-E75B-F586-D2F06E7E24FC}"/>
              </a:ext>
            </a:extLst>
          </p:cNvPr>
          <p:cNvGrpSpPr/>
          <p:nvPr/>
        </p:nvGrpSpPr>
        <p:grpSpPr>
          <a:xfrm>
            <a:off x="6090526" y="4376428"/>
            <a:ext cx="5246236" cy="1776688"/>
            <a:chOff x="6090526" y="4316606"/>
            <a:chExt cx="5246236" cy="1776688"/>
          </a:xfrm>
        </p:grpSpPr>
        <p:grpSp>
          <p:nvGrpSpPr>
            <p:cNvPr id="6" name="Group 5">
              <a:extLst>
                <a:ext uri="{FF2B5EF4-FFF2-40B4-BE49-F238E27FC236}">
                  <a16:creationId xmlns:a16="http://schemas.microsoft.com/office/drawing/2014/main" id="{0F621F59-F962-3E60-3D71-C95E4C4C980B}"/>
                </a:ext>
              </a:extLst>
            </p:cNvPr>
            <p:cNvGrpSpPr/>
            <p:nvPr/>
          </p:nvGrpSpPr>
          <p:grpSpPr>
            <a:xfrm>
              <a:off x="6090526" y="4316606"/>
              <a:ext cx="5246236" cy="1776688"/>
              <a:chOff x="6090526" y="4316606"/>
              <a:chExt cx="5246236" cy="1776688"/>
            </a:xfrm>
          </p:grpSpPr>
          <p:sp>
            <p:nvSpPr>
              <p:cNvPr id="13" name="Rectangle: Rounded Corners 12">
                <a:extLst>
                  <a:ext uri="{FF2B5EF4-FFF2-40B4-BE49-F238E27FC236}">
                    <a16:creationId xmlns:a16="http://schemas.microsoft.com/office/drawing/2014/main" id="{1122AC69-071B-6038-7450-978691712609}"/>
                  </a:ext>
                </a:extLst>
              </p:cNvPr>
              <p:cNvSpPr/>
              <p:nvPr/>
            </p:nvSpPr>
            <p:spPr>
              <a:xfrm>
                <a:off x="6420035" y="5087454"/>
                <a:ext cx="4916727" cy="1005840"/>
              </a:xfrm>
              <a:prstGeom prst="round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A3D89AA-D01A-142E-62BB-C2D6D5DE72CA}"/>
                  </a:ext>
                </a:extLst>
              </p:cNvPr>
              <p:cNvGrpSpPr/>
              <p:nvPr/>
            </p:nvGrpSpPr>
            <p:grpSpPr>
              <a:xfrm>
                <a:off x="6090526" y="4316606"/>
                <a:ext cx="1405324" cy="1405324"/>
                <a:chOff x="1002013" y="1467621"/>
                <a:chExt cx="1405324" cy="1405324"/>
              </a:xfrm>
            </p:grpSpPr>
            <p:sp>
              <p:nvSpPr>
                <p:cNvPr id="10" name="Oval 9">
                  <a:extLst>
                    <a:ext uri="{FF2B5EF4-FFF2-40B4-BE49-F238E27FC236}">
                      <a16:creationId xmlns:a16="http://schemas.microsoft.com/office/drawing/2014/main" id="{F2ACCE1A-043A-C6D0-ACE9-075971213343}"/>
                    </a:ext>
                  </a:extLst>
                </p:cNvPr>
                <p:cNvSpPr/>
                <p:nvPr/>
              </p:nvSpPr>
              <p:spPr>
                <a:xfrm>
                  <a:off x="1002013" y="1467621"/>
                  <a:ext cx="1405324" cy="1405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25DBB8F-0685-E9E6-0B48-7A882EBE0CF8}"/>
                    </a:ext>
                  </a:extLst>
                </p:cNvPr>
                <p:cNvSpPr/>
                <p:nvPr/>
              </p:nvSpPr>
              <p:spPr>
                <a:xfrm>
                  <a:off x="1117038" y="1614504"/>
                  <a:ext cx="1175275" cy="117527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4460A75-6A9E-0627-D5D3-99488747457A}"/>
                    </a:ext>
                  </a:extLst>
                </p:cNvPr>
                <p:cNvSpPr/>
                <p:nvPr/>
              </p:nvSpPr>
              <p:spPr>
                <a:xfrm>
                  <a:off x="1203634" y="1701100"/>
                  <a:ext cx="1002082" cy="1002082"/>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Graphic 152" descr="Smartphone icon.">
                <a:extLst>
                  <a:ext uri="{FF2B5EF4-FFF2-40B4-BE49-F238E27FC236}">
                    <a16:creationId xmlns:a16="http://schemas.microsoft.com/office/drawing/2014/main" id="{B55E3CFF-4D67-9818-F7AA-670A29AADC0F}"/>
                  </a:ext>
                </a:extLst>
              </p:cNvPr>
              <p:cNvSpPr>
                <a:spLocks noChangeAspect="1"/>
              </p:cNvSpPr>
              <p:nvPr/>
            </p:nvSpPr>
            <p:spPr>
              <a:xfrm>
                <a:off x="6588823" y="4688671"/>
                <a:ext cx="427466" cy="732801"/>
              </a:xfrm>
              <a:custGeom>
                <a:avLst/>
                <a:gdLst>
                  <a:gd name="connsiteX0" fmla="*/ 95525 w 267468"/>
                  <a:gd name="connsiteY0" fmla="*/ 38210 h 458518"/>
                  <a:gd name="connsiteX1" fmla="*/ 171944 w 267468"/>
                  <a:gd name="connsiteY1" fmla="*/ 38210 h 458518"/>
                  <a:gd name="connsiteX2" fmla="*/ 171944 w 267468"/>
                  <a:gd name="connsiteY2" fmla="*/ 57315 h 458518"/>
                  <a:gd name="connsiteX3" fmla="*/ 95525 w 267468"/>
                  <a:gd name="connsiteY3" fmla="*/ 57315 h 458518"/>
                  <a:gd name="connsiteX4" fmla="*/ 95525 w 267468"/>
                  <a:gd name="connsiteY4" fmla="*/ 38210 h 458518"/>
                  <a:gd name="connsiteX5" fmla="*/ 133734 w 267468"/>
                  <a:gd name="connsiteY5" fmla="*/ 372546 h 458518"/>
                  <a:gd name="connsiteX6" fmla="*/ 105077 w 267468"/>
                  <a:gd name="connsiteY6" fmla="*/ 401203 h 458518"/>
                  <a:gd name="connsiteX7" fmla="*/ 133734 w 267468"/>
                  <a:gd name="connsiteY7" fmla="*/ 429861 h 458518"/>
                  <a:gd name="connsiteX8" fmla="*/ 162392 w 267468"/>
                  <a:gd name="connsiteY8" fmla="*/ 401203 h 458518"/>
                  <a:gd name="connsiteX9" fmla="*/ 133734 w 267468"/>
                  <a:gd name="connsiteY9" fmla="*/ 372546 h 458518"/>
                  <a:gd name="connsiteX10" fmla="*/ 133734 w 267468"/>
                  <a:gd name="connsiteY10" fmla="*/ 410756 h 458518"/>
                  <a:gd name="connsiteX11" fmla="*/ 124182 w 267468"/>
                  <a:gd name="connsiteY11" fmla="*/ 401203 h 458518"/>
                  <a:gd name="connsiteX12" fmla="*/ 133734 w 267468"/>
                  <a:gd name="connsiteY12" fmla="*/ 391651 h 458518"/>
                  <a:gd name="connsiteX13" fmla="*/ 143287 w 267468"/>
                  <a:gd name="connsiteY13" fmla="*/ 401203 h 458518"/>
                  <a:gd name="connsiteX14" fmla="*/ 133734 w 267468"/>
                  <a:gd name="connsiteY14" fmla="*/ 410756 h 458518"/>
                  <a:gd name="connsiteX15" fmla="*/ 267469 w 267468"/>
                  <a:gd name="connsiteY15" fmla="*/ 439413 h 458518"/>
                  <a:gd name="connsiteX16" fmla="*/ 267469 w 267468"/>
                  <a:gd name="connsiteY16" fmla="*/ 19105 h 458518"/>
                  <a:gd name="connsiteX17" fmla="*/ 248364 w 267468"/>
                  <a:gd name="connsiteY17" fmla="*/ 0 h 458518"/>
                  <a:gd name="connsiteX18" fmla="*/ 19105 w 267468"/>
                  <a:gd name="connsiteY18" fmla="*/ 0 h 458518"/>
                  <a:gd name="connsiteX19" fmla="*/ 0 w 267468"/>
                  <a:gd name="connsiteY19" fmla="*/ 19105 h 458518"/>
                  <a:gd name="connsiteX20" fmla="*/ 0 w 267468"/>
                  <a:gd name="connsiteY20" fmla="*/ 439413 h 458518"/>
                  <a:gd name="connsiteX21" fmla="*/ 19105 w 267468"/>
                  <a:gd name="connsiteY21" fmla="*/ 458518 h 458518"/>
                  <a:gd name="connsiteX22" fmla="*/ 248364 w 267468"/>
                  <a:gd name="connsiteY22" fmla="*/ 458518 h 458518"/>
                  <a:gd name="connsiteX23" fmla="*/ 267469 w 267468"/>
                  <a:gd name="connsiteY23" fmla="*/ 439413 h 458518"/>
                  <a:gd name="connsiteX24" fmla="*/ 19105 w 267468"/>
                  <a:gd name="connsiteY24" fmla="*/ 19105 h 458518"/>
                  <a:gd name="connsiteX25" fmla="*/ 248364 w 267468"/>
                  <a:gd name="connsiteY25" fmla="*/ 19105 h 458518"/>
                  <a:gd name="connsiteX26" fmla="*/ 248364 w 267468"/>
                  <a:gd name="connsiteY26" fmla="*/ 439413 h 458518"/>
                  <a:gd name="connsiteX27" fmla="*/ 19105 w 267468"/>
                  <a:gd name="connsiteY27" fmla="*/ 439413 h 458518"/>
                  <a:gd name="connsiteX28" fmla="*/ 19105 w 267468"/>
                  <a:gd name="connsiteY28" fmla="*/ 19105 h 458518"/>
                  <a:gd name="connsiteX29" fmla="*/ 191049 w 267468"/>
                  <a:gd name="connsiteY29" fmla="*/ 38210 h 458518"/>
                  <a:gd name="connsiteX30" fmla="*/ 210154 w 267468"/>
                  <a:gd name="connsiteY30" fmla="*/ 38210 h 458518"/>
                  <a:gd name="connsiteX31" fmla="*/ 210154 w 267468"/>
                  <a:gd name="connsiteY31" fmla="*/ 57315 h 458518"/>
                  <a:gd name="connsiteX32" fmla="*/ 191049 w 267468"/>
                  <a:gd name="connsiteY32" fmla="*/ 57315 h 458518"/>
                  <a:gd name="connsiteX33" fmla="*/ 191049 w 267468"/>
                  <a:gd name="connsiteY33" fmla="*/ 38210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7468" h="458518">
                    <a:moveTo>
                      <a:pt x="95525" y="38210"/>
                    </a:moveTo>
                    <a:lnTo>
                      <a:pt x="171944" y="38210"/>
                    </a:lnTo>
                    <a:lnTo>
                      <a:pt x="171944" y="57315"/>
                    </a:lnTo>
                    <a:lnTo>
                      <a:pt x="95525" y="57315"/>
                    </a:lnTo>
                    <a:lnTo>
                      <a:pt x="95525" y="38210"/>
                    </a:lnTo>
                    <a:close/>
                    <a:moveTo>
                      <a:pt x="133734" y="372546"/>
                    </a:moveTo>
                    <a:cubicBezTo>
                      <a:pt x="118450" y="372546"/>
                      <a:pt x="105077" y="385919"/>
                      <a:pt x="105077" y="401203"/>
                    </a:cubicBezTo>
                    <a:cubicBezTo>
                      <a:pt x="105077" y="416487"/>
                      <a:pt x="118450" y="429861"/>
                      <a:pt x="133734" y="429861"/>
                    </a:cubicBezTo>
                    <a:cubicBezTo>
                      <a:pt x="149018" y="429861"/>
                      <a:pt x="162392" y="416487"/>
                      <a:pt x="162392" y="401203"/>
                    </a:cubicBezTo>
                    <a:cubicBezTo>
                      <a:pt x="162392" y="385919"/>
                      <a:pt x="149018" y="372546"/>
                      <a:pt x="133734" y="372546"/>
                    </a:cubicBezTo>
                    <a:close/>
                    <a:moveTo>
                      <a:pt x="133734" y="410756"/>
                    </a:moveTo>
                    <a:cubicBezTo>
                      <a:pt x="128003" y="410756"/>
                      <a:pt x="124182" y="406935"/>
                      <a:pt x="124182" y="401203"/>
                    </a:cubicBezTo>
                    <a:cubicBezTo>
                      <a:pt x="124182" y="395472"/>
                      <a:pt x="128003" y="391651"/>
                      <a:pt x="133734" y="391651"/>
                    </a:cubicBezTo>
                    <a:cubicBezTo>
                      <a:pt x="139466" y="391651"/>
                      <a:pt x="143287" y="395472"/>
                      <a:pt x="143287" y="401203"/>
                    </a:cubicBezTo>
                    <a:cubicBezTo>
                      <a:pt x="143287" y="406935"/>
                      <a:pt x="139466" y="410756"/>
                      <a:pt x="133734" y="410756"/>
                    </a:cubicBezTo>
                    <a:close/>
                    <a:moveTo>
                      <a:pt x="267469" y="439413"/>
                    </a:moveTo>
                    <a:lnTo>
                      <a:pt x="267469" y="19105"/>
                    </a:lnTo>
                    <a:cubicBezTo>
                      <a:pt x="267469" y="7642"/>
                      <a:pt x="259827" y="0"/>
                      <a:pt x="248364" y="0"/>
                    </a:cubicBezTo>
                    <a:lnTo>
                      <a:pt x="19105" y="0"/>
                    </a:lnTo>
                    <a:cubicBezTo>
                      <a:pt x="7642" y="0"/>
                      <a:pt x="0" y="7642"/>
                      <a:pt x="0" y="19105"/>
                    </a:cubicBezTo>
                    <a:lnTo>
                      <a:pt x="0" y="439413"/>
                    </a:lnTo>
                    <a:cubicBezTo>
                      <a:pt x="0" y="450876"/>
                      <a:pt x="7642" y="458518"/>
                      <a:pt x="19105" y="458518"/>
                    </a:cubicBezTo>
                    <a:lnTo>
                      <a:pt x="248364" y="458518"/>
                    </a:lnTo>
                    <a:cubicBezTo>
                      <a:pt x="259827" y="458518"/>
                      <a:pt x="267469" y="450876"/>
                      <a:pt x="267469" y="439413"/>
                    </a:cubicBezTo>
                    <a:close/>
                    <a:moveTo>
                      <a:pt x="19105" y="19105"/>
                    </a:moveTo>
                    <a:lnTo>
                      <a:pt x="248364" y="19105"/>
                    </a:lnTo>
                    <a:lnTo>
                      <a:pt x="248364" y="439413"/>
                    </a:lnTo>
                    <a:lnTo>
                      <a:pt x="19105" y="439413"/>
                    </a:lnTo>
                    <a:lnTo>
                      <a:pt x="19105" y="19105"/>
                    </a:lnTo>
                    <a:close/>
                    <a:moveTo>
                      <a:pt x="191049" y="38210"/>
                    </a:moveTo>
                    <a:lnTo>
                      <a:pt x="210154" y="38210"/>
                    </a:lnTo>
                    <a:lnTo>
                      <a:pt x="210154" y="57315"/>
                    </a:lnTo>
                    <a:lnTo>
                      <a:pt x="191049" y="57315"/>
                    </a:lnTo>
                    <a:lnTo>
                      <a:pt x="191049" y="38210"/>
                    </a:lnTo>
                    <a:close/>
                  </a:path>
                </a:pathLst>
              </a:custGeom>
              <a:solidFill>
                <a:schemeClr val="bg1"/>
              </a:solidFill>
              <a:ln w="19050" cap="flat">
                <a:noFill/>
                <a:prstDash val="solid"/>
                <a:miter/>
              </a:ln>
            </p:spPr>
            <p:txBody>
              <a:bodyPr rtlCol="0" anchor="ctr"/>
              <a:lstStyle/>
              <a:p>
                <a:endParaRPr lang="en-US" dirty="0"/>
              </a:p>
            </p:txBody>
          </p:sp>
        </p:grpSp>
        <p:sp>
          <p:nvSpPr>
            <p:cNvPr id="16" name="TextBox 15">
              <a:extLst>
                <a:ext uri="{FF2B5EF4-FFF2-40B4-BE49-F238E27FC236}">
                  <a16:creationId xmlns:a16="http://schemas.microsoft.com/office/drawing/2014/main" id="{1C0FD04F-D7AB-022F-339F-A5132F67BAE2}"/>
                </a:ext>
              </a:extLst>
            </p:cNvPr>
            <p:cNvSpPr txBox="1"/>
            <p:nvPr/>
          </p:nvSpPr>
          <p:spPr>
            <a:xfrm>
              <a:off x="7495850" y="5341138"/>
              <a:ext cx="3497495" cy="523220"/>
            </a:xfrm>
            <a:prstGeom prst="rect">
              <a:avLst/>
            </a:prstGeom>
            <a:noFill/>
          </p:spPr>
          <p:txBody>
            <a:bodyPr wrap="square" rtlCol="0">
              <a:spAutoFit/>
            </a:bodyPr>
            <a:lstStyle/>
            <a:p>
              <a:pPr marL="0" marR="0" lvl="0" indent="0" algn="l" defTabSz="257178" rtl="0" eaLnBrk="1" fontAlgn="auto" latinLnBrk="0" hangingPunct="1">
                <a:lnSpc>
                  <a:spcPct val="100000"/>
                </a:lnSpc>
                <a:spcBef>
                  <a:spcPts val="0"/>
                </a:spcBef>
                <a:spcAft>
                  <a:spcPts val="3200"/>
                </a:spcAft>
                <a:buClr>
                  <a:srgbClr val="517C96"/>
                </a:buClr>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anose="020B0604020202020204" pitchFamily="34" charset="0"/>
                </a:rPr>
                <a:t>1.800.925.2272</a:t>
              </a:r>
            </a:p>
          </p:txBody>
        </p:sp>
      </p:grpSp>
      <p:sp>
        <p:nvSpPr>
          <p:cNvPr id="33" name="Oval 32">
            <a:extLst>
              <a:ext uri="{FF2B5EF4-FFF2-40B4-BE49-F238E27FC236}">
                <a16:creationId xmlns:a16="http://schemas.microsoft.com/office/drawing/2014/main" id="{782A6968-7684-FE87-FB0A-8A85C780A44D}"/>
              </a:ext>
            </a:extLst>
          </p:cNvPr>
          <p:cNvSpPr/>
          <p:nvPr/>
        </p:nvSpPr>
        <p:spPr>
          <a:xfrm>
            <a:off x="8588829" y="683706"/>
            <a:ext cx="2975582" cy="29755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2A8F10-226A-FA98-1038-0B0EA8357F8A}"/>
              </a:ext>
            </a:extLst>
          </p:cNvPr>
          <p:cNvSpPr/>
          <p:nvPr/>
        </p:nvSpPr>
        <p:spPr>
          <a:xfrm>
            <a:off x="10422303" y="282832"/>
            <a:ext cx="1421619" cy="1421619"/>
          </a:xfrm>
          <a:prstGeom prst="ellipse">
            <a:avLst/>
          </a:prstGeom>
          <a:solidFill>
            <a:srgbClr val="77D8E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with medium confidence">
            <a:extLst>
              <a:ext uri="{FF2B5EF4-FFF2-40B4-BE49-F238E27FC236}">
                <a16:creationId xmlns:a16="http://schemas.microsoft.com/office/drawing/2014/main" id="{EABF1B57-A186-BD81-04F3-FFF1648E10B4}"/>
              </a:ext>
            </a:extLst>
          </p:cNvPr>
          <p:cNvPicPr>
            <a:picLocks noChangeAspect="1"/>
          </p:cNvPicPr>
          <p:nvPr/>
        </p:nvPicPr>
        <p:blipFill rotWithShape="1">
          <a:blip r:embed="rId4">
            <a:extLst>
              <a:ext uri="{28A0092B-C50C-407E-A947-70E740481C1C}">
                <a14:useLocalDpi xmlns:a14="http://schemas.microsoft.com/office/drawing/2010/main" val="0"/>
              </a:ext>
            </a:extLst>
          </a:blip>
          <a:srcRect l="1064" t="7228" r="3298" b="8287"/>
          <a:stretch/>
        </p:blipFill>
        <p:spPr>
          <a:xfrm>
            <a:off x="1512555" y="1528395"/>
            <a:ext cx="3730077" cy="2058135"/>
          </a:xfrm>
          <a:prstGeom prst="rect">
            <a:avLst/>
          </a:prstGeom>
        </p:spPr>
      </p:pic>
      <p:sp>
        <p:nvSpPr>
          <p:cNvPr id="2" name="Title 1">
            <a:extLst>
              <a:ext uri="{FF2B5EF4-FFF2-40B4-BE49-F238E27FC236}">
                <a16:creationId xmlns:a16="http://schemas.microsoft.com/office/drawing/2014/main" id="{EB237606-0C9D-1BD5-0280-FE6ACE43F4F4}"/>
              </a:ext>
            </a:extLst>
          </p:cNvPr>
          <p:cNvSpPr txBox="1">
            <a:spLocks/>
          </p:cNvSpPr>
          <p:nvPr/>
        </p:nvSpPr>
        <p:spPr>
          <a:xfrm>
            <a:off x="348078" y="484780"/>
            <a:ext cx="11739478" cy="423022"/>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600" b="1"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Get the help you need, when you need it</a:t>
            </a:r>
          </a:p>
        </p:txBody>
      </p:sp>
      <p:grpSp>
        <p:nvGrpSpPr>
          <p:cNvPr id="25" name="Group 24">
            <a:extLst>
              <a:ext uri="{FF2B5EF4-FFF2-40B4-BE49-F238E27FC236}">
                <a16:creationId xmlns:a16="http://schemas.microsoft.com/office/drawing/2014/main" id="{501F8BB7-E40C-DA84-3470-166C53821237}"/>
              </a:ext>
            </a:extLst>
          </p:cNvPr>
          <p:cNvGrpSpPr/>
          <p:nvPr/>
        </p:nvGrpSpPr>
        <p:grpSpPr>
          <a:xfrm>
            <a:off x="7695769" y="1036900"/>
            <a:ext cx="2551293" cy="3992696"/>
            <a:chOff x="453078" y="2110995"/>
            <a:chExt cx="1792100" cy="2804582"/>
          </a:xfrm>
        </p:grpSpPr>
        <p:pic>
          <p:nvPicPr>
            <p:cNvPr id="26" name="Picture 47" descr="iPhone6_mockup_front_white.png">
              <a:extLst>
                <a:ext uri="{FF2B5EF4-FFF2-40B4-BE49-F238E27FC236}">
                  <a16:creationId xmlns:a16="http://schemas.microsoft.com/office/drawing/2014/main" id="{17C56AA9-B0AB-4994-EE3D-7AA7B9C261D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078" y="2110995"/>
              <a:ext cx="1792100" cy="280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erson holding a baby&#10;&#10;Description automatically generated">
              <a:extLst>
                <a:ext uri="{FF2B5EF4-FFF2-40B4-BE49-F238E27FC236}">
                  <a16:creationId xmlns:a16="http://schemas.microsoft.com/office/drawing/2014/main" id="{A8DDB63B-E65F-19F1-6AA5-29558F64F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650" y="2528698"/>
              <a:ext cx="1092929" cy="1945489"/>
            </a:xfrm>
            <a:prstGeom prst="rect">
              <a:avLst/>
            </a:prstGeom>
          </p:spPr>
        </p:pic>
      </p:grpSp>
    </p:spTree>
    <p:extLst>
      <p:ext uri="{BB962C8B-B14F-4D97-AF65-F5344CB8AC3E}">
        <p14:creationId xmlns:p14="http://schemas.microsoft.com/office/powerpoint/2010/main" val="2440518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a:extLst>
              <a:ext uri="{FF2B5EF4-FFF2-40B4-BE49-F238E27FC236}">
                <a16:creationId xmlns:a16="http://schemas.microsoft.com/office/drawing/2014/main" id="{3C8774F6-3BDC-40C1-BAFC-C3A3B5D1B1F5}"/>
              </a:ext>
            </a:extLst>
          </p:cNvPr>
          <p:cNvSpPr txBox="1"/>
          <p:nvPr/>
        </p:nvSpPr>
        <p:spPr>
          <a:xfrm>
            <a:off x="228600" y="310896"/>
            <a:ext cx="6120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B315E"/>
                </a:solidFill>
                <a:effectLst/>
                <a:uLnTx/>
                <a:uFillTx/>
                <a:latin typeface="CVS Health Sans" panose="020B0504020202020204" pitchFamily="34" charset="0"/>
                <a:ea typeface="+mn-ea"/>
                <a:cs typeface="+mn-cs"/>
              </a:rPr>
              <a:t>Who is Meritain Health?</a:t>
            </a:r>
          </a:p>
        </p:txBody>
      </p:sp>
      <p:sp>
        <p:nvSpPr>
          <p:cNvPr id="121" name="TextBox 120">
            <a:extLst>
              <a:ext uri="{FF2B5EF4-FFF2-40B4-BE49-F238E27FC236}">
                <a16:creationId xmlns:a16="http://schemas.microsoft.com/office/drawing/2014/main" id="{EDD42850-09E0-15B2-4C26-A14265FD6AF5}"/>
              </a:ext>
            </a:extLst>
          </p:cNvPr>
          <p:cNvSpPr txBox="1"/>
          <p:nvPr/>
        </p:nvSpPr>
        <p:spPr>
          <a:xfrm>
            <a:off x="8705681" y="6246817"/>
            <a:ext cx="3369504"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VS Health Sans" panose="020B0504020202020204" pitchFamily="34" charset="0"/>
              </a:rPr>
              <a:t>Meritain Health and Aetna are part of the CVS Health family of companies</a:t>
            </a:r>
            <a:endParaRPr kumimoji="0" lang="en-US" sz="700" b="0" i="0" u="none" strike="noStrike" kern="1200" cap="none" spc="0" normalizeH="0" baseline="0" noProof="0" dirty="0">
              <a:ln>
                <a:noFill/>
              </a:ln>
              <a:solidFill>
                <a:srgbClr val="000000"/>
              </a:solidFill>
              <a:effectLst/>
              <a:uLnTx/>
              <a:uFillTx/>
              <a:latin typeface="CVS Health Sans" panose="020B0504020202020204" pitchFamily="34" charset="0"/>
              <a:sym typeface="Helvetica Neue"/>
            </a:endParaRPr>
          </a:p>
        </p:txBody>
      </p:sp>
      <p:sp>
        <p:nvSpPr>
          <p:cNvPr id="10" name="Rectangle 9">
            <a:extLst>
              <a:ext uri="{FF2B5EF4-FFF2-40B4-BE49-F238E27FC236}">
                <a16:creationId xmlns:a16="http://schemas.microsoft.com/office/drawing/2014/main" id="{29497124-79D8-D1EF-3BFA-0FAC09C38971}"/>
              </a:ext>
            </a:extLst>
          </p:cNvPr>
          <p:cNvSpPr/>
          <p:nvPr/>
        </p:nvSpPr>
        <p:spPr>
          <a:xfrm>
            <a:off x="8022951" y="2650307"/>
            <a:ext cx="2930405" cy="123110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kern="1200" dirty="0">
                <a:solidFill>
                  <a:schemeClr val="tx1"/>
                </a:solidFill>
                <a:latin typeface="CVS Health Sans" panose="020B0504020202020204" pitchFamily="34" charset="0"/>
              </a:rPr>
              <a:t>P</a:t>
            </a:r>
            <a:r>
              <a:rPr kumimoji="0" lang="en-US" b="0" i="0" u="none" strike="noStrike" kern="1200" cap="none" spc="0" normalizeH="0" baseline="0" noProof="0" dirty="0" err="1">
                <a:ln>
                  <a:noFill/>
                </a:ln>
                <a:solidFill>
                  <a:schemeClr val="tx1"/>
                </a:solidFill>
                <a:effectLst/>
                <a:uLnTx/>
                <a:uFillTx/>
                <a:latin typeface="CVS Health Sans" panose="020B0504020202020204" pitchFamily="34" charset="0"/>
              </a:rPr>
              <a:t>rovides</a:t>
            </a:r>
            <a:r>
              <a:rPr kumimoji="0" lang="en-US" b="0" i="0" u="none" strike="noStrike" kern="1200" cap="none" spc="0" normalizeH="0" baseline="0" noProof="0" dirty="0">
                <a:ln>
                  <a:noFill/>
                </a:ln>
                <a:solidFill>
                  <a:schemeClr val="tx1"/>
                </a:solidFill>
                <a:effectLst/>
                <a:uLnTx/>
                <a:uFillTx/>
                <a:latin typeface="CVS Health Sans" panose="020B0504020202020204" pitchFamily="34" charset="0"/>
              </a:rPr>
              <a:t> benefits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0B315E"/>
                </a:solidFill>
                <a:effectLst/>
                <a:uLnTx/>
                <a:uFillTx/>
                <a:latin typeface="CVS Health Sans" panose="020B0504020202020204" pitchFamily="34" charset="0"/>
              </a:rPr>
              <a:t>+1,300,000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CVS Health Sans" panose="020B0504020202020204" pitchFamily="34" charset="0"/>
              </a:rPr>
              <a:t>members nationwide</a:t>
            </a:r>
            <a:endParaRPr lang="en-US" b="0" dirty="0">
              <a:latin typeface="CVS Health Sans" panose="020B0504020202020204" pitchFamily="34" charset="0"/>
            </a:endParaRPr>
          </a:p>
        </p:txBody>
      </p:sp>
      <p:grpSp>
        <p:nvGrpSpPr>
          <p:cNvPr id="8" name="Group 7">
            <a:extLst>
              <a:ext uri="{FF2B5EF4-FFF2-40B4-BE49-F238E27FC236}">
                <a16:creationId xmlns:a16="http://schemas.microsoft.com/office/drawing/2014/main" id="{03451774-D38F-A393-5433-C09258E39E6A}"/>
              </a:ext>
            </a:extLst>
          </p:cNvPr>
          <p:cNvGrpSpPr/>
          <p:nvPr/>
        </p:nvGrpSpPr>
        <p:grpSpPr>
          <a:xfrm>
            <a:off x="2572284" y="4470686"/>
            <a:ext cx="2009415" cy="2009415"/>
            <a:chOff x="2572284" y="4470686"/>
            <a:chExt cx="2009415" cy="2009415"/>
          </a:xfrm>
        </p:grpSpPr>
        <p:sp>
          <p:nvSpPr>
            <p:cNvPr id="29" name="Oval 28">
              <a:extLst>
                <a:ext uri="{FF2B5EF4-FFF2-40B4-BE49-F238E27FC236}">
                  <a16:creationId xmlns:a16="http://schemas.microsoft.com/office/drawing/2014/main" id="{12C6439E-0CDF-DF37-BA56-A6EB571944BB}"/>
                </a:ext>
              </a:extLst>
            </p:cNvPr>
            <p:cNvSpPr/>
            <p:nvPr/>
          </p:nvSpPr>
          <p:spPr>
            <a:xfrm>
              <a:off x="2572284" y="4470686"/>
              <a:ext cx="2009415" cy="2009415"/>
            </a:xfrm>
            <a:prstGeom prst="ellipse">
              <a:avLst/>
            </a:prstGeom>
            <a:solidFill>
              <a:schemeClr val="bg1"/>
            </a:solidFill>
            <a:ln w="19050">
              <a:solidFill>
                <a:srgbClr val="77D8E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9C19B3B1-A1CA-60B9-DF8F-9FA91334D152}"/>
                </a:ext>
              </a:extLst>
            </p:cNvPr>
            <p:cNvSpPr/>
            <p:nvPr/>
          </p:nvSpPr>
          <p:spPr>
            <a:xfrm>
              <a:off x="2680897" y="4571704"/>
              <a:ext cx="1789708" cy="1789708"/>
            </a:xfrm>
            <a:prstGeom prst="ellipse">
              <a:avLst/>
            </a:prstGeom>
            <a:solidFill>
              <a:srgbClr val="0B315E"/>
            </a:solidFill>
            <a:ln w="38100">
              <a:solidFill>
                <a:srgbClr val="0B3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Graphic 233" descr="Piggy bank icon.">
              <a:extLst>
                <a:ext uri="{FF2B5EF4-FFF2-40B4-BE49-F238E27FC236}">
                  <a16:creationId xmlns:a16="http://schemas.microsoft.com/office/drawing/2014/main" id="{D303BB26-7A3D-9A20-7F9A-44BE2AEF3E0F}"/>
                </a:ext>
              </a:extLst>
            </p:cNvPr>
            <p:cNvSpPr>
              <a:spLocks noChangeAspect="1"/>
            </p:cNvSpPr>
            <p:nvPr/>
          </p:nvSpPr>
          <p:spPr>
            <a:xfrm flipH="1">
              <a:off x="2959749" y="4926314"/>
              <a:ext cx="1199765" cy="1095234"/>
            </a:xfrm>
            <a:custGeom>
              <a:avLst/>
              <a:gdLst>
                <a:gd name="connsiteX0" fmla="*/ 439413 w 458518"/>
                <a:gd name="connsiteY0" fmla="*/ 160654 h 418569"/>
                <a:gd name="connsiteX1" fmla="*/ 408845 w 458518"/>
                <a:gd name="connsiteY1" fmla="*/ 160654 h 418569"/>
                <a:gd name="connsiteX2" fmla="*/ 353441 w 458518"/>
                <a:gd name="connsiteY2" fmla="*/ 67039 h 418569"/>
                <a:gd name="connsiteX3" fmla="*/ 353441 w 458518"/>
                <a:gd name="connsiteY3" fmla="*/ 19277 h 418569"/>
                <a:gd name="connsiteX4" fmla="*/ 341978 w 458518"/>
                <a:gd name="connsiteY4" fmla="*/ 2083 h 418569"/>
                <a:gd name="connsiteX5" fmla="*/ 320963 w 458518"/>
                <a:gd name="connsiteY5" fmla="*/ 3993 h 418569"/>
                <a:gd name="connsiteX6" fmla="*/ 282753 w 458518"/>
                <a:gd name="connsiteY6" fmla="*/ 36472 h 418569"/>
                <a:gd name="connsiteX7" fmla="*/ 154750 w 458518"/>
                <a:gd name="connsiteY7" fmla="*/ 36472 h 418569"/>
                <a:gd name="connsiteX8" fmla="*/ 0 w 458518"/>
                <a:gd name="connsiteY8" fmla="*/ 191221 h 418569"/>
                <a:gd name="connsiteX9" fmla="*/ 0 w 458518"/>
                <a:gd name="connsiteY9" fmla="*/ 206505 h 418569"/>
                <a:gd name="connsiteX10" fmla="*/ 87883 w 458518"/>
                <a:gd name="connsiteY10" fmla="*/ 345971 h 418569"/>
                <a:gd name="connsiteX11" fmla="*/ 95525 w 458518"/>
                <a:gd name="connsiteY11" fmla="*/ 401376 h 418569"/>
                <a:gd name="connsiteX12" fmla="*/ 114630 w 458518"/>
                <a:gd name="connsiteY12" fmla="*/ 418570 h 418569"/>
                <a:gd name="connsiteX13" fmla="*/ 135645 w 458518"/>
                <a:gd name="connsiteY13" fmla="*/ 418570 h 418569"/>
                <a:gd name="connsiteX14" fmla="*/ 154750 w 458518"/>
                <a:gd name="connsiteY14" fmla="*/ 403286 h 418569"/>
                <a:gd name="connsiteX15" fmla="*/ 162392 w 458518"/>
                <a:gd name="connsiteY15" fmla="*/ 361255 h 418569"/>
                <a:gd name="connsiteX16" fmla="*/ 254095 w 458518"/>
                <a:gd name="connsiteY16" fmla="*/ 361255 h 418569"/>
                <a:gd name="connsiteX17" fmla="*/ 267469 w 458518"/>
                <a:gd name="connsiteY17" fmla="*/ 401376 h 418569"/>
                <a:gd name="connsiteX18" fmla="*/ 286574 w 458518"/>
                <a:gd name="connsiteY18" fmla="*/ 418570 h 418569"/>
                <a:gd name="connsiteX19" fmla="*/ 307589 w 458518"/>
                <a:gd name="connsiteY19" fmla="*/ 418570 h 418569"/>
                <a:gd name="connsiteX20" fmla="*/ 326694 w 458518"/>
                <a:gd name="connsiteY20" fmla="*/ 401376 h 418569"/>
                <a:gd name="connsiteX21" fmla="*/ 334336 w 458518"/>
                <a:gd name="connsiteY21" fmla="*/ 342150 h 418569"/>
                <a:gd name="connsiteX22" fmla="*/ 408845 w 458518"/>
                <a:gd name="connsiteY22" fmla="*/ 254268 h 418569"/>
                <a:gd name="connsiteX23" fmla="*/ 439413 w 458518"/>
                <a:gd name="connsiteY23" fmla="*/ 254268 h 418569"/>
                <a:gd name="connsiteX24" fmla="*/ 458518 w 458518"/>
                <a:gd name="connsiteY24" fmla="*/ 235163 h 418569"/>
                <a:gd name="connsiteX25" fmla="*/ 458518 w 458518"/>
                <a:gd name="connsiteY25" fmla="*/ 177848 h 418569"/>
                <a:gd name="connsiteX26" fmla="*/ 439413 w 458518"/>
                <a:gd name="connsiteY26" fmla="*/ 160654 h 418569"/>
                <a:gd name="connsiteX27" fmla="*/ 439413 w 458518"/>
                <a:gd name="connsiteY27" fmla="*/ 160654 h 418569"/>
                <a:gd name="connsiteX28" fmla="*/ 439413 w 458518"/>
                <a:gd name="connsiteY28" fmla="*/ 237073 h 418569"/>
                <a:gd name="connsiteX29" fmla="*/ 408845 w 458518"/>
                <a:gd name="connsiteY29" fmla="*/ 237073 h 418569"/>
                <a:gd name="connsiteX30" fmla="*/ 391651 w 458518"/>
                <a:gd name="connsiteY30" fmla="*/ 250447 h 418569"/>
                <a:gd name="connsiteX31" fmla="*/ 324784 w 458518"/>
                <a:gd name="connsiteY31" fmla="*/ 326866 h 418569"/>
                <a:gd name="connsiteX32" fmla="*/ 315231 w 458518"/>
                <a:gd name="connsiteY32" fmla="*/ 342150 h 418569"/>
                <a:gd name="connsiteX33" fmla="*/ 307589 w 458518"/>
                <a:gd name="connsiteY33" fmla="*/ 399465 h 418569"/>
                <a:gd name="connsiteX34" fmla="*/ 286574 w 458518"/>
                <a:gd name="connsiteY34" fmla="*/ 397555 h 418569"/>
                <a:gd name="connsiteX35" fmla="*/ 273200 w 458518"/>
                <a:gd name="connsiteY35" fmla="*/ 355524 h 418569"/>
                <a:gd name="connsiteX36" fmla="*/ 254095 w 458518"/>
                <a:gd name="connsiteY36" fmla="*/ 342150 h 418569"/>
                <a:gd name="connsiteX37" fmla="*/ 162392 w 458518"/>
                <a:gd name="connsiteY37" fmla="*/ 342150 h 418569"/>
                <a:gd name="connsiteX38" fmla="*/ 143287 w 458518"/>
                <a:gd name="connsiteY38" fmla="*/ 357434 h 418569"/>
                <a:gd name="connsiteX39" fmla="*/ 135645 w 458518"/>
                <a:gd name="connsiteY39" fmla="*/ 399465 h 418569"/>
                <a:gd name="connsiteX40" fmla="*/ 112719 w 458518"/>
                <a:gd name="connsiteY40" fmla="*/ 399465 h 418569"/>
                <a:gd name="connsiteX41" fmla="*/ 105077 w 458518"/>
                <a:gd name="connsiteY41" fmla="*/ 344061 h 418569"/>
                <a:gd name="connsiteX42" fmla="*/ 93614 w 458518"/>
                <a:gd name="connsiteY42" fmla="*/ 328777 h 418569"/>
                <a:gd name="connsiteX43" fmla="*/ 17194 w 458518"/>
                <a:gd name="connsiteY43" fmla="*/ 206505 h 418569"/>
                <a:gd name="connsiteX44" fmla="*/ 17194 w 458518"/>
                <a:gd name="connsiteY44" fmla="*/ 191221 h 418569"/>
                <a:gd name="connsiteX45" fmla="*/ 154750 w 458518"/>
                <a:gd name="connsiteY45" fmla="*/ 55577 h 418569"/>
                <a:gd name="connsiteX46" fmla="*/ 282753 w 458518"/>
                <a:gd name="connsiteY46" fmla="*/ 55577 h 418569"/>
                <a:gd name="connsiteX47" fmla="*/ 294216 w 458518"/>
                <a:gd name="connsiteY47" fmla="*/ 51756 h 418569"/>
                <a:gd name="connsiteX48" fmla="*/ 334336 w 458518"/>
                <a:gd name="connsiteY48" fmla="*/ 19277 h 418569"/>
                <a:gd name="connsiteX49" fmla="*/ 334336 w 458518"/>
                <a:gd name="connsiteY49" fmla="*/ 67039 h 418569"/>
                <a:gd name="connsiteX50" fmla="*/ 341978 w 458518"/>
                <a:gd name="connsiteY50" fmla="*/ 82323 h 418569"/>
                <a:gd name="connsiteX51" fmla="*/ 389740 w 458518"/>
                <a:gd name="connsiteY51" fmla="*/ 164475 h 418569"/>
                <a:gd name="connsiteX52" fmla="*/ 408845 w 458518"/>
                <a:gd name="connsiteY52" fmla="*/ 179758 h 418569"/>
                <a:gd name="connsiteX53" fmla="*/ 439413 w 458518"/>
                <a:gd name="connsiteY53" fmla="*/ 179758 h 418569"/>
                <a:gd name="connsiteX54" fmla="*/ 439413 w 458518"/>
                <a:gd name="connsiteY54" fmla="*/ 237073 h 418569"/>
                <a:gd name="connsiteX55" fmla="*/ 162392 w 458518"/>
                <a:gd name="connsiteY55" fmla="*/ 84234 h 418569"/>
                <a:gd name="connsiteX56" fmla="*/ 267469 w 458518"/>
                <a:gd name="connsiteY56" fmla="*/ 84234 h 418569"/>
                <a:gd name="connsiteX57" fmla="*/ 267469 w 458518"/>
                <a:gd name="connsiteY57" fmla="*/ 103339 h 418569"/>
                <a:gd name="connsiteX58" fmla="*/ 162392 w 458518"/>
                <a:gd name="connsiteY58" fmla="*/ 103339 h 418569"/>
                <a:gd name="connsiteX59" fmla="*/ 162392 w 458518"/>
                <a:gd name="connsiteY59" fmla="*/ 84234 h 418569"/>
                <a:gd name="connsiteX60" fmla="*/ 343889 w 458518"/>
                <a:gd name="connsiteY60" fmla="*/ 141549 h 418569"/>
                <a:gd name="connsiteX61" fmla="*/ 353441 w 458518"/>
                <a:gd name="connsiteY61" fmla="*/ 151101 h 418569"/>
                <a:gd name="connsiteX62" fmla="*/ 343889 w 458518"/>
                <a:gd name="connsiteY62" fmla="*/ 160654 h 418569"/>
                <a:gd name="connsiteX63" fmla="*/ 334336 w 458518"/>
                <a:gd name="connsiteY63" fmla="*/ 151101 h 418569"/>
                <a:gd name="connsiteX64" fmla="*/ 343889 w 458518"/>
                <a:gd name="connsiteY64" fmla="*/ 141549 h 41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58518" h="418569">
                  <a:moveTo>
                    <a:pt x="439413" y="160654"/>
                  </a:moveTo>
                  <a:lnTo>
                    <a:pt x="408845" y="160654"/>
                  </a:lnTo>
                  <a:cubicBezTo>
                    <a:pt x="403114" y="124354"/>
                    <a:pt x="382098" y="89965"/>
                    <a:pt x="353441" y="67039"/>
                  </a:cubicBezTo>
                  <a:lnTo>
                    <a:pt x="353441" y="19277"/>
                  </a:lnTo>
                  <a:cubicBezTo>
                    <a:pt x="353441" y="11635"/>
                    <a:pt x="349620" y="5904"/>
                    <a:pt x="341978" y="2083"/>
                  </a:cubicBezTo>
                  <a:cubicBezTo>
                    <a:pt x="334336" y="-1738"/>
                    <a:pt x="326694" y="172"/>
                    <a:pt x="320963" y="3993"/>
                  </a:cubicBezTo>
                  <a:lnTo>
                    <a:pt x="282753" y="36472"/>
                  </a:lnTo>
                  <a:lnTo>
                    <a:pt x="154750" y="36472"/>
                  </a:lnTo>
                  <a:cubicBezTo>
                    <a:pt x="68778" y="36472"/>
                    <a:pt x="0" y="105249"/>
                    <a:pt x="0" y="191221"/>
                  </a:cubicBezTo>
                  <a:lnTo>
                    <a:pt x="0" y="206505"/>
                  </a:lnTo>
                  <a:cubicBezTo>
                    <a:pt x="0" y="265731"/>
                    <a:pt x="34389" y="319224"/>
                    <a:pt x="87883" y="345971"/>
                  </a:cubicBezTo>
                  <a:lnTo>
                    <a:pt x="95525" y="401376"/>
                  </a:lnTo>
                  <a:cubicBezTo>
                    <a:pt x="97435" y="410928"/>
                    <a:pt x="105077" y="418570"/>
                    <a:pt x="114630" y="418570"/>
                  </a:cubicBezTo>
                  <a:lnTo>
                    <a:pt x="135645" y="418570"/>
                  </a:lnTo>
                  <a:cubicBezTo>
                    <a:pt x="145197" y="418570"/>
                    <a:pt x="152839" y="412838"/>
                    <a:pt x="154750" y="403286"/>
                  </a:cubicBezTo>
                  <a:lnTo>
                    <a:pt x="162392" y="361255"/>
                  </a:lnTo>
                  <a:lnTo>
                    <a:pt x="254095" y="361255"/>
                  </a:lnTo>
                  <a:lnTo>
                    <a:pt x="267469" y="401376"/>
                  </a:lnTo>
                  <a:cubicBezTo>
                    <a:pt x="269379" y="410928"/>
                    <a:pt x="277021" y="418570"/>
                    <a:pt x="286574" y="418570"/>
                  </a:cubicBezTo>
                  <a:lnTo>
                    <a:pt x="307589" y="418570"/>
                  </a:lnTo>
                  <a:cubicBezTo>
                    <a:pt x="317142" y="418570"/>
                    <a:pt x="324784" y="410928"/>
                    <a:pt x="326694" y="401376"/>
                  </a:cubicBezTo>
                  <a:lnTo>
                    <a:pt x="334336" y="342150"/>
                  </a:lnTo>
                  <a:cubicBezTo>
                    <a:pt x="368725" y="323045"/>
                    <a:pt x="395472" y="292478"/>
                    <a:pt x="408845" y="254268"/>
                  </a:cubicBezTo>
                  <a:lnTo>
                    <a:pt x="439413" y="254268"/>
                  </a:lnTo>
                  <a:cubicBezTo>
                    <a:pt x="450876" y="254268"/>
                    <a:pt x="458518" y="246626"/>
                    <a:pt x="458518" y="235163"/>
                  </a:cubicBezTo>
                  <a:lnTo>
                    <a:pt x="458518" y="177848"/>
                  </a:lnTo>
                  <a:cubicBezTo>
                    <a:pt x="458518" y="168296"/>
                    <a:pt x="450876" y="160654"/>
                    <a:pt x="439413" y="160654"/>
                  </a:cubicBezTo>
                  <a:lnTo>
                    <a:pt x="439413" y="160654"/>
                  </a:lnTo>
                  <a:close/>
                  <a:moveTo>
                    <a:pt x="439413" y="237073"/>
                  </a:moveTo>
                  <a:lnTo>
                    <a:pt x="408845" y="237073"/>
                  </a:lnTo>
                  <a:cubicBezTo>
                    <a:pt x="401203" y="237073"/>
                    <a:pt x="393561" y="242805"/>
                    <a:pt x="391651" y="250447"/>
                  </a:cubicBezTo>
                  <a:cubicBezTo>
                    <a:pt x="380188" y="282925"/>
                    <a:pt x="357262" y="309672"/>
                    <a:pt x="324784" y="326866"/>
                  </a:cubicBezTo>
                  <a:cubicBezTo>
                    <a:pt x="319052" y="328777"/>
                    <a:pt x="315231" y="334508"/>
                    <a:pt x="315231" y="342150"/>
                  </a:cubicBezTo>
                  <a:lnTo>
                    <a:pt x="307589" y="399465"/>
                  </a:lnTo>
                  <a:lnTo>
                    <a:pt x="286574" y="397555"/>
                  </a:lnTo>
                  <a:lnTo>
                    <a:pt x="273200" y="355524"/>
                  </a:lnTo>
                  <a:cubicBezTo>
                    <a:pt x="271290" y="347882"/>
                    <a:pt x="263648" y="342150"/>
                    <a:pt x="254095" y="342150"/>
                  </a:cubicBezTo>
                  <a:lnTo>
                    <a:pt x="162392" y="342150"/>
                  </a:lnTo>
                  <a:cubicBezTo>
                    <a:pt x="152839" y="342150"/>
                    <a:pt x="145197" y="347882"/>
                    <a:pt x="143287" y="357434"/>
                  </a:cubicBezTo>
                  <a:lnTo>
                    <a:pt x="135645" y="399465"/>
                  </a:lnTo>
                  <a:lnTo>
                    <a:pt x="112719" y="399465"/>
                  </a:lnTo>
                  <a:lnTo>
                    <a:pt x="105077" y="344061"/>
                  </a:lnTo>
                  <a:cubicBezTo>
                    <a:pt x="105077" y="338329"/>
                    <a:pt x="99346" y="332598"/>
                    <a:pt x="93614" y="328777"/>
                  </a:cubicBezTo>
                  <a:cubicBezTo>
                    <a:pt x="45852" y="305851"/>
                    <a:pt x="17194" y="258089"/>
                    <a:pt x="17194" y="206505"/>
                  </a:cubicBezTo>
                  <a:lnTo>
                    <a:pt x="17194" y="191221"/>
                  </a:lnTo>
                  <a:cubicBezTo>
                    <a:pt x="19105" y="116712"/>
                    <a:pt x="80241" y="55577"/>
                    <a:pt x="154750" y="55577"/>
                  </a:cubicBezTo>
                  <a:lnTo>
                    <a:pt x="282753" y="55577"/>
                  </a:lnTo>
                  <a:cubicBezTo>
                    <a:pt x="286574" y="55577"/>
                    <a:pt x="292305" y="53666"/>
                    <a:pt x="294216" y="51756"/>
                  </a:cubicBezTo>
                  <a:lnTo>
                    <a:pt x="334336" y="19277"/>
                  </a:lnTo>
                  <a:lnTo>
                    <a:pt x="334336" y="67039"/>
                  </a:lnTo>
                  <a:cubicBezTo>
                    <a:pt x="334336" y="72771"/>
                    <a:pt x="338157" y="78502"/>
                    <a:pt x="341978" y="82323"/>
                  </a:cubicBezTo>
                  <a:cubicBezTo>
                    <a:pt x="366814" y="103339"/>
                    <a:pt x="385919" y="131996"/>
                    <a:pt x="389740" y="164475"/>
                  </a:cubicBezTo>
                  <a:cubicBezTo>
                    <a:pt x="391651" y="174027"/>
                    <a:pt x="399293" y="179758"/>
                    <a:pt x="408845" y="179758"/>
                  </a:cubicBezTo>
                  <a:lnTo>
                    <a:pt x="439413" y="179758"/>
                  </a:lnTo>
                  <a:lnTo>
                    <a:pt x="439413" y="237073"/>
                  </a:lnTo>
                  <a:close/>
                  <a:moveTo>
                    <a:pt x="162392" y="84234"/>
                  </a:moveTo>
                  <a:lnTo>
                    <a:pt x="267469" y="84234"/>
                  </a:lnTo>
                  <a:lnTo>
                    <a:pt x="267469" y="103339"/>
                  </a:lnTo>
                  <a:lnTo>
                    <a:pt x="162392" y="103339"/>
                  </a:lnTo>
                  <a:lnTo>
                    <a:pt x="162392" y="84234"/>
                  </a:lnTo>
                  <a:close/>
                  <a:moveTo>
                    <a:pt x="343889" y="141549"/>
                  </a:moveTo>
                  <a:cubicBezTo>
                    <a:pt x="349620" y="141549"/>
                    <a:pt x="353441" y="145370"/>
                    <a:pt x="353441" y="151101"/>
                  </a:cubicBezTo>
                  <a:cubicBezTo>
                    <a:pt x="353441" y="156833"/>
                    <a:pt x="349620" y="160654"/>
                    <a:pt x="343889" y="160654"/>
                  </a:cubicBezTo>
                  <a:cubicBezTo>
                    <a:pt x="338157" y="160654"/>
                    <a:pt x="334336" y="156833"/>
                    <a:pt x="334336" y="151101"/>
                  </a:cubicBezTo>
                  <a:cubicBezTo>
                    <a:pt x="334336" y="145370"/>
                    <a:pt x="338157" y="141549"/>
                    <a:pt x="343889" y="141549"/>
                  </a:cubicBezTo>
                  <a:close/>
                </a:path>
              </a:pathLst>
            </a:custGeom>
            <a:solidFill>
              <a:schemeClr val="bg1"/>
            </a:solidFill>
            <a:ln w="19050" cap="flat">
              <a:noFill/>
              <a:prstDash val="solid"/>
              <a:miter/>
            </a:ln>
          </p:spPr>
          <p:txBody>
            <a:bodyPr rtlCol="0" anchor="ctr"/>
            <a:lstStyle/>
            <a:p>
              <a:endParaRPr lang="en-US" dirty="0"/>
            </a:p>
          </p:txBody>
        </p:sp>
      </p:grpSp>
      <p:sp>
        <p:nvSpPr>
          <p:cNvPr id="64" name="Rectangle 63">
            <a:extLst>
              <a:ext uri="{FF2B5EF4-FFF2-40B4-BE49-F238E27FC236}">
                <a16:creationId xmlns:a16="http://schemas.microsoft.com/office/drawing/2014/main" id="{CF9D9A0C-9BF5-160D-CE7B-BC06932025D0}"/>
              </a:ext>
            </a:extLst>
          </p:cNvPr>
          <p:cNvSpPr/>
          <p:nvPr/>
        </p:nvSpPr>
        <p:spPr>
          <a:xfrm>
            <a:off x="4698858" y="4829782"/>
            <a:ext cx="4015369" cy="1200329"/>
          </a:xfrm>
          <a:prstGeom prst="rect">
            <a:avLst/>
          </a:prstGeom>
        </p:spPr>
        <p:txBody>
          <a:bodyPr wrap="square">
            <a:spAutoFit/>
          </a:bodyPr>
          <a:lstStyle/>
          <a:p>
            <a:pPr fontAlgn="ctr">
              <a:spcBef>
                <a:spcPts val="600"/>
              </a:spcBef>
              <a:spcAft>
                <a:spcPts val="600"/>
              </a:spcAft>
              <a:buClr>
                <a:schemeClr val="accent1"/>
              </a:buClr>
            </a:pPr>
            <a:r>
              <a:rPr lang="en-US" b="0" dirty="0">
                <a:latin typeface="CVS Health Sans" panose="020B0504020202020204" pitchFamily="34" charset="0"/>
              </a:rPr>
              <a:t>We’re a Third Party Administrator (TPA) that offers employers customized benefit options to lower employee costs for health care </a:t>
            </a:r>
          </a:p>
        </p:txBody>
      </p:sp>
      <p:sp>
        <p:nvSpPr>
          <p:cNvPr id="176" name="Rectangle 175">
            <a:extLst>
              <a:ext uri="{FF2B5EF4-FFF2-40B4-BE49-F238E27FC236}">
                <a16:creationId xmlns:a16="http://schemas.microsoft.com/office/drawing/2014/main" id="{509375DA-7DB1-4F51-890A-073159775301}"/>
              </a:ext>
            </a:extLst>
          </p:cNvPr>
          <p:cNvSpPr/>
          <p:nvPr/>
        </p:nvSpPr>
        <p:spPr>
          <a:xfrm>
            <a:off x="674143" y="3344145"/>
            <a:ext cx="2587312" cy="1200329"/>
          </a:xfrm>
          <a:prstGeom prst="rect">
            <a:avLst/>
          </a:prstGeom>
        </p:spPr>
        <p:txBody>
          <a:bodyPr wrap="square">
            <a:spAutoFit/>
          </a:bodyPr>
          <a:lstStyle/>
          <a:p>
            <a:pPr algn="ctr" defTabSz="457200">
              <a:defRPr/>
            </a:pPr>
            <a:r>
              <a:rPr lang="en-US" b="0" dirty="0">
                <a:solidFill>
                  <a:schemeClr val="tx1"/>
                </a:solidFill>
                <a:latin typeface="CVS Health Sans" panose="020B0504020202020204" pitchFamily="34" charset="0"/>
              </a:rPr>
              <a:t>Meritain Health is an independent company </a:t>
            </a:r>
            <a:br>
              <a:rPr lang="en-US" b="0" dirty="0">
                <a:solidFill>
                  <a:schemeClr val="tx1"/>
                </a:solidFill>
                <a:latin typeface="CVS Health Sans" panose="020B0504020202020204" pitchFamily="34" charset="0"/>
              </a:rPr>
            </a:br>
            <a:r>
              <a:rPr lang="en-US" b="0" dirty="0">
                <a:solidFill>
                  <a:schemeClr val="tx1"/>
                </a:solidFill>
                <a:latin typeface="CVS Health Sans" panose="020B0504020202020204" pitchFamily="34" charset="0"/>
              </a:rPr>
              <a:t>of </a:t>
            </a:r>
            <a:r>
              <a:rPr kumimoji="0" lang="en-US" b="0" i="0" u="none" strike="noStrike" kern="1200" cap="none" spc="0" normalizeH="0" baseline="0" noProof="0" dirty="0">
                <a:ln>
                  <a:noFill/>
                </a:ln>
                <a:solidFill>
                  <a:schemeClr val="tx1"/>
                </a:solidFill>
                <a:effectLst/>
                <a:uLnTx/>
                <a:uFillTx/>
                <a:latin typeface="CVS Health Sans" panose="020B0504020202020204" pitchFamily="34" charset="0"/>
              </a:rPr>
              <a:t>Aetna® and </a:t>
            </a:r>
            <a:br>
              <a:rPr kumimoji="0" lang="en-US" b="0" i="0" u="none" strike="noStrike" kern="1200" cap="none" spc="0" normalizeH="0" baseline="0" noProof="0" dirty="0">
                <a:ln>
                  <a:noFill/>
                </a:ln>
                <a:solidFill>
                  <a:schemeClr val="tx1"/>
                </a:solidFill>
                <a:effectLst/>
                <a:uLnTx/>
                <a:uFillTx/>
                <a:latin typeface="CVS Health Sans" panose="020B0504020202020204" pitchFamily="34" charset="0"/>
              </a:rPr>
            </a:br>
            <a:r>
              <a:rPr kumimoji="0" lang="en-US" b="0" i="0" u="none" strike="noStrike" kern="1200" cap="none" spc="0" normalizeH="0" baseline="0" noProof="0" dirty="0">
                <a:ln>
                  <a:noFill/>
                </a:ln>
                <a:solidFill>
                  <a:schemeClr val="tx1"/>
                </a:solidFill>
                <a:effectLst/>
                <a:uLnTx/>
                <a:uFillTx/>
                <a:latin typeface="CVS Health Sans" panose="020B0504020202020204" pitchFamily="34" charset="0"/>
              </a:rPr>
              <a:t>CVS Health®</a:t>
            </a:r>
          </a:p>
        </p:txBody>
      </p:sp>
      <p:sp>
        <p:nvSpPr>
          <p:cNvPr id="4" name="Rectangle 3">
            <a:extLst>
              <a:ext uri="{FF2B5EF4-FFF2-40B4-BE49-F238E27FC236}">
                <a16:creationId xmlns:a16="http://schemas.microsoft.com/office/drawing/2014/main" id="{29A73055-BF6E-D3B5-99DC-1B9EBC088D41}"/>
              </a:ext>
            </a:extLst>
          </p:cNvPr>
          <p:cNvSpPr/>
          <p:nvPr/>
        </p:nvSpPr>
        <p:spPr>
          <a:xfrm>
            <a:off x="4100066" y="3347128"/>
            <a:ext cx="2930405" cy="923330"/>
          </a:xfrm>
          <a:prstGeom prst="rect">
            <a:avLst/>
          </a:prstGeom>
        </p:spPr>
        <p:txBody>
          <a:bodyPr wrap="square">
            <a:spAutoFit/>
          </a:bodyPr>
          <a:lstStyle/>
          <a:p>
            <a:pPr algn="ctr" fontAlgn="ctr">
              <a:spcBef>
                <a:spcPts val="600"/>
              </a:spcBef>
              <a:spcAft>
                <a:spcPts val="600"/>
              </a:spcAft>
              <a:buClr>
                <a:schemeClr val="accent1"/>
              </a:buClr>
            </a:pPr>
            <a:r>
              <a:rPr lang="en-US" b="0" dirty="0">
                <a:latin typeface="CVS Health Sans" panose="020B0504020202020204" pitchFamily="34" charset="0"/>
              </a:rPr>
              <a:t>We are one of the nation’s largest administrators of </a:t>
            </a:r>
            <a:br>
              <a:rPr lang="en-US" b="0" dirty="0">
                <a:latin typeface="CVS Health Sans" panose="020B0504020202020204" pitchFamily="34" charset="0"/>
              </a:rPr>
            </a:br>
            <a:r>
              <a:rPr lang="en-US" b="0" dirty="0">
                <a:latin typeface="CVS Health Sans" panose="020B0504020202020204" pitchFamily="34" charset="0"/>
              </a:rPr>
              <a:t>health benefits </a:t>
            </a:r>
          </a:p>
        </p:txBody>
      </p:sp>
      <p:sp>
        <p:nvSpPr>
          <p:cNvPr id="100" name="Oval 99">
            <a:extLst>
              <a:ext uri="{FF2B5EF4-FFF2-40B4-BE49-F238E27FC236}">
                <a16:creationId xmlns:a16="http://schemas.microsoft.com/office/drawing/2014/main" id="{64916ED5-F933-1795-F1D0-611333175924}"/>
              </a:ext>
            </a:extLst>
          </p:cNvPr>
          <p:cNvSpPr/>
          <p:nvPr/>
        </p:nvSpPr>
        <p:spPr>
          <a:xfrm>
            <a:off x="4566686" y="1118037"/>
            <a:ext cx="2174839" cy="2174839"/>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D7FD0B7-90DD-823E-4AA5-0C57AC186DDA}"/>
              </a:ext>
            </a:extLst>
          </p:cNvPr>
          <p:cNvGrpSpPr/>
          <p:nvPr/>
        </p:nvGrpSpPr>
        <p:grpSpPr>
          <a:xfrm>
            <a:off x="5834226" y="1566707"/>
            <a:ext cx="2667352" cy="1830771"/>
            <a:chOff x="5834226" y="1566707"/>
            <a:chExt cx="2667352" cy="1830771"/>
          </a:xfrm>
        </p:grpSpPr>
        <p:sp>
          <p:nvSpPr>
            <p:cNvPr id="84" name="Arc 4">
              <a:extLst>
                <a:ext uri="{FF2B5EF4-FFF2-40B4-BE49-F238E27FC236}">
                  <a16:creationId xmlns:a16="http://schemas.microsoft.com/office/drawing/2014/main" id="{87927EF0-1C9A-475B-CCF6-255508C532C3}"/>
                </a:ext>
              </a:extLst>
            </p:cNvPr>
            <p:cNvSpPr/>
            <p:nvPr/>
          </p:nvSpPr>
          <p:spPr>
            <a:xfrm rot="8428754" flipH="1" flipV="1">
              <a:off x="5834226" y="1566707"/>
              <a:ext cx="2459563" cy="1830771"/>
            </a:xfrm>
            <a:custGeom>
              <a:avLst/>
              <a:gdLst>
                <a:gd name="connsiteX0" fmla="*/ 1581150 w 3162300"/>
                <a:gd name="connsiteY0" fmla="*/ 0 h 1600200"/>
                <a:gd name="connsiteX1" fmla="*/ 3155790 w 3162300"/>
                <a:gd name="connsiteY1" fmla="*/ 727568 h 1600200"/>
                <a:gd name="connsiteX2" fmla="*/ 1581150 w 3162300"/>
                <a:gd name="connsiteY2" fmla="*/ 800100 h 1600200"/>
                <a:gd name="connsiteX3" fmla="*/ 1581150 w 3162300"/>
                <a:gd name="connsiteY3" fmla="*/ 0 h 1600200"/>
                <a:gd name="connsiteX0" fmla="*/ 1581150 w 3162300"/>
                <a:gd name="connsiteY0" fmla="*/ 0 h 1600200"/>
                <a:gd name="connsiteX1" fmla="*/ 3155790 w 3162300"/>
                <a:gd name="connsiteY1" fmla="*/ 727568 h 1600200"/>
                <a:gd name="connsiteX0" fmla="*/ 212037 w 1786677"/>
                <a:gd name="connsiteY0" fmla="*/ 0 h 800100"/>
                <a:gd name="connsiteX1" fmla="*/ 1786677 w 1786677"/>
                <a:gd name="connsiteY1" fmla="*/ 727568 h 800100"/>
                <a:gd name="connsiteX2" fmla="*/ 212037 w 1786677"/>
                <a:gd name="connsiteY2" fmla="*/ 800100 h 800100"/>
                <a:gd name="connsiteX3" fmla="*/ 212037 w 1786677"/>
                <a:gd name="connsiteY3" fmla="*/ 0 h 800100"/>
                <a:gd name="connsiteX0" fmla="*/ 0 w 1786677"/>
                <a:gd name="connsiteY0" fmla="*/ 9691 h 800100"/>
                <a:gd name="connsiteX1" fmla="*/ 1786677 w 1786677"/>
                <a:gd name="connsiteY1" fmla="*/ 727568 h 800100"/>
                <a:gd name="connsiteX0" fmla="*/ 212037 w 1786677"/>
                <a:gd name="connsiteY0" fmla="*/ 273040 h 1073140"/>
                <a:gd name="connsiteX1" fmla="*/ 1786677 w 1786677"/>
                <a:gd name="connsiteY1" fmla="*/ 1000608 h 1073140"/>
                <a:gd name="connsiteX2" fmla="*/ 212037 w 1786677"/>
                <a:gd name="connsiteY2" fmla="*/ 1073140 h 1073140"/>
                <a:gd name="connsiteX3" fmla="*/ 212037 w 1786677"/>
                <a:gd name="connsiteY3" fmla="*/ 273040 h 1073140"/>
                <a:gd name="connsiteX0" fmla="*/ 0 w 1786677"/>
                <a:gd name="connsiteY0" fmla="*/ 282731 h 1073140"/>
                <a:gd name="connsiteX1" fmla="*/ 1786677 w 1786677"/>
                <a:gd name="connsiteY1" fmla="*/ 1000608 h 1073140"/>
                <a:gd name="connsiteX0" fmla="*/ 212037 w 1802150"/>
                <a:gd name="connsiteY0" fmla="*/ 241913 h 1186288"/>
                <a:gd name="connsiteX1" fmla="*/ 1786677 w 1802150"/>
                <a:gd name="connsiteY1" fmla="*/ 969481 h 1186288"/>
                <a:gd name="connsiteX2" fmla="*/ 212037 w 1802150"/>
                <a:gd name="connsiteY2" fmla="*/ 1042013 h 1186288"/>
                <a:gd name="connsiteX3" fmla="*/ 212037 w 1802150"/>
                <a:gd name="connsiteY3" fmla="*/ 241913 h 1186288"/>
                <a:gd name="connsiteX0" fmla="*/ 0 w 1802150"/>
                <a:gd name="connsiteY0" fmla="*/ 251604 h 1186288"/>
                <a:gd name="connsiteX1" fmla="*/ 1802150 w 1802150"/>
                <a:gd name="connsiteY1" fmla="*/ 1186288 h 1186288"/>
                <a:gd name="connsiteX0" fmla="*/ 212037 w 2111314"/>
                <a:gd name="connsiteY0" fmla="*/ 285879 h 1085979"/>
                <a:gd name="connsiteX1" fmla="*/ 1786677 w 2111314"/>
                <a:gd name="connsiteY1" fmla="*/ 1013447 h 1085979"/>
                <a:gd name="connsiteX2" fmla="*/ 212037 w 2111314"/>
                <a:gd name="connsiteY2" fmla="*/ 1085979 h 1085979"/>
                <a:gd name="connsiteX3" fmla="*/ 212037 w 2111314"/>
                <a:gd name="connsiteY3" fmla="*/ 285879 h 1085979"/>
                <a:gd name="connsiteX0" fmla="*/ 0 w 2111314"/>
                <a:gd name="connsiteY0" fmla="*/ 295570 h 1085979"/>
                <a:gd name="connsiteX1" fmla="*/ 2111314 w 2111314"/>
                <a:gd name="connsiteY1" fmla="*/ 936728 h 1085979"/>
                <a:gd name="connsiteX0" fmla="*/ 212037 w 2111314"/>
                <a:gd name="connsiteY0" fmla="*/ 193411 h 993511"/>
                <a:gd name="connsiteX1" fmla="*/ 1786677 w 2111314"/>
                <a:gd name="connsiteY1" fmla="*/ 920979 h 993511"/>
                <a:gd name="connsiteX2" fmla="*/ 212037 w 2111314"/>
                <a:gd name="connsiteY2" fmla="*/ 993511 h 993511"/>
                <a:gd name="connsiteX3" fmla="*/ 212037 w 2111314"/>
                <a:gd name="connsiteY3" fmla="*/ 193411 h 993511"/>
                <a:gd name="connsiteX0" fmla="*/ 0 w 2111314"/>
                <a:gd name="connsiteY0" fmla="*/ 203102 h 993511"/>
                <a:gd name="connsiteX1" fmla="*/ 2111314 w 2111314"/>
                <a:gd name="connsiteY1" fmla="*/ 844260 h 993511"/>
              </a:gdLst>
              <a:ahLst/>
              <a:cxnLst>
                <a:cxn ang="0">
                  <a:pos x="connsiteX0" y="connsiteY0"/>
                </a:cxn>
                <a:cxn ang="0">
                  <a:pos x="connsiteX1" y="connsiteY1"/>
                </a:cxn>
              </a:cxnLst>
              <a:rect l="l" t="t" r="r" b="b"/>
              <a:pathLst>
                <a:path w="2111314" h="993511" stroke="0" extrusionOk="0">
                  <a:moveTo>
                    <a:pt x="212037" y="193411"/>
                  </a:moveTo>
                  <a:cubicBezTo>
                    <a:pt x="1029741" y="193411"/>
                    <a:pt x="1712549" y="508905"/>
                    <a:pt x="1786677" y="920979"/>
                  </a:cubicBezTo>
                  <a:lnTo>
                    <a:pt x="212037" y="993511"/>
                  </a:lnTo>
                  <a:lnTo>
                    <a:pt x="212037" y="193411"/>
                  </a:lnTo>
                  <a:close/>
                </a:path>
                <a:path w="2111314" h="993511" fill="none">
                  <a:moveTo>
                    <a:pt x="0" y="203102"/>
                  </a:moveTo>
                  <a:cubicBezTo>
                    <a:pt x="1039255" y="-595476"/>
                    <a:pt x="1019828" y="1246169"/>
                    <a:pt x="2111314" y="844260"/>
                  </a:cubicBezTo>
                </a:path>
              </a:pathLst>
            </a:custGeom>
            <a:noFill/>
            <a:ln w="19050" cap="flat" cmpd="sng" algn="ctr">
              <a:solidFill>
                <a:srgbClr val="77D8E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16" name="Oval 115">
              <a:extLst>
                <a:ext uri="{FF2B5EF4-FFF2-40B4-BE49-F238E27FC236}">
                  <a16:creationId xmlns:a16="http://schemas.microsoft.com/office/drawing/2014/main" id="{67D126CA-001B-EE14-335C-9A4F7EDB7086}"/>
                </a:ext>
              </a:extLst>
            </p:cNvPr>
            <p:cNvSpPr/>
            <p:nvPr/>
          </p:nvSpPr>
          <p:spPr>
            <a:xfrm rot="10800000">
              <a:off x="8315355" y="2145688"/>
              <a:ext cx="186223" cy="186223"/>
            </a:xfrm>
            <a:prstGeom prst="ellipse">
              <a:avLst/>
            </a:prstGeom>
            <a:solidFill>
              <a:srgbClr val="75CFEB"/>
            </a:solidFill>
            <a:ln>
              <a:solidFill>
                <a:srgbClr val="77D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1122C495-93C1-D6AD-A9BF-382D2D2556AE}"/>
              </a:ext>
            </a:extLst>
          </p:cNvPr>
          <p:cNvGrpSpPr/>
          <p:nvPr/>
        </p:nvGrpSpPr>
        <p:grpSpPr>
          <a:xfrm>
            <a:off x="4510317" y="1171790"/>
            <a:ext cx="2174839" cy="2174839"/>
            <a:chOff x="4510317" y="1171790"/>
            <a:chExt cx="2174839" cy="2174839"/>
          </a:xfrm>
        </p:grpSpPr>
        <p:sp>
          <p:nvSpPr>
            <p:cNvPr id="124" name="Oval 123">
              <a:extLst>
                <a:ext uri="{FF2B5EF4-FFF2-40B4-BE49-F238E27FC236}">
                  <a16:creationId xmlns:a16="http://schemas.microsoft.com/office/drawing/2014/main" id="{CEDB7DF3-8C5C-5FCC-1A59-5D1C61C9BBC4}"/>
                </a:ext>
              </a:extLst>
            </p:cNvPr>
            <p:cNvSpPr/>
            <p:nvPr/>
          </p:nvSpPr>
          <p:spPr>
            <a:xfrm>
              <a:off x="4510317" y="1171790"/>
              <a:ext cx="2174839" cy="2174839"/>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A05151CE-95F0-309A-D3CE-D28365103CDA}"/>
                </a:ext>
              </a:extLst>
            </p:cNvPr>
            <p:cNvSpPr/>
            <p:nvPr/>
          </p:nvSpPr>
          <p:spPr>
            <a:xfrm>
              <a:off x="4600283" y="1256445"/>
              <a:ext cx="2009415" cy="2009415"/>
            </a:xfrm>
            <a:prstGeom prst="ellipse">
              <a:avLst/>
            </a:prstGeom>
            <a:solidFill>
              <a:schemeClr val="bg1"/>
            </a:solidFill>
            <a:ln w="19050">
              <a:solidFill>
                <a:srgbClr val="77D8E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9DE16F04-75F6-F564-88D0-0CE5DBAB1B18}"/>
                </a:ext>
              </a:extLst>
            </p:cNvPr>
            <p:cNvSpPr/>
            <p:nvPr/>
          </p:nvSpPr>
          <p:spPr>
            <a:xfrm>
              <a:off x="4711428" y="1364355"/>
              <a:ext cx="1789708" cy="1789708"/>
            </a:xfrm>
            <a:prstGeom prst="ellipse">
              <a:avLst/>
            </a:prstGeom>
            <a:solidFill>
              <a:srgbClr val="0B315E"/>
            </a:solidFill>
            <a:ln w="38100">
              <a:solidFill>
                <a:srgbClr val="0B3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raphic 86" descr="Bundled plan icon.">
              <a:extLst>
                <a:ext uri="{FF2B5EF4-FFF2-40B4-BE49-F238E27FC236}">
                  <a16:creationId xmlns:a16="http://schemas.microsoft.com/office/drawing/2014/main" id="{E315A377-51EA-2AF7-E29E-E96A29331EBD}"/>
                </a:ext>
              </a:extLst>
            </p:cNvPr>
            <p:cNvSpPr/>
            <p:nvPr/>
          </p:nvSpPr>
          <p:spPr>
            <a:xfrm>
              <a:off x="5055409" y="1733142"/>
              <a:ext cx="1163796" cy="1158760"/>
            </a:xfrm>
            <a:custGeom>
              <a:avLst/>
              <a:gdLst>
                <a:gd name="connsiteX0" fmla="*/ 348014 w 373912"/>
                <a:gd name="connsiteY0" fmla="*/ 113307 h 372294"/>
                <a:gd name="connsiteX1" fmla="*/ 323734 w 373912"/>
                <a:gd name="connsiteY1" fmla="*/ 137587 h 372294"/>
                <a:gd name="connsiteX2" fmla="*/ 339921 w 373912"/>
                <a:gd name="connsiteY2" fmla="*/ 160248 h 372294"/>
                <a:gd name="connsiteX3" fmla="*/ 339921 w 373912"/>
                <a:gd name="connsiteY3" fmla="*/ 267081 h 372294"/>
                <a:gd name="connsiteX4" fmla="*/ 250894 w 373912"/>
                <a:gd name="connsiteY4" fmla="*/ 356108 h 372294"/>
                <a:gd name="connsiteX5" fmla="*/ 218521 w 373912"/>
                <a:gd name="connsiteY5" fmla="*/ 356108 h 372294"/>
                <a:gd name="connsiteX6" fmla="*/ 155392 w 373912"/>
                <a:gd name="connsiteY6" fmla="*/ 331828 h 372294"/>
                <a:gd name="connsiteX7" fmla="*/ 129494 w 373912"/>
                <a:gd name="connsiteY7" fmla="*/ 275174 h 372294"/>
                <a:gd name="connsiteX8" fmla="*/ 144062 w 373912"/>
                <a:gd name="connsiteY8" fmla="*/ 273555 h 372294"/>
                <a:gd name="connsiteX9" fmla="*/ 144062 w 373912"/>
                <a:gd name="connsiteY9" fmla="*/ 291361 h 372294"/>
                <a:gd name="connsiteX10" fmla="*/ 160248 w 373912"/>
                <a:gd name="connsiteY10" fmla="*/ 307547 h 372294"/>
                <a:gd name="connsiteX11" fmla="*/ 273555 w 373912"/>
                <a:gd name="connsiteY11" fmla="*/ 307547 h 372294"/>
                <a:gd name="connsiteX12" fmla="*/ 289742 w 373912"/>
                <a:gd name="connsiteY12" fmla="*/ 291361 h 372294"/>
                <a:gd name="connsiteX13" fmla="*/ 289742 w 373912"/>
                <a:gd name="connsiteY13" fmla="*/ 169960 h 372294"/>
                <a:gd name="connsiteX14" fmla="*/ 289742 w 373912"/>
                <a:gd name="connsiteY14" fmla="*/ 169960 h 372294"/>
                <a:gd name="connsiteX15" fmla="*/ 305929 w 373912"/>
                <a:gd name="connsiteY15" fmla="*/ 153774 h 372294"/>
                <a:gd name="connsiteX16" fmla="*/ 305929 w 373912"/>
                <a:gd name="connsiteY16" fmla="*/ 129494 h 372294"/>
                <a:gd name="connsiteX17" fmla="*/ 289742 w 373912"/>
                <a:gd name="connsiteY17" fmla="*/ 113307 h 372294"/>
                <a:gd name="connsiteX18" fmla="*/ 241182 w 373912"/>
                <a:gd name="connsiteY18" fmla="*/ 113307 h 372294"/>
                <a:gd name="connsiteX19" fmla="*/ 241182 w 373912"/>
                <a:gd name="connsiteY19" fmla="*/ 32373 h 372294"/>
                <a:gd name="connsiteX20" fmla="*/ 224995 w 373912"/>
                <a:gd name="connsiteY20" fmla="*/ 16187 h 372294"/>
                <a:gd name="connsiteX21" fmla="*/ 192622 w 373912"/>
                <a:gd name="connsiteY21" fmla="*/ 16187 h 372294"/>
                <a:gd name="connsiteX22" fmla="*/ 192622 w 373912"/>
                <a:gd name="connsiteY22" fmla="*/ 0 h 372294"/>
                <a:gd name="connsiteX23" fmla="*/ 176435 w 373912"/>
                <a:gd name="connsiteY23" fmla="*/ 0 h 372294"/>
                <a:gd name="connsiteX24" fmla="*/ 176435 w 373912"/>
                <a:gd name="connsiteY24" fmla="*/ 48560 h 372294"/>
                <a:gd name="connsiteX25" fmla="*/ 192622 w 373912"/>
                <a:gd name="connsiteY25" fmla="*/ 48560 h 372294"/>
                <a:gd name="connsiteX26" fmla="*/ 192622 w 373912"/>
                <a:gd name="connsiteY26" fmla="*/ 32373 h 372294"/>
                <a:gd name="connsiteX27" fmla="*/ 224995 w 373912"/>
                <a:gd name="connsiteY27" fmla="*/ 32373 h 372294"/>
                <a:gd name="connsiteX28" fmla="*/ 224995 w 373912"/>
                <a:gd name="connsiteY28" fmla="*/ 113307 h 372294"/>
                <a:gd name="connsiteX29" fmla="*/ 144062 w 373912"/>
                <a:gd name="connsiteY29" fmla="*/ 113307 h 372294"/>
                <a:gd name="connsiteX30" fmla="*/ 129494 w 373912"/>
                <a:gd name="connsiteY30" fmla="*/ 129494 h 372294"/>
                <a:gd name="connsiteX31" fmla="*/ 129494 w 373912"/>
                <a:gd name="connsiteY31" fmla="*/ 153774 h 372294"/>
                <a:gd name="connsiteX32" fmla="*/ 145680 w 373912"/>
                <a:gd name="connsiteY32" fmla="*/ 169960 h 372294"/>
                <a:gd name="connsiteX33" fmla="*/ 145680 w 373912"/>
                <a:gd name="connsiteY33" fmla="*/ 169960 h 372294"/>
                <a:gd name="connsiteX34" fmla="*/ 145680 w 373912"/>
                <a:gd name="connsiteY34" fmla="*/ 255750 h 372294"/>
                <a:gd name="connsiteX35" fmla="*/ 121400 w 373912"/>
                <a:gd name="connsiteY35" fmla="*/ 258987 h 372294"/>
                <a:gd name="connsiteX36" fmla="*/ 119782 w 373912"/>
                <a:gd name="connsiteY36" fmla="*/ 258987 h 372294"/>
                <a:gd name="connsiteX37" fmla="*/ 16187 w 373912"/>
                <a:gd name="connsiteY37" fmla="*/ 153774 h 372294"/>
                <a:gd name="connsiteX38" fmla="*/ 16187 w 373912"/>
                <a:gd name="connsiteY38" fmla="*/ 32373 h 372294"/>
                <a:gd name="connsiteX39" fmla="*/ 48560 w 373912"/>
                <a:gd name="connsiteY39" fmla="*/ 32373 h 372294"/>
                <a:gd name="connsiteX40" fmla="*/ 48560 w 373912"/>
                <a:gd name="connsiteY40" fmla="*/ 48560 h 372294"/>
                <a:gd name="connsiteX41" fmla="*/ 64747 w 373912"/>
                <a:gd name="connsiteY41" fmla="*/ 48560 h 372294"/>
                <a:gd name="connsiteX42" fmla="*/ 64747 w 373912"/>
                <a:gd name="connsiteY42" fmla="*/ 0 h 372294"/>
                <a:gd name="connsiteX43" fmla="*/ 48560 w 373912"/>
                <a:gd name="connsiteY43" fmla="*/ 0 h 372294"/>
                <a:gd name="connsiteX44" fmla="*/ 48560 w 373912"/>
                <a:gd name="connsiteY44" fmla="*/ 16187 h 372294"/>
                <a:gd name="connsiteX45" fmla="*/ 16187 w 373912"/>
                <a:gd name="connsiteY45" fmla="*/ 16187 h 372294"/>
                <a:gd name="connsiteX46" fmla="*/ 0 w 373912"/>
                <a:gd name="connsiteY46" fmla="*/ 32373 h 372294"/>
                <a:gd name="connsiteX47" fmla="*/ 0 w 373912"/>
                <a:gd name="connsiteY47" fmla="*/ 153774 h 372294"/>
                <a:gd name="connsiteX48" fmla="*/ 114926 w 373912"/>
                <a:gd name="connsiteY48" fmla="*/ 275174 h 372294"/>
                <a:gd name="connsiteX49" fmla="*/ 145680 w 373912"/>
                <a:gd name="connsiteY49" fmla="*/ 343158 h 372294"/>
                <a:gd name="connsiteX50" fmla="*/ 220139 w 373912"/>
                <a:gd name="connsiteY50" fmla="*/ 372294 h 372294"/>
                <a:gd name="connsiteX51" fmla="*/ 252513 w 373912"/>
                <a:gd name="connsiteY51" fmla="*/ 372294 h 372294"/>
                <a:gd name="connsiteX52" fmla="*/ 357726 w 373912"/>
                <a:gd name="connsiteY52" fmla="*/ 267081 h 372294"/>
                <a:gd name="connsiteX53" fmla="*/ 357726 w 373912"/>
                <a:gd name="connsiteY53" fmla="*/ 160248 h 372294"/>
                <a:gd name="connsiteX54" fmla="*/ 373913 w 373912"/>
                <a:gd name="connsiteY54" fmla="*/ 137587 h 372294"/>
                <a:gd name="connsiteX55" fmla="*/ 348014 w 373912"/>
                <a:gd name="connsiteY55" fmla="*/ 113307 h 372294"/>
                <a:gd name="connsiteX56" fmla="*/ 348014 w 373912"/>
                <a:gd name="connsiteY56" fmla="*/ 113307 h 372294"/>
                <a:gd name="connsiteX57" fmla="*/ 275174 w 373912"/>
                <a:gd name="connsiteY57" fmla="*/ 291361 h 372294"/>
                <a:gd name="connsiteX58" fmla="*/ 161867 w 373912"/>
                <a:gd name="connsiteY58" fmla="*/ 291361 h 372294"/>
                <a:gd name="connsiteX59" fmla="*/ 161867 w 373912"/>
                <a:gd name="connsiteY59" fmla="*/ 169960 h 372294"/>
                <a:gd name="connsiteX60" fmla="*/ 275174 w 373912"/>
                <a:gd name="connsiteY60" fmla="*/ 169960 h 372294"/>
                <a:gd name="connsiteX61" fmla="*/ 275174 w 373912"/>
                <a:gd name="connsiteY61" fmla="*/ 291361 h 372294"/>
                <a:gd name="connsiteX62" fmla="*/ 145680 w 373912"/>
                <a:gd name="connsiteY62" fmla="*/ 153774 h 372294"/>
                <a:gd name="connsiteX63" fmla="*/ 145680 w 373912"/>
                <a:gd name="connsiteY63" fmla="*/ 129494 h 372294"/>
                <a:gd name="connsiteX64" fmla="*/ 178054 w 373912"/>
                <a:gd name="connsiteY64" fmla="*/ 129494 h 372294"/>
                <a:gd name="connsiteX65" fmla="*/ 178054 w 373912"/>
                <a:gd name="connsiteY65" fmla="*/ 145680 h 372294"/>
                <a:gd name="connsiteX66" fmla="*/ 194241 w 373912"/>
                <a:gd name="connsiteY66" fmla="*/ 145680 h 372294"/>
                <a:gd name="connsiteX67" fmla="*/ 194241 w 373912"/>
                <a:gd name="connsiteY67" fmla="*/ 129494 h 372294"/>
                <a:gd name="connsiteX68" fmla="*/ 242801 w 373912"/>
                <a:gd name="connsiteY68" fmla="*/ 129494 h 372294"/>
                <a:gd name="connsiteX69" fmla="*/ 242801 w 373912"/>
                <a:gd name="connsiteY69" fmla="*/ 145680 h 372294"/>
                <a:gd name="connsiteX70" fmla="*/ 258987 w 373912"/>
                <a:gd name="connsiteY70" fmla="*/ 145680 h 372294"/>
                <a:gd name="connsiteX71" fmla="*/ 258987 w 373912"/>
                <a:gd name="connsiteY71" fmla="*/ 129494 h 372294"/>
                <a:gd name="connsiteX72" fmla="*/ 291361 w 373912"/>
                <a:gd name="connsiteY72" fmla="*/ 129494 h 372294"/>
                <a:gd name="connsiteX73" fmla="*/ 291361 w 373912"/>
                <a:gd name="connsiteY73" fmla="*/ 153774 h 372294"/>
                <a:gd name="connsiteX74" fmla="*/ 145680 w 373912"/>
                <a:gd name="connsiteY74" fmla="*/ 153774 h 372294"/>
                <a:gd name="connsiteX75" fmla="*/ 348014 w 373912"/>
                <a:gd name="connsiteY75" fmla="*/ 145680 h 372294"/>
                <a:gd name="connsiteX76" fmla="*/ 339921 w 373912"/>
                <a:gd name="connsiteY76" fmla="*/ 137587 h 372294"/>
                <a:gd name="connsiteX77" fmla="*/ 348014 w 373912"/>
                <a:gd name="connsiteY77" fmla="*/ 129494 h 372294"/>
                <a:gd name="connsiteX78" fmla="*/ 356108 w 373912"/>
                <a:gd name="connsiteY78" fmla="*/ 137587 h 372294"/>
                <a:gd name="connsiteX79" fmla="*/ 348014 w 373912"/>
                <a:gd name="connsiteY79" fmla="*/ 145680 h 372294"/>
                <a:gd name="connsiteX80" fmla="*/ 239563 w 373912"/>
                <a:gd name="connsiteY80" fmla="*/ 224995 h 372294"/>
                <a:gd name="connsiteX81" fmla="*/ 233089 w 373912"/>
                <a:gd name="connsiteY81" fmla="*/ 233089 h 372294"/>
                <a:gd name="connsiteX82" fmla="*/ 226614 w 373912"/>
                <a:gd name="connsiteY82" fmla="*/ 224995 h 372294"/>
                <a:gd name="connsiteX83" fmla="*/ 233089 w 373912"/>
                <a:gd name="connsiteY83" fmla="*/ 212046 h 372294"/>
                <a:gd name="connsiteX84" fmla="*/ 233089 w 373912"/>
                <a:gd name="connsiteY84" fmla="*/ 202334 h 372294"/>
                <a:gd name="connsiteX85" fmla="*/ 216902 w 373912"/>
                <a:gd name="connsiteY85" fmla="*/ 186147 h 372294"/>
                <a:gd name="connsiteX86" fmla="*/ 187766 w 373912"/>
                <a:gd name="connsiteY86" fmla="*/ 186147 h 372294"/>
                <a:gd name="connsiteX87" fmla="*/ 187766 w 373912"/>
                <a:gd name="connsiteY87" fmla="*/ 244419 h 372294"/>
                <a:gd name="connsiteX88" fmla="*/ 203953 w 373912"/>
                <a:gd name="connsiteY88" fmla="*/ 244419 h 372294"/>
                <a:gd name="connsiteX89" fmla="*/ 203953 w 373912"/>
                <a:gd name="connsiteY89" fmla="*/ 226614 h 372294"/>
                <a:gd name="connsiteX90" fmla="*/ 207190 w 373912"/>
                <a:gd name="connsiteY90" fmla="*/ 226614 h 372294"/>
                <a:gd name="connsiteX91" fmla="*/ 221758 w 373912"/>
                <a:gd name="connsiteY91" fmla="*/ 246038 h 372294"/>
                <a:gd name="connsiteX92" fmla="*/ 205571 w 373912"/>
                <a:gd name="connsiteY92" fmla="*/ 267081 h 372294"/>
                <a:gd name="connsiteX93" fmla="*/ 226614 w 373912"/>
                <a:gd name="connsiteY93" fmla="*/ 267081 h 372294"/>
                <a:gd name="connsiteX94" fmla="*/ 234707 w 373912"/>
                <a:gd name="connsiteY94" fmla="*/ 258987 h 372294"/>
                <a:gd name="connsiteX95" fmla="*/ 241182 w 373912"/>
                <a:gd name="connsiteY95" fmla="*/ 267081 h 372294"/>
                <a:gd name="connsiteX96" fmla="*/ 262225 w 373912"/>
                <a:gd name="connsiteY96" fmla="*/ 267081 h 372294"/>
                <a:gd name="connsiteX97" fmla="*/ 244419 w 373912"/>
                <a:gd name="connsiteY97" fmla="*/ 244419 h 372294"/>
                <a:gd name="connsiteX98" fmla="*/ 260606 w 373912"/>
                <a:gd name="connsiteY98" fmla="*/ 223377 h 372294"/>
                <a:gd name="connsiteX99" fmla="*/ 239563 w 373912"/>
                <a:gd name="connsiteY99" fmla="*/ 224995 h 372294"/>
                <a:gd name="connsiteX100" fmla="*/ 239563 w 373912"/>
                <a:gd name="connsiteY100" fmla="*/ 224995 h 372294"/>
                <a:gd name="connsiteX101" fmla="*/ 216902 w 373912"/>
                <a:gd name="connsiteY101" fmla="*/ 210427 h 372294"/>
                <a:gd name="connsiteX102" fmla="*/ 202334 w 373912"/>
                <a:gd name="connsiteY102" fmla="*/ 210427 h 372294"/>
                <a:gd name="connsiteX103" fmla="*/ 202334 w 373912"/>
                <a:gd name="connsiteY103" fmla="*/ 202334 h 372294"/>
                <a:gd name="connsiteX104" fmla="*/ 216902 w 373912"/>
                <a:gd name="connsiteY104" fmla="*/ 202334 h 372294"/>
                <a:gd name="connsiteX105" fmla="*/ 216902 w 373912"/>
                <a:gd name="connsiteY105" fmla="*/ 210427 h 3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73912" h="372294">
                  <a:moveTo>
                    <a:pt x="348014" y="113307"/>
                  </a:moveTo>
                  <a:cubicBezTo>
                    <a:pt x="335065" y="113307"/>
                    <a:pt x="323734" y="124638"/>
                    <a:pt x="323734" y="137587"/>
                  </a:cubicBezTo>
                  <a:cubicBezTo>
                    <a:pt x="323734" y="147299"/>
                    <a:pt x="330209" y="157011"/>
                    <a:pt x="339921" y="160248"/>
                  </a:cubicBezTo>
                  <a:lnTo>
                    <a:pt x="339921" y="267081"/>
                  </a:lnTo>
                  <a:cubicBezTo>
                    <a:pt x="339921" y="315641"/>
                    <a:pt x="299454" y="356108"/>
                    <a:pt x="250894" y="356108"/>
                  </a:cubicBezTo>
                  <a:lnTo>
                    <a:pt x="218521" y="356108"/>
                  </a:lnTo>
                  <a:cubicBezTo>
                    <a:pt x="194241" y="356108"/>
                    <a:pt x="173198" y="348014"/>
                    <a:pt x="155392" y="331828"/>
                  </a:cubicBezTo>
                  <a:cubicBezTo>
                    <a:pt x="140824" y="317260"/>
                    <a:pt x="131112" y="297835"/>
                    <a:pt x="129494" y="275174"/>
                  </a:cubicBezTo>
                  <a:cubicBezTo>
                    <a:pt x="134350" y="275174"/>
                    <a:pt x="139206" y="273555"/>
                    <a:pt x="144062" y="273555"/>
                  </a:cubicBezTo>
                  <a:lnTo>
                    <a:pt x="144062" y="291361"/>
                  </a:lnTo>
                  <a:cubicBezTo>
                    <a:pt x="144062" y="299454"/>
                    <a:pt x="150536" y="307547"/>
                    <a:pt x="160248" y="307547"/>
                  </a:cubicBezTo>
                  <a:lnTo>
                    <a:pt x="273555" y="307547"/>
                  </a:lnTo>
                  <a:cubicBezTo>
                    <a:pt x="281649" y="307547"/>
                    <a:pt x="289742" y="299454"/>
                    <a:pt x="289742" y="291361"/>
                  </a:cubicBezTo>
                  <a:lnTo>
                    <a:pt x="289742" y="169960"/>
                  </a:lnTo>
                  <a:lnTo>
                    <a:pt x="289742" y="169960"/>
                  </a:lnTo>
                  <a:cubicBezTo>
                    <a:pt x="297835" y="169960"/>
                    <a:pt x="305929" y="163486"/>
                    <a:pt x="305929" y="153774"/>
                  </a:cubicBezTo>
                  <a:lnTo>
                    <a:pt x="305929" y="129494"/>
                  </a:lnTo>
                  <a:cubicBezTo>
                    <a:pt x="305929" y="119782"/>
                    <a:pt x="297835" y="113307"/>
                    <a:pt x="289742" y="113307"/>
                  </a:cubicBezTo>
                  <a:lnTo>
                    <a:pt x="241182" y="113307"/>
                  </a:lnTo>
                  <a:lnTo>
                    <a:pt x="241182" y="32373"/>
                  </a:lnTo>
                  <a:cubicBezTo>
                    <a:pt x="241182" y="24280"/>
                    <a:pt x="234707" y="16187"/>
                    <a:pt x="224995" y="16187"/>
                  </a:cubicBezTo>
                  <a:lnTo>
                    <a:pt x="192622" y="16187"/>
                  </a:lnTo>
                  <a:lnTo>
                    <a:pt x="192622" y="0"/>
                  </a:lnTo>
                  <a:lnTo>
                    <a:pt x="176435" y="0"/>
                  </a:lnTo>
                  <a:lnTo>
                    <a:pt x="176435" y="48560"/>
                  </a:lnTo>
                  <a:lnTo>
                    <a:pt x="192622" y="48560"/>
                  </a:lnTo>
                  <a:lnTo>
                    <a:pt x="192622" y="32373"/>
                  </a:lnTo>
                  <a:lnTo>
                    <a:pt x="224995" y="32373"/>
                  </a:lnTo>
                  <a:lnTo>
                    <a:pt x="224995" y="113307"/>
                  </a:lnTo>
                  <a:lnTo>
                    <a:pt x="144062" y="113307"/>
                  </a:lnTo>
                  <a:cubicBezTo>
                    <a:pt x="137587" y="113307"/>
                    <a:pt x="129494" y="119782"/>
                    <a:pt x="129494" y="129494"/>
                  </a:cubicBezTo>
                  <a:lnTo>
                    <a:pt x="129494" y="153774"/>
                  </a:lnTo>
                  <a:cubicBezTo>
                    <a:pt x="129494" y="163486"/>
                    <a:pt x="135968" y="169960"/>
                    <a:pt x="145680" y="169960"/>
                  </a:cubicBezTo>
                  <a:lnTo>
                    <a:pt x="145680" y="169960"/>
                  </a:lnTo>
                  <a:lnTo>
                    <a:pt x="145680" y="255750"/>
                  </a:lnTo>
                  <a:cubicBezTo>
                    <a:pt x="137587" y="257369"/>
                    <a:pt x="129494" y="258987"/>
                    <a:pt x="121400" y="258987"/>
                  </a:cubicBezTo>
                  <a:lnTo>
                    <a:pt x="119782" y="258987"/>
                  </a:lnTo>
                  <a:cubicBezTo>
                    <a:pt x="63128" y="257369"/>
                    <a:pt x="16187" y="210427"/>
                    <a:pt x="16187" y="153774"/>
                  </a:cubicBezTo>
                  <a:lnTo>
                    <a:pt x="16187" y="32373"/>
                  </a:lnTo>
                  <a:lnTo>
                    <a:pt x="48560" y="32373"/>
                  </a:lnTo>
                  <a:lnTo>
                    <a:pt x="48560" y="48560"/>
                  </a:lnTo>
                  <a:lnTo>
                    <a:pt x="64747" y="48560"/>
                  </a:lnTo>
                  <a:lnTo>
                    <a:pt x="64747" y="0"/>
                  </a:lnTo>
                  <a:lnTo>
                    <a:pt x="48560" y="0"/>
                  </a:lnTo>
                  <a:lnTo>
                    <a:pt x="48560" y="16187"/>
                  </a:lnTo>
                  <a:lnTo>
                    <a:pt x="16187" y="16187"/>
                  </a:lnTo>
                  <a:cubicBezTo>
                    <a:pt x="8093" y="16187"/>
                    <a:pt x="0" y="24280"/>
                    <a:pt x="0" y="32373"/>
                  </a:cubicBezTo>
                  <a:lnTo>
                    <a:pt x="0" y="153774"/>
                  </a:lnTo>
                  <a:cubicBezTo>
                    <a:pt x="0" y="218521"/>
                    <a:pt x="50179" y="270318"/>
                    <a:pt x="114926" y="275174"/>
                  </a:cubicBezTo>
                  <a:cubicBezTo>
                    <a:pt x="116544" y="301073"/>
                    <a:pt x="127875" y="325353"/>
                    <a:pt x="145680" y="343158"/>
                  </a:cubicBezTo>
                  <a:cubicBezTo>
                    <a:pt x="165104" y="362582"/>
                    <a:pt x="191003" y="372294"/>
                    <a:pt x="220139" y="372294"/>
                  </a:cubicBezTo>
                  <a:lnTo>
                    <a:pt x="252513" y="372294"/>
                  </a:lnTo>
                  <a:cubicBezTo>
                    <a:pt x="310785" y="372294"/>
                    <a:pt x="357726" y="325353"/>
                    <a:pt x="357726" y="267081"/>
                  </a:cubicBezTo>
                  <a:lnTo>
                    <a:pt x="357726" y="160248"/>
                  </a:lnTo>
                  <a:cubicBezTo>
                    <a:pt x="367438" y="157011"/>
                    <a:pt x="373913" y="147299"/>
                    <a:pt x="373913" y="137587"/>
                  </a:cubicBezTo>
                  <a:cubicBezTo>
                    <a:pt x="372294" y="124638"/>
                    <a:pt x="360964" y="113307"/>
                    <a:pt x="348014" y="113307"/>
                  </a:cubicBezTo>
                  <a:lnTo>
                    <a:pt x="348014" y="113307"/>
                  </a:lnTo>
                  <a:close/>
                  <a:moveTo>
                    <a:pt x="275174" y="291361"/>
                  </a:moveTo>
                  <a:lnTo>
                    <a:pt x="161867" y="291361"/>
                  </a:lnTo>
                  <a:lnTo>
                    <a:pt x="161867" y="169960"/>
                  </a:lnTo>
                  <a:lnTo>
                    <a:pt x="275174" y="169960"/>
                  </a:lnTo>
                  <a:lnTo>
                    <a:pt x="275174" y="291361"/>
                  </a:lnTo>
                  <a:close/>
                  <a:moveTo>
                    <a:pt x="145680" y="153774"/>
                  </a:moveTo>
                  <a:lnTo>
                    <a:pt x="145680" y="129494"/>
                  </a:lnTo>
                  <a:lnTo>
                    <a:pt x="178054" y="129494"/>
                  </a:lnTo>
                  <a:lnTo>
                    <a:pt x="178054" y="145680"/>
                  </a:lnTo>
                  <a:lnTo>
                    <a:pt x="194241" y="145680"/>
                  </a:lnTo>
                  <a:lnTo>
                    <a:pt x="194241" y="129494"/>
                  </a:lnTo>
                  <a:lnTo>
                    <a:pt x="242801" y="129494"/>
                  </a:lnTo>
                  <a:lnTo>
                    <a:pt x="242801" y="145680"/>
                  </a:lnTo>
                  <a:lnTo>
                    <a:pt x="258987" y="145680"/>
                  </a:lnTo>
                  <a:lnTo>
                    <a:pt x="258987" y="129494"/>
                  </a:lnTo>
                  <a:lnTo>
                    <a:pt x="291361" y="129494"/>
                  </a:lnTo>
                  <a:lnTo>
                    <a:pt x="291361" y="153774"/>
                  </a:lnTo>
                  <a:lnTo>
                    <a:pt x="145680" y="153774"/>
                  </a:lnTo>
                  <a:close/>
                  <a:moveTo>
                    <a:pt x="348014" y="145680"/>
                  </a:moveTo>
                  <a:cubicBezTo>
                    <a:pt x="344777" y="145680"/>
                    <a:pt x="339921" y="142443"/>
                    <a:pt x="339921" y="137587"/>
                  </a:cubicBezTo>
                  <a:cubicBezTo>
                    <a:pt x="339921" y="132731"/>
                    <a:pt x="343158" y="129494"/>
                    <a:pt x="348014" y="129494"/>
                  </a:cubicBezTo>
                  <a:cubicBezTo>
                    <a:pt x="352870" y="129494"/>
                    <a:pt x="356108" y="132731"/>
                    <a:pt x="356108" y="137587"/>
                  </a:cubicBezTo>
                  <a:cubicBezTo>
                    <a:pt x="356108" y="142443"/>
                    <a:pt x="352870" y="145680"/>
                    <a:pt x="348014" y="145680"/>
                  </a:cubicBezTo>
                  <a:close/>
                  <a:moveTo>
                    <a:pt x="239563" y="224995"/>
                  </a:moveTo>
                  <a:lnTo>
                    <a:pt x="233089" y="233089"/>
                  </a:lnTo>
                  <a:lnTo>
                    <a:pt x="226614" y="224995"/>
                  </a:lnTo>
                  <a:cubicBezTo>
                    <a:pt x="229851" y="223377"/>
                    <a:pt x="233089" y="218521"/>
                    <a:pt x="233089" y="212046"/>
                  </a:cubicBezTo>
                  <a:lnTo>
                    <a:pt x="233089" y="202334"/>
                  </a:lnTo>
                  <a:cubicBezTo>
                    <a:pt x="233089" y="192622"/>
                    <a:pt x="226614" y="186147"/>
                    <a:pt x="216902" y="186147"/>
                  </a:cubicBezTo>
                  <a:lnTo>
                    <a:pt x="187766" y="186147"/>
                  </a:lnTo>
                  <a:lnTo>
                    <a:pt x="187766" y="244419"/>
                  </a:lnTo>
                  <a:lnTo>
                    <a:pt x="203953" y="244419"/>
                  </a:lnTo>
                  <a:lnTo>
                    <a:pt x="203953" y="226614"/>
                  </a:lnTo>
                  <a:lnTo>
                    <a:pt x="207190" y="226614"/>
                  </a:lnTo>
                  <a:lnTo>
                    <a:pt x="221758" y="246038"/>
                  </a:lnTo>
                  <a:lnTo>
                    <a:pt x="205571" y="267081"/>
                  </a:lnTo>
                  <a:lnTo>
                    <a:pt x="226614" y="267081"/>
                  </a:lnTo>
                  <a:lnTo>
                    <a:pt x="234707" y="258987"/>
                  </a:lnTo>
                  <a:lnTo>
                    <a:pt x="241182" y="267081"/>
                  </a:lnTo>
                  <a:lnTo>
                    <a:pt x="262225" y="267081"/>
                  </a:lnTo>
                  <a:lnTo>
                    <a:pt x="244419" y="244419"/>
                  </a:lnTo>
                  <a:lnTo>
                    <a:pt x="260606" y="223377"/>
                  </a:lnTo>
                  <a:lnTo>
                    <a:pt x="239563" y="224995"/>
                  </a:lnTo>
                  <a:lnTo>
                    <a:pt x="239563" y="224995"/>
                  </a:lnTo>
                  <a:close/>
                  <a:moveTo>
                    <a:pt x="216902" y="210427"/>
                  </a:moveTo>
                  <a:lnTo>
                    <a:pt x="202334" y="210427"/>
                  </a:lnTo>
                  <a:lnTo>
                    <a:pt x="202334" y="202334"/>
                  </a:lnTo>
                  <a:lnTo>
                    <a:pt x="216902" y="202334"/>
                  </a:lnTo>
                  <a:lnTo>
                    <a:pt x="216902" y="210427"/>
                  </a:lnTo>
                  <a:close/>
                </a:path>
              </a:pathLst>
            </a:custGeom>
            <a:solidFill>
              <a:schemeClr val="bg1"/>
            </a:solidFill>
            <a:ln w="15875" cap="flat">
              <a:noFill/>
              <a:prstDash val="solid"/>
              <a:miter/>
            </a:ln>
          </p:spPr>
          <p:txBody>
            <a:bodyPr rtlCol="0" anchor="ctr"/>
            <a:lstStyle/>
            <a:p>
              <a:endParaRPr lang="en-US" dirty="0"/>
            </a:p>
          </p:txBody>
        </p:sp>
      </p:grpSp>
      <p:grpSp>
        <p:nvGrpSpPr>
          <p:cNvPr id="126" name="Group 125">
            <a:extLst>
              <a:ext uri="{FF2B5EF4-FFF2-40B4-BE49-F238E27FC236}">
                <a16:creationId xmlns:a16="http://schemas.microsoft.com/office/drawing/2014/main" id="{AF74328B-49F7-4880-4937-8474B2600FD0}"/>
              </a:ext>
            </a:extLst>
          </p:cNvPr>
          <p:cNvGrpSpPr/>
          <p:nvPr/>
        </p:nvGrpSpPr>
        <p:grpSpPr>
          <a:xfrm>
            <a:off x="2763265" y="1839507"/>
            <a:ext cx="1765947" cy="1185568"/>
            <a:chOff x="2763265" y="1839507"/>
            <a:chExt cx="1765947" cy="1185568"/>
          </a:xfrm>
        </p:grpSpPr>
        <p:sp>
          <p:nvSpPr>
            <p:cNvPr id="81" name="Arc 4">
              <a:extLst>
                <a:ext uri="{FF2B5EF4-FFF2-40B4-BE49-F238E27FC236}">
                  <a16:creationId xmlns:a16="http://schemas.microsoft.com/office/drawing/2014/main" id="{BBD9579B-3FC3-B69A-C5C1-8487B23BF587}"/>
                </a:ext>
              </a:extLst>
            </p:cNvPr>
            <p:cNvSpPr/>
            <p:nvPr/>
          </p:nvSpPr>
          <p:spPr>
            <a:xfrm rot="8428754" flipH="1" flipV="1">
              <a:off x="2763265" y="1839507"/>
              <a:ext cx="1605643" cy="1185568"/>
            </a:xfrm>
            <a:custGeom>
              <a:avLst/>
              <a:gdLst>
                <a:gd name="connsiteX0" fmla="*/ 1581150 w 3162300"/>
                <a:gd name="connsiteY0" fmla="*/ 0 h 1600200"/>
                <a:gd name="connsiteX1" fmla="*/ 3155790 w 3162300"/>
                <a:gd name="connsiteY1" fmla="*/ 727568 h 1600200"/>
                <a:gd name="connsiteX2" fmla="*/ 1581150 w 3162300"/>
                <a:gd name="connsiteY2" fmla="*/ 800100 h 1600200"/>
                <a:gd name="connsiteX3" fmla="*/ 1581150 w 3162300"/>
                <a:gd name="connsiteY3" fmla="*/ 0 h 1600200"/>
                <a:gd name="connsiteX0" fmla="*/ 1581150 w 3162300"/>
                <a:gd name="connsiteY0" fmla="*/ 0 h 1600200"/>
                <a:gd name="connsiteX1" fmla="*/ 3155790 w 3162300"/>
                <a:gd name="connsiteY1" fmla="*/ 727568 h 1600200"/>
                <a:gd name="connsiteX0" fmla="*/ 212037 w 1786677"/>
                <a:gd name="connsiteY0" fmla="*/ 0 h 800100"/>
                <a:gd name="connsiteX1" fmla="*/ 1786677 w 1786677"/>
                <a:gd name="connsiteY1" fmla="*/ 727568 h 800100"/>
                <a:gd name="connsiteX2" fmla="*/ 212037 w 1786677"/>
                <a:gd name="connsiteY2" fmla="*/ 800100 h 800100"/>
                <a:gd name="connsiteX3" fmla="*/ 212037 w 1786677"/>
                <a:gd name="connsiteY3" fmla="*/ 0 h 800100"/>
                <a:gd name="connsiteX0" fmla="*/ 0 w 1786677"/>
                <a:gd name="connsiteY0" fmla="*/ 9691 h 800100"/>
                <a:gd name="connsiteX1" fmla="*/ 1786677 w 1786677"/>
                <a:gd name="connsiteY1" fmla="*/ 727568 h 800100"/>
                <a:gd name="connsiteX0" fmla="*/ 212037 w 1786677"/>
                <a:gd name="connsiteY0" fmla="*/ 273040 h 1073140"/>
                <a:gd name="connsiteX1" fmla="*/ 1786677 w 1786677"/>
                <a:gd name="connsiteY1" fmla="*/ 1000608 h 1073140"/>
                <a:gd name="connsiteX2" fmla="*/ 212037 w 1786677"/>
                <a:gd name="connsiteY2" fmla="*/ 1073140 h 1073140"/>
                <a:gd name="connsiteX3" fmla="*/ 212037 w 1786677"/>
                <a:gd name="connsiteY3" fmla="*/ 273040 h 1073140"/>
                <a:gd name="connsiteX0" fmla="*/ 0 w 1786677"/>
                <a:gd name="connsiteY0" fmla="*/ 282731 h 1073140"/>
                <a:gd name="connsiteX1" fmla="*/ 1786677 w 1786677"/>
                <a:gd name="connsiteY1" fmla="*/ 1000608 h 1073140"/>
                <a:gd name="connsiteX0" fmla="*/ 212037 w 1802150"/>
                <a:gd name="connsiteY0" fmla="*/ 241913 h 1186288"/>
                <a:gd name="connsiteX1" fmla="*/ 1786677 w 1802150"/>
                <a:gd name="connsiteY1" fmla="*/ 969481 h 1186288"/>
                <a:gd name="connsiteX2" fmla="*/ 212037 w 1802150"/>
                <a:gd name="connsiteY2" fmla="*/ 1042013 h 1186288"/>
                <a:gd name="connsiteX3" fmla="*/ 212037 w 1802150"/>
                <a:gd name="connsiteY3" fmla="*/ 241913 h 1186288"/>
                <a:gd name="connsiteX0" fmla="*/ 0 w 1802150"/>
                <a:gd name="connsiteY0" fmla="*/ 251604 h 1186288"/>
                <a:gd name="connsiteX1" fmla="*/ 1802150 w 1802150"/>
                <a:gd name="connsiteY1" fmla="*/ 1186288 h 1186288"/>
                <a:gd name="connsiteX0" fmla="*/ 212037 w 2111314"/>
                <a:gd name="connsiteY0" fmla="*/ 285879 h 1085979"/>
                <a:gd name="connsiteX1" fmla="*/ 1786677 w 2111314"/>
                <a:gd name="connsiteY1" fmla="*/ 1013447 h 1085979"/>
                <a:gd name="connsiteX2" fmla="*/ 212037 w 2111314"/>
                <a:gd name="connsiteY2" fmla="*/ 1085979 h 1085979"/>
                <a:gd name="connsiteX3" fmla="*/ 212037 w 2111314"/>
                <a:gd name="connsiteY3" fmla="*/ 285879 h 1085979"/>
                <a:gd name="connsiteX0" fmla="*/ 0 w 2111314"/>
                <a:gd name="connsiteY0" fmla="*/ 295570 h 1085979"/>
                <a:gd name="connsiteX1" fmla="*/ 2111314 w 2111314"/>
                <a:gd name="connsiteY1" fmla="*/ 936728 h 1085979"/>
                <a:gd name="connsiteX0" fmla="*/ 212037 w 2111314"/>
                <a:gd name="connsiteY0" fmla="*/ 193411 h 993511"/>
                <a:gd name="connsiteX1" fmla="*/ 1786677 w 2111314"/>
                <a:gd name="connsiteY1" fmla="*/ 920979 h 993511"/>
                <a:gd name="connsiteX2" fmla="*/ 212037 w 2111314"/>
                <a:gd name="connsiteY2" fmla="*/ 993511 h 993511"/>
                <a:gd name="connsiteX3" fmla="*/ 212037 w 2111314"/>
                <a:gd name="connsiteY3" fmla="*/ 193411 h 993511"/>
                <a:gd name="connsiteX0" fmla="*/ 0 w 2111314"/>
                <a:gd name="connsiteY0" fmla="*/ 203102 h 993511"/>
                <a:gd name="connsiteX1" fmla="*/ 2111314 w 2111314"/>
                <a:gd name="connsiteY1" fmla="*/ 844260 h 993511"/>
              </a:gdLst>
              <a:ahLst/>
              <a:cxnLst>
                <a:cxn ang="0">
                  <a:pos x="connsiteX0" y="connsiteY0"/>
                </a:cxn>
                <a:cxn ang="0">
                  <a:pos x="connsiteX1" y="connsiteY1"/>
                </a:cxn>
              </a:cxnLst>
              <a:rect l="l" t="t" r="r" b="b"/>
              <a:pathLst>
                <a:path w="2111314" h="993511" stroke="0" extrusionOk="0">
                  <a:moveTo>
                    <a:pt x="212037" y="193411"/>
                  </a:moveTo>
                  <a:cubicBezTo>
                    <a:pt x="1029741" y="193411"/>
                    <a:pt x="1712549" y="508905"/>
                    <a:pt x="1786677" y="920979"/>
                  </a:cubicBezTo>
                  <a:lnTo>
                    <a:pt x="212037" y="993511"/>
                  </a:lnTo>
                  <a:lnTo>
                    <a:pt x="212037" y="193411"/>
                  </a:lnTo>
                  <a:close/>
                </a:path>
                <a:path w="2111314" h="993511" fill="none">
                  <a:moveTo>
                    <a:pt x="0" y="203102"/>
                  </a:moveTo>
                  <a:cubicBezTo>
                    <a:pt x="1039255" y="-595476"/>
                    <a:pt x="1019828" y="1246169"/>
                    <a:pt x="2111314" y="844260"/>
                  </a:cubicBezTo>
                </a:path>
              </a:pathLst>
            </a:custGeom>
            <a:noFill/>
            <a:ln w="19050" cap="flat" cmpd="sng" algn="ctr">
              <a:solidFill>
                <a:srgbClr val="77D8E8"/>
              </a:solidFill>
              <a:prstDash val="dash"/>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82" name="Oval 81">
              <a:extLst>
                <a:ext uri="{FF2B5EF4-FFF2-40B4-BE49-F238E27FC236}">
                  <a16:creationId xmlns:a16="http://schemas.microsoft.com/office/drawing/2014/main" id="{8F4AF6C7-47D4-0E96-A900-8408D21678BA}"/>
                </a:ext>
              </a:extLst>
            </p:cNvPr>
            <p:cNvSpPr/>
            <p:nvPr/>
          </p:nvSpPr>
          <p:spPr>
            <a:xfrm rot="10800000">
              <a:off x="4342989" y="2219410"/>
              <a:ext cx="186223" cy="186223"/>
            </a:xfrm>
            <a:prstGeom prst="ellipse">
              <a:avLst/>
            </a:prstGeom>
            <a:solidFill>
              <a:srgbClr val="77D8E8"/>
            </a:solidFill>
            <a:ln>
              <a:solidFill>
                <a:srgbClr val="77D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0FB1E335-50AD-4B5D-9A78-A9C9412EC8B0}"/>
              </a:ext>
            </a:extLst>
          </p:cNvPr>
          <p:cNvGrpSpPr/>
          <p:nvPr/>
        </p:nvGrpSpPr>
        <p:grpSpPr>
          <a:xfrm>
            <a:off x="849135" y="1163036"/>
            <a:ext cx="2174839" cy="2174839"/>
            <a:chOff x="849135" y="1163036"/>
            <a:chExt cx="2174839" cy="2174839"/>
          </a:xfrm>
        </p:grpSpPr>
        <p:sp>
          <p:nvSpPr>
            <p:cNvPr id="89" name="Oval 88">
              <a:extLst>
                <a:ext uri="{FF2B5EF4-FFF2-40B4-BE49-F238E27FC236}">
                  <a16:creationId xmlns:a16="http://schemas.microsoft.com/office/drawing/2014/main" id="{7AF262B3-3072-B981-698B-4D91C6CF322D}"/>
                </a:ext>
              </a:extLst>
            </p:cNvPr>
            <p:cNvSpPr/>
            <p:nvPr/>
          </p:nvSpPr>
          <p:spPr>
            <a:xfrm>
              <a:off x="849135" y="1163036"/>
              <a:ext cx="2174839" cy="2174839"/>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0AA3FE7-4E70-A3FB-F63B-20F379CC9017}"/>
                </a:ext>
              </a:extLst>
            </p:cNvPr>
            <p:cNvSpPr/>
            <p:nvPr/>
          </p:nvSpPr>
          <p:spPr>
            <a:xfrm>
              <a:off x="938883" y="1247691"/>
              <a:ext cx="2009415" cy="2009415"/>
            </a:xfrm>
            <a:prstGeom prst="ellipse">
              <a:avLst/>
            </a:prstGeom>
            <a:solidFill>
              <a:schemeClr val="bg1"/>
            </a:solidFill>
            <a:ln w="19050">
              <a:solidFill>
                <a:srgbClr val="77D8E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845B473F-9378-44E2-96C4-EE957C5F7B28}"/>
                </a:ext>
              </a:extLst>
            </p:cNvPr>
            <p:cNvSpPr/>
            <p:nvPr/>
          </p:nvSpPr>
          <p:spPr>
            <a:xfrm>
              <a:off x="1050246" y="1355601"/>
              <a:ext cx="1789708" cy="1789708"/>
            </a:xfrm>
            <a:prstGeom prst="ellipse">
              <a:avLst/>
            </a:prstGeom>
            <a:solidFill>
              <a:srgbClr val="0B315E"/>
            </a:solidFill>
            <a:ln w="38100">
              <a:solidFill>
                <a:srgbClr val="0B3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Graphic 91" descr="Building city icon.">
              <a:extLst>
                <a:ext uri="{FF2B5EF4-FFF2-40B4-BE49-F238E27FC236}">
                  <a16:creationId xmlns:a16="http://schemas.microsoft.com/office/drawing/2014/main" id="{26BF5489-FA3B-7448-EF63-4E45FD048F92}"/>
                </a:ext>
              </a:extLst>
            </p:cNvPr>
            <p:cNvSpPr>
              <a:spLocks noChangeAspect="1"/>
            </p:cNvSpPr>
            <p:nvPr/>
          </p:nvSpPr>
          <p:spPr>
            <a:xfrm>
              <a:off x="1348031" y="1646930"/>
              <a:ext cx="1092070" cy="1092070"/>
            </a:xfrm>
            <a:custGeom>
              <a:avLst/>
              <a:gdLst>
                <a:gd name="connsiteX0" fmla="*/ 401203 w 420308"/>
                <a:gd name="connsiteY0" fmla="*/ 0 h 420308"/>
                <a:gd name="connsiteX1" fmla="*/ 171944 w 420308"/>
                <a:gd name="connsiteY1" fmla="*/ 0 h 420308"/>
                <a:gd name="connsiteX2" fmla="*/ 152839 w 420308"/>
                <a:gd name="connsiteY2" fmla="*/ 19105 h 420308"/>
                <a:gd name="connsiteX3" fmla="*/ 152839 w 420308"/>
                <a:gd name="connsiteY3" fmla="*/ 114630 h 420308"/>
                <a:gd name="connsiteX4" fmla="*/ 19105 w 420308"/>
                <a:gd name="connsiteY4" fmla="*/ 114630 h 420308"/>
                <a:gd name="connsiteX5" fmla="*/ 0 w 420308"/>
                <a:gd name="connsiteY5" fmla="*/ 133734 h 420308"/>
                <a:gd name="connsiteX6" fmla="*/ 0 w 420308"/>
                <a:gd name="connsiteY6" fmla="*/ 401203 h 420308"/>
                <a:gd name="connsiteX7" fmla="*/ 19105 w 420308"/>
                <a:gd name="connsiteY7" fmla="*/ 420308 h 420308"/>
                <a:gd name="connsiteX8" fmla="*/ 401203 w 420308"/>
                <a:gd name="connsiteY8" fmla="*/ 420308 h 420308"/>
                <a:gd name="connsiteX9" fmla="*/ 420308 w 420308"/>
                <a:gd name="connsiteY9" fmla="*/ 401203 h 420308"/>
                <a:gd name="connsiteX10" fmla="*/ 420308 w 420308"/>
                <a:gd name="connsiteY10" fmla="*/ 19105 h 420308"/>
                <a:gd name="connsiteX11" fmla="*/ 401203 w 420308"/>
                <a:gd name="connsiteY11" fmla="*/ 0 h 420308"/>
                <a:gd name="connsiteX12" fmla="*/ 191049 w 420308"/>
                <a:gd name="connsiteY12" fmla="*/ 401203 h 420308"/>
                <a:gd name="connsiteX13" fmla="*/ 19105 w 420308"/>
                <a:gd name="connsiteY13" fmla="*/ 401203 h 420308"/>
                <a:gd name="connsiteX14" fmla="*/ 19105 w 420308"/>
                <a:gd name="connsiteY14" fmla="*/ 133734 h 420308"/>
                <a:gd name="connsiteX15" fmla="*/ 191049 w 420308"/>
                <a:gd name="connsiteY15" fmla="*/ 133734 h 420308"/>
                <a:gd name="connsiteX16" fmla="*/ 191049 w 420308"/>
                <a:gd name="connsiteY16" fmla="*/ 401203 h 420308"/>
                <a:gd name="connsiteX17" fmla="*/ 401203 w 420308"/>
                <a:gd name="connsiteY17" fmla="*/ 401203 h 420308"/>
                <a:gd name="connsiteX18" fmla="*/ 210154 w 420308"/>
                <a:gd name="connsiteY18" fmla="*/ 401203 h 420308"/>
                <a:gd name="connsiteX19" fmla="*/ 210154 w 420308"/>
                <a:gd name="connsiteY19" fmla="*/ 133734 h 420308"/>
                <a:gd name="connsiteX20" fmla="*/ 191049 w 420308"/>
                <a:gd name="connsiteY20" fmla="*/ 114630 h 420308"/>
                <a:gd name="connsiteX21" fmla="*/ 171944 w 420308"/>
                <a:gd name="connsiteY21" fmla="*/ 114630 h 420308"/>
                <a:gd name="connsiteX22" fmla="*/ 171944 w 420308"/>
                <a:gd name="connsiteY22" fmla="*/ 19105 h 420308"/>
                <a:gd name="connsiteX23" fmla="*/ 401203 w 420308"/>
                <a:gd name="connsiteY23" fmla="*/ 19105 h 420308"/>
                <a:gd name="connsiteX24" fmla="*/ 401203 w 420308"/>
                <a:gd name="connsiteY24" fmla="*/ 401203 h 420308"/>
                <a:gd name="connsiteX25" fmla="*/ 57315 w 420308"/>
                <a:gd name="connsiteY25" fmla="*/ 171944 h 420308"/>
                <a:gd name="connsiteX26" fmla="*/ 76420 w 420308"/>
                <a:gd name="connsiteY26" fmla="*/ 171944 h 420308"/>
                <a:gd name="connsiteX27" fmla="*/ 76420 w 420308"/>
                <a:gd name="connsiteY27" fmla="*/ 229259 h 420308"/>
                <a:gd name="connsiteX28" fmla="*/ 57315 w 420308"/>
                <a:gd name="connsiteY28" fmla="*/ 229259 h 420308"/>
                <a:gd name="connsiteX29" fmla="*/ 57315 w 420308"/>
                <a:gd name="connsiteY29" fmla="*/ 171944 h 420308"/>
                <a:gd name="connsiteX30" fmla="*/ 133734 w 420308"/>
                <a:gd name="connsiteY30" fmla="*/ 171944 h 420308"/>
                <a:gd name="connsiteX31" fmla="*/ 152839 w 420308"/>
                <a:gd name="connsiteY31" fmla="*/ 171944 h 420308"/>
                <a:gd name="connsiteX32" fmla="*/ 152839 w 420308"/>
                <a:gd name="connsiteY32" fmla="*/ 229259 h 420308"/>
                <a:gd name="connsiteX33" fmla="*/ 133734 w 420308"/>
                <a:gd name="connsiteY33" fmla="*/ 229259 h 420308"/>
                <a:gd name="connsiteX34" fmla="*/ 133734 w 420308"/>
                <a:gd name="connsiteY34" fmla="*/ 171944 h 420308"/>
                <a:gd name="connsiteX35" fmla="*/ 57315 w 420308"/>
                <a:gd name="connsiteY35" fmla="*/ 267469 h 420308"/>
                <a:gd name="connsiteX36" fmla="*/ 76420 w 420308"/>
                <a:gd name="connsiteY36" fmla="*/ 267469 h 420308"/>
                <a:gd name="connsiteX37" fmla="*/ 76420 w 420308"/>
                <a:gd name="connsiteY37" fmla="*/ 324784 h 420308"/>
                <a:gd name="connsiteX38" fmla="*/ 57315 w 420308"/>
                <a:gd name="connsiteY38" fmla="*/ 324784 h 420308"/>
                <a:gd name="connsiteX39" fmla="*/ 57315 w 420308"/>
                <a:gd name="connsiteY39" fmla="*/ 267469 h 420308"/>
                <a:gd name="connsiteX40" fmla="*/ 133734 w 420308"/>
                <a:gd name="connsiteY40" fmla="*/ 267469 h 420308"/>
                <a:gd name="connsiteX41" fmla="*/ 152839 w 420308"/>
                <a:gd name="connsiteY41" fmla="*/ 267469 h 420308"/>
                <a:gd name="connsiteX42" fmla="*/ 152839 w 420308"/>
                <a:gd name="connsiteY42" fmla="*/ 324784 h 420308"/>
                <a:gd name="connsiteX43" fmla="*/ 133734 w 420308"/>
                <a:gd name="connsiteY43" fmla="*/ 324784 h 420308"/>
                <a:gd name="connsiteX44" fmla="*/ 133734 w 420308"/>
                <a:gd name="connsiteY44" fmla="*/ 267469 h 420308"/>
                <a:gd name="connsiteX45" fmla="*/ 248364 w 420308"/>
                <a:gd name="connsiteY45" fmla="*/ 76420 h 420308"/>
                <a:gd name="connsiteX46" fmla="*/ 267469 w 420308"/>
                <a:gd name="connsiteY46" fmla="*/ 76420 h 420308"/>
                <a:gd name="connsiteX47" fmla="*/ 267469 w 420308"/>
                <a:gd name="connsiteY47" fmla="*/ 133734 h 420308"/>
                <a:gd name="connsiteX48" fmla="*/ 248364 w 420308"/>
                <a:gd name="connsiteY48" fmla="*/ 133734 h 420308"/>
                <a:gd name="connsiteX49" fmla="*/ 248364 w 420308"/>
                <a:gd name="connsiteY49" fmla="*/ 76420 h 420308"/>
                <a:gd name="connsiteX50" fmla="*/ 248364 w 420308"/>
                <a:gd name="connsiteY50" fmla="*/ 171944 h 420308"/>
                <a:gd name="connsiteX51" fmla="*/ 267469 w 420308"/>
                <a:gd name="connsiteY51" fmla="*/ 171944 h 420308"/>
                <a:gd name="connsiteX52" fmla="*/ 267469 w 420308"/>
                <a:gd name="connsiteY52" fmla="*/ 229259 h 420308"/>
                <a:gd name="connsiteX53" fmla="*/ 248364 w 420308"/>
                <a:gd name="connsiteY53" fmla="*/ 229259 h 420308"/>
                <a:gd name="connsiteX54" fmla="*/ 248364 w 420308"/>
                <a:gd name="connsiteY54" fmla="*/ 171944 h 420308"/>
                <a:gd name="connsiteX55" fmla="*/ 248364 w 420308"/>
                <a:gd name="connsiteY55" fmla="*/ 267469 h 420308"/>
                <a:gd name="connsiteX56" fmla="*/ 267469 w 420308"/>
                <a:gd name="connsiteY56" fmla="*/ 267469 h 420308"/>
                <a:gd name="connsiteX57" fmla="*/ 267469 w 420308"/>
                <a:gd name="connsiteY57" fmla="*/ 324784 h 420308"/>
                <a:gd name="connsiteX58" fmla="*/ 248364 w 420308"/>
                <a:gd name="connsiteY58" fmla="*/ 324784 h 420308"/>
                <a:gd name="connsiteX59" fmla="*/ 248364 w 420308"/>
                <a:gd name="connsiteY59" fmla="*/ 267469 h 420308"/>
                <a:gd name="connsiteX60" fmla="*/ 324784 w 420308"/>
                <a:gd name="connsiteY60" fmla="*/ 171944 h 420308"/>
                <a:gd name="connsiteX61" fmla="*/ 343889 w 420308"/>
                <a:gd name="connsiteY61" fmla="*/ 171944 h 420308"/>
                <a:gd name="connsiteX62" fmla="*/ 343889 w 420308"/>
                <a:gd name="connsiteY62" fmla="*/ 229259 h 420308"/>
                <a:gd name="connsiteX63" fmla="*/ 324784 w 420308"/>
                <a:gd name="connsiteY63" fmla="*/ 229259 h 420308"/>
                <a:gd name="connsiteX64" fmla="*/ 324784 w 420308"/>
                <a:gd name="connsiteY64" fmla="*/ 171944 h 420308"/>
                <a:gd name="connsiteX65" fmla="*/ 324784 w 420308"/>
                <a:gd name="connsiteY65" fmla="*/ 267469 h 420308"/>
                <a:gd name="connsiteX66" fmla="*/ 343889 w 420308"/>
                <a:gd name="connsiteY66" fmla="*/ 267469 h 420308"/>
                <a:gd name="connsiteX67" fmla="*/ 343889 w 420308"/>
                <a:gd name="connsiteY67" fmla="*/ 324784 h 420308"/>
                <a:gd name="connsiteX68" fmla="*/ 324784 w 420308"/>
                <a:gd name="connsiteY68" fmla="*/ 324784 h 420308"/>
                <a:gd name="connsiteX69" fmla="*/ 324784 w 420308"/>
                <a:gd name="connsiteY69" fmla="*/ 267469 h 420308"/>
                <a:gd name="connsiteX70" fmla="*/ 324784 w 420308"/>
                <a:gd name="connsiteY70" fmla="*/ 76420 h 420308"/>
                <a:gd name="connsiteX71" fmla="*/ 343889 w 420308"/>
                <a:gd name="connsiteY71" fmla="*/ 76420 h 420308"/>
                <a:gd name="connsiteX72" fmla="*/ 343889 w 420308"/>
                <a:gd name="connsiteY72" fmla="*/ 133734 h 420308"/>
                <a:gd name="connsiteX73" fmla="*/ 324784 w 420308"/>
                <a:gd name="connsiteY73" fmla="*/ 133734 h 420308"/>
                <a:gd name="connsiteX74" fmla="*/ 324784 w 420308"/>
                <a:gd name="connsiteY74" fmla="*/ 76420 h 4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0308" h="420308">
                  <a:moveTo>
                    <a:pt x="401203" y="0"/>
                  </a:moveTo>
                  <a:lnTo>
                    <a:pt x="171944" y="0"/>
                  </a:lnTo>
                  <a:cubicBezTo>
                    <a:pt x="160481" y="0"/>
                    <a:pt x="152839" y="7642"/>
                    <a:pt x="152839" y="19105"/>
                  </a:cubicBezTo>
                  <a:lnTo>
                    <a:pt x="152839" y="114630"/>
                  </a:lnTo>
                  <a:lnTo>
                    <a:pt x="19105" y="114630"/>
                  </a:lnTo>
                  <a:cubicBezTo>
                    <a:pt x="7642" y="114630"/>
                    <a:pt x="0" y="122271"/>
                    <a:pt x="0" y="133734"/>
                  </a:cubicBezTo>
                  <a:lnTo>
                    <a:pt x="0" y="401203"/>
                  </a:lnTo>
                  <a:cubicBezTo>
                    <a:pt x="0" y="412666"/>
                    <a:pt x="7642" y="420308"/>
                    <a:pt x="19105" y="420308"/>
                  </a:cubicBezTo>
                  <a:lnTo>
                    <a:pt x="401203" y="420308"/>
                  </a:lnTo>
                  <a:cubicBezTo>
                    <a:pt x="412666" y="420308"/>
                    <a:pt x="420308" y="412666"/>
                    <a:pt x="420308" y="401203"/>
                  </a:cubicBezTo>
                  <a:lnTo>
                    <a:pt x="420308" y="19105"/>
                  </a:lnTo>
                  <a:cubicBezTo>
                    <a:pt x="420308" y="7642"/>
                    <a:pt x="412666" y="0"/>
                    <a:pt x="401203" y="0"/>
                  </a:cubicBezTo>
                  <a:close/>
                  <a:moveTo>
                    <a:pt x="191049" y="401203"/>
                  </a:moveTo>
                  <a:lnTo>
                    <a:pt x="19105" y="401203"/>
                  </a:lnTo>
                  <a:lnTo>
                    <a:pt x="19105" y="133734"/>
                  </a:lnTo>
                  <a:lnTo>
                    <a:pt x="191049" y="133734"/>
                  </a:lnTo>
                  <a:lnTo>
                    <a:pt x="191049" y="401203"/>
                  </a:lnTo>
                  <a:close/>
                  <a:moveTo>
                    <a:pt x="401203" y="401203"/>
                  </a:moveTo>
                  <a:lnTo>
                    <a:pt x="210154" y="401203"/>
                  </a:lnTo>
                  <a:lnTo>
                    <a:pt x="210154" y="133734"/>
                  </a:lnTo>
                  <a:cubicBezTo>
                    <a:pt x="210154" y="122271"/>
                    <a:pt x="202512" y="114630"/>
                    <a:pt x="191049" y="114630"/>
                  </a:cubicBezTo>
                  <a:lnTo>
                    <a:pt x="171944" y="114630"/>
                  </a:lnTo>
                  <a:lnTo>
                    <a:pt x="171944" y="19105"/>
                  </a:lnTo>
                  <a:lnTo>
                    <a:pt x="401203" y="19105"/>
                  </a:lnTo>
                  <a:lnTo>
                    <a:pt x="401203" y="401203"/>
                  </a:lnTo>
                  <a:close/>
                  <a:moveTo>
                    <a:pt x="57315" y="171944"/>
                  </a:moveTo>
                  <a:lnTo>
                    <a:pt x="76420" y="171944"/>
                  </a:lnTo>
                  <a:lnTo>
                    <a:pt x="76420" y="229259"/>
                  </a:lnTo>
                  <a:lnTo>
                    <a:pt x="57315" y="229259"/>
                  </a:lnTo>
                  <a:lnTo>
                    <a:pt x="57315" y="171944"/>
                  </a:lnTo>
                  <a:close/>
                  <a:moveTo>
                    <a:pt x="133734" y="171944"/>
                  </a:moveTo>
                  <a:lnTo>
                    <a:pt x="152839" y="171944"/>
                  </a:lnTo>
                  <a:lnTo>
                    <a:pt x="152839" y="229259"/>
                  </a:lnTo>
                  <a:lnTo>
                    <a:pt x="133734" y="229259"/>
                  </a:lnTo>
                  <a:lnTo>
                    <a:pt x="133734" y="171944"/>
                  </a:lnTo>
                  <a:close/>
                  <a:moveTo>
                    <a:pt x="57315" y="267469"/>
                  </a:moveTo>
                  <a:lnTo>
                    <a:pt x="76420" y="267469"/>
                  </a:lnTo>
                  <a:lnTo>
                    <a:pt x="76420" y="324784"/>
                  </a:lnTo>
                  <a:lnTo>
                    <a:pt x="57315" y="324784"/>
                  </a:lnTo>
                  <a:lnTo>
                    <a:pt x="57315" y="267469"/>
                  </a:lnTo>
                  <a:close/>
                  <a:moveTo>
                    <a:pt x="133734" y="267469"/>
                  </a:moveTo>
                  <a:lnTo>
                    <a:pt x="152839" y="267469"/>
                  </a:lnTo>
                  <a:lnTo>
                    <a:pt x="152839" y="324784"/>
                  </a:lnTo>
                  <a:lnTo>
                    <a:pt x="133734" y="324784"/>
                  </a:lnTo>
                  <a:lnTo>
                    <a:pt x="133734" y="267469"/>
                  </a:lnTo>
                  <a:close/>
                  <a:moveTo>
                    <a:pt x="248364" y="76420"/>
                  </a:moveTo>
                  <a:lnTo>
                    <a:pt x="267469" y="76420"/>
                  </a:lnTo>
                  <a:lnTo>
                    <a:pt x="267469" y="133734"/>
                  </a:lnTo>
                  <a:lnTo>
                    <a:pt x="248364" y="133734"/>
                  </a:lnTo>
                  <a:lnTo>
                    <a:pt x="248364" y="76420"/>
                  </a:lnTo>
                  <a:close/>
                  <a:moveTo>
                    <a:pt x="248364" y="171944"/>
                  </a:moveTo>
                  <a:lnTo>
                    <a:pt x="267469" y="171944"/>
                  </a:lnTo>
                  <a:lnTo>
                    <a:pt x="267469" y="229259"/>
                  </a:lnTo>
                  <a:lnTo>
                    <a:pt x="248364" y="229259"/>
                  </a:lnTo>
                  <a:lnTo>
                    <a:pt x="248364" y="171944"/>
                  </a:lnTo>
                  <a:close/>
                  <a:moveTo>
                    <a:pt x="248364" y="267469"/>
                  </a:moveTo>
                  <a:lnTo>
                    <a:pt x="267469" y="267469"/>
                  </a:lnTo>
                  <a:lnTo>
                    <a:pt x="267469" y="324784"/>
                  </a:lnTo>
                  <a:lnTo>
                    <a:pt x="248364" y="324784"/>
                  </a:lnTo>
                  <a:lnTo>
                    <a:pt x="248364" y="267469"/>
                  </a:lnTo>
                  <a:close/>
                  <a:moveTo>
                    <a:pt x="324784" y="171944"/>
                  </a:moveTo>
                  <a:lnTo>
                    <a:pt x="343889" y="171944"/>
                  </a:lnTo>
                  <a:lnTo>
                    <a:pt x="343889" y="229259"/>
                  </a:lnTo>
                  <a:lnTo>
                    <a:pt x="324784" y="229259"/>
                  </a:lnTo>
                  <a:lnTo>
                    <a:pt x="324784" y="171944"/>
                  </a:lnTo>
                  <a:close/>
                  <a:moveTo>
                    <a:pt x="324784" y="267469"/>
                  </a:moveTo>
                  <a:lnTo>
                    <a:pt x="343889" y="267469"/>
                  </a:lnTo>
                  <a:lnTo>
                    <a:pt x="343889" y="324784"/>
                  </a:lnTo>
                  <a:lnTo>
                    <a:pt x="324784" y="324784"/>
                  </a:lnTo>
                  <a:lnTo>
                    <a:pt x="324784" y="267469"/>
                  </a:lnTo>
                  <a:close/>
                  <a:moveTo>
                    <a:pt x="324784" y="76420"/>
                  </a:moveTo>
                  <a:lnTo>
                    <a:pt x="343889" y="76420"/>
                  </a:lnTo>
                  <a:lnTo>
                    <a:pt x="343889" y="133734"/>
                  </a:lnTo>
                  <a:lnTo>
                    <a:pt x="324784" y="133734"/>
                  </a:lnTo>
                  <a:lnTo>
                    <a:pt x="324784" y="76420"/>
                  </a:lnTo>
                  <a:close/>
                </a:path>
              </a:pathLst>
            </a:custGeom>
            <a:solidFill>
              <a:schemeClr val="bg1"/>
            </a:solidFill>
            <a:ln w="19050" cap="flat">
              <a:noFill/>
              <a:prstDash val="solid"/>
              <a:miter/>
            </a:ln>
          </p:spPr>
          <p:txBody>
            <a:bodyPr rtlCol="0" anchor="ctr"/>
            <a:lstStyle/>
            <a:p>
              <a:endParaRPr lang="en-US" dirty="0"/>
            </a:p>
          </p:txBody>
        </p:sp>
      </p:grpSp>
      <p:grpSp>
        <p:nvGrpSpPr>
          <p:cNvPr id="9" name="Group 8">
            <a:extLst>
              <a:ext uri="{FF2B5EF4-FFF2-40B4-BE49-F238E27FC236}">
                <a16:creationId xmlns:a16="http://schemas.microsoft.com/office/drawing/2014/main" id="{3E8110E0-27E7-78B7-861A-DB0677FD5EEB}"/>
              </a:ext>
            </a:extLst>
          </p:cNvPr>
          <p:cNvGrpSpPr/>
          <p:nvPr/>
        </p:nvGrpSpPr>
        <p:grpSpPr>
          <a:xfrm>
            <a:off x="8531575" y="3970797"/>
            <a:ext cx="1496374" cy="1915049"/>
            <a:chOff x="8531575" y="3970797"/>
            <a:chExt cx="1496374" cy="1915049"/>
          </a:xfrm>
        </p:grpSpPr>
        <p:sp>
          <p:nvSpPr>
            <p:cNvPr id="128" name="Arc 4">
              <a:extLst>
                <a:ext uri="{FF2B5EF4-FFF2-40B4-BE49-F238E27FC236}">
                  <a16:creationId xmlns:a16="http://schemas.microsoft.com/office/drawing/2014/main" id="{E064ABE6-E913-A7F1-0548-EF05202923D8}"/>
                </a:ext>
              </a:extLst>
            </p:cNvPr>
            <p:cNvSpPr/>
            <p:nvPr/>
          </p:nvSpPr>
          <p:spPr>
            <a:xfrm rot="15950241" flipH="1" flipV="1">
              <a:off x="8322237" y="4180135"/>
              <a:ext cx="1915049" cy="1496374"/>
            </a:xfrm>
            <a:custGeom>
              <a:avLst/>
              <a:gdLst>
                <a:gd name="connsiteX0" fmla="*/ 1581150 w 3162300"/>
                <a:gd name="connsiteY0" fmla="*/ 0 h 1600200"/>
                <a:gd name="connsiteX1" fmla="*/ 3155790 w 3162300"/>
                <a:gd name="connsiteY1" fmla="*/ 727568 h 1600200"/>
                <a:gd name="connsiteX2" fmla="*/ 1581150 w 3162300"/>
                <a:gd name="connsiteY2" fmla="*/ 800100 h 1600200"/>
                <a:gd name="connsiteX3" fmla="*/ 1581150 w 3162300"/>
                <a:gd name="connsiteY3" fmla="*/ 0 h 1600200"/>
                <a:gd name="connsiteX0" fmla="*/ 1581150 w 3162300"/>
                <a:gd name="connsiteY0" fmla="*/ 0 h 1600200"/>
                <a:gd name="connsiteX1" fmla="*/ 3155790 w 3162300"/>
                <a:gd name="connsiteY1" fmla="*/ 727568 h 1600200"/>
                <a:gd name="connsiteX0" fmla="*/ 212037 w 1786677"/>
                <a:gd name="connsiteY0" fmla="*/ 0 h 800100"/>
                <a:gd name="connsiteX1" fmla="*/ 1786677 w 1786677"/>
                <a:gd name="connsiteY1" fmla="*/ 727568 h 800100"/>
                <a:gd name="connsiteX2" fmla="*/ 212037 w 1786677"/>
                <a:gd name="connsiteY2" fmla="*/ 800100 h 800100"/>
                <a:gd name="connsiteX3" fmla="*/ 212037 w 1786677"/>
                <a:gd name="connsiteY3" fmla="*/ 0 h 800100"/>
                <a:gd name="connsiteX0" fmla="*/ 0 w 1786677"/>
                <a:gd name="connsiteY0" fmla="*/ 9691 h 800100"/>
                <a:gd name="connsiteX1" fmla="*/ 1786677 w 1786677"/>
                <a:gd name="connsiteY1" fmla="*/ 727568 h 800100"/>
                <a:gd name="connsiteX0" fmla="*/ 212037 w 1786677"/>
                <a:gd name="connsiteY0" fmla="*/ 273040 h 1073140"/>
                <a:gd name="connsiteX1" fmla="*/ 1786677 w 1786677"/>
                <a:gd name="connsiteY1" fmla="*/ 1000608 h 1073140"/>
                <a:gd name="connsiteX2" fmla="*/ 212037 w 1786677"/>
                <a:gd name="connsiteY2" fmla="*/ 1073140 h 1073140"/>
                <a:gd name="connsiteX3" fmla="*/ 212037 w 1786677"/>
                <a:gd name="connsiteY3" fmla="*/ 273040 h 1073140"/>
                <a:gd name="connsiteX0" fmla="*/ 0 w 1786677"/>
                <a:gd name="connsiteY0" fmla="*/ 282731 h 1073140"/>
                <a:gd name="connsiteX1" fmla="*/ 1786677 w 1786677"/>
                <a:gd name="connsiteY1" fmla="*/ 1000608 h 1073140"/>
                <a:gd name="connsiteX0" fmla="*/ 212037 w 1802150"/>
                <a:gd name="connsiteY0" fmla="*/ 241913 h 1186288"/>
                <a:gd name="connsiteX1" fmla="*/ 1786677 w 1802150"/>
                <a:gd name="connsiteY1" fmla="*/ 969481 h 1186288"/>
                <a:gd name="connsiteX2" fmla="*/ 212037 w 1802150"/>
                <a:gd name="connsiteY2" fmla="*/ 1042013 h 1186288"/>
                <a:gd name="connsiteX3" fmla="*/ 212037 w 1802150"/>
                <a:gd name="connsiteY3" fmla="*/ 241913 h 1186288"/>
                <a:gd name="connsiteX0" fmla="*/ 0 w 1802150"/>
                <a:gd name="connsiteY0" fmla="*/ 251604 h 1186288"/>
                <a:gd name="connsiteX1" fmla="*/ 1802150 w 1802150"/>
                <a:gd name="connsiteY1" fmla="*/ 1186288 h 1186288"/>
                <a:gd name="connsiteX0" fmla="*/ 212037 w 1786677"/>
                <a:gd name="connsiteY0" fmla="*/ 264787 h 1064888"/>
                <a:gd name="connsiteX1" fmla="*/ 1786677 w 1786677"/>
                <a:gd name="connsiteY1" fmla="*/ 992355 h 1064888"/>
                <a:gd name="connsiteX2" fmla="*/ 212037 w 1786677"/>
                <a:gd name="connsiteY2" fmla="*/ 1064887 h 1064888"/>
                <a:gd name="connsiteX3" fmla="*/ 212037 w 1786677"/>
                <a:gd name="connsiteY3" fmla="*/ 264787 h 1064888"/>
                <a:gd name="connsiteX0" fmla="*/ 0 w 1786677"/>
                <a:gd name="connsiteY0" fmla="*/ 274478 h 1064888"/>
                <a:gd name="connsiteX1" fmla="*/ 1671297 w 1786677"/>
                <a:gd name="connsiteY1" fmla="*/ 1045258 h 1064888"/>
                <a:gd name="connsiteX0" fmla="*/ 212037 w 1786677"/>
                <a:gd name="connsiteY0" fmla="*/ 254467 h 1054567"/>
                <a:gd name="connsiteX1" fmla="*/ 1786677 w 1786677"/>
                <a:gd name="connsiteY1" fmla="*/ 982035 h 1054567"/>
                <a:gd name="connsiteX2" fmla="*/ 212037 w 1786677"/>
                <a:gd name="connsiteY2" fmla="*/ 1054567 h 1054567"/>
                <a:gd name="connsiteX3" fmla="*/ 212037 w 1786677"/>
                <a:gd name="connsiteY3" fmla="*/ 254467 h 1054567"/>
                <a:gd name="connsiteX0" fmla="*/ 0 w 1786677"/>
                <a:gd name="connsiteY0" fmla="*/ 264158 h 1054567"/>
                <a:gd name="connsiteX1" fmla="*/ 1671297 w 1786677"/>
                <a:gd name="connsiteY1" fmla="*/ 1034938 h 1054567"/>
                <a:gd name="connsiteX0" fmla="*/ 121970 w 1696610"/>
                <a:gd name="connsiteY0" fmla="*/ 360384 h 1160484"/>
                <a:gd name="connsiteX1" fmla="*/ 1696610 w 1696610"/>
                <a:gd name="connsiteY1" fmla="*/ 1087952 h 1160484"/>
                <a:gd name="connsiteX2" fmla="*/ 121970 w 1696610"/>
                <a:gd name="connsiteY2" fmla="*/ 1160484 h 1160484"/>
                <a:gd name="connsiteX3" fmla="*/ 121970 w 1696610"/>
                <a:gd name="connsiteY3" fmla="*/ 360384 h 1160484"/>
                <a:gd name="connsiteX0" fmla="*/ 0 w 1696610"/>
                <a:gd name="connsiteY0" fmla="*/ 247878 h 1160484"/>
                <a:gd name="connsiteX1" fmla="*/ 1581230 w 1696610"/>
                <a:gd name="connsiteY1" fmla="*/ 1140855 h 1160484"/>
                <a:gd name="connsiteX0" fmla="*/ 375315 w 1949955"/>
                <a:gd name="connsiteY0" fmla="*/ 401304 h 1201404"/>
                <a:gd name="connsiteX1" fmla="*/ 1949955 w 1949955"/>
                <a:gd name="connsiteY1" fmla="*/ 1128872 h 1201404"/>
                <a:gd name="connsiteX2" fmla="*/ 375315 w 1949955"/>
                <a:gd name="connsiteY2" fmla="*/ 1201404 h 1201404"/>
                <a:gd name="connsiteX3" fmla="*/ 375315 w 1949955"/>
                <a:gd name="connsiteY3" fmla="*/ 401304 h 1201404"/>
                <a:gd name="connsiteX0" fmla="*/ 0 w 1949955"/>
                <a:gd name="connsiteY0" fmla="*/ 242167 h 1201404"/>
                <a:gd name="connsiteX1" fmla="*/ 1834575 w 1949955"/>
                <a:gd name="connsiteY1" fmla="*/ 1181775 h 1201404"/>
                <a:gd name="connsiteX0" fmla="*/ 375315 w 1949955"/>
                <a:gd name="connsiteY0" fmla="*/ 453238 h 1253338"/>
                <a:gd name="connsiteX1" fmla="*/ 1949955 w 1949955"/>
                <a:gd name="connsiteY1" fmla="*/ 1180806 h 1253338"/>
                <a:gd name="connsiteX2" fmla="*/ 375315 w 1949955"/>
                <a:gd name="connsiteY2" fmla="*/ 1253338 h 1253338"/>
                <a:gd name="connsiteX3" fmla="*/ 375315 w 1949955"/>
                <a:gd name="connsiteY3" fmla="*/ 453238 h 1253338"/>
                <a:gd name="connsiteX0" fmla="*/ 0 w 1949955"/>
                <a:gd name="connsiteY0" fmla="*/ 294101 h 1253338"/>
                <a:gd name="connsiteX1" fmla="*/ 1834575 w 1949955"/>
                <a:gd name="connsiteY1" fmla="*/ 1233709 h 1253338"/>
                <a:gd name="connsiteX0" fmla="*/ 375315 w 1949955"/>
                <a:gd name="connsiteY0" fmla="*/ 467248 h 1267348"/>
                <a:gd name="connsiteX1" fmla="*/ 1949955 w 1949955"/>
                <a:gd name="connsiteY1" fmla="*/ 1194816 h 1267348"/>
                <a:gd name="connsiteX2" fmla="*/ 375315 w 1949955"/>
                <a:gd name="connsiteY2" fmla="*/ 1267348 h 1267348"/>
                <a:gd name="connsiteX3" fmla="*/ 375315 w 1949955"/>
                <a:gd name="connsiteY3" fmla="*/ 467248 h 1267348"/>
                <a:gd name="connsiteX0" fmla="*/ 0 w 1949955"/>
                <a:gd name="connsiteY0" fmla="*/ 308111 h 1267348"/>
                <a:gd name="connsiteX1" fmla="*/ 1572888 w 1949955"/>
                <a:gd name="connsiteY1" fmla="*/ 1145393 h 1267348"/>
                <a:gd name="connsiteX0" fmla="*/ 375315 w 1949955"/>
                <a:gd name="connsiteY0" fmla="*/ 366033 h 1192711"/>
                <a:gd name="connsiteX1" fmla="*/ 1949955 w 1949955"/>
                <a:gd name="connsiteY1" fmla="*/ 1093601 h 1192711"/>
                <a:gd name="connsiteX2" fmla="*/ 375315 w 1949955"/>
                <a:gd name="connsiteY2" fmla="*/ 1166133 h 1192711"/>
                <a:gd name="connsiteX3" fmla="*/ 375315 w 1949955"/>
                <a:gd name="connsiteY3" fmla="*/ 366033 h 1192711"/>
                <a:gd name="connsiteX0" fmla="*/ 0 w 1949955"/>
                <a:gd name="connsiteY0" fmla="*/ 206896 h 1192711"/>
                <a:gd name="connsiteX1" fmla="*/ 1572888 w 1949955"/>
                <a:gd name="connsiteY1" fmla="*/ 1044178 h 1192711"/>
                <a:gd name="connsiteX0" fmla="*/ 375315 w 2002127"/>
                <a:gd name="connsiteY0" fmla="*/ 387442 h 1187542"/>
                <a:gd name="connsiteX1" fmla="*/ 1949955 w 2002127"/>
                <a:gd name="connsiteY1" fmla="*/ 1115010 h 1187542"/>
                <a:gd name="connsiteX2" fmla="*/ 375315 w 2002127"/>
                <a:gd name="connsiteY2" fmla="*/ 1187542 h 1187542"/>
                <a:gd name="connsiteX3" fmla="*/ 375315 w 2002127"/>
                <a:gd name="connsiteY3" fmla="*/ 387442 h 1187542"/>
                <a:gd name="connsiteX0" fmla="*/ 0 w 2002127"/>
                <a:gd name="connsiteY0" fmla="*/ 228305 h 1187542"/>
                <a:gd name="connsiteX1" fmla="*/ 2002127 w 2002127"/>
                <a:gd name="connsiteY1" fmla="*/ 777848 h 1187542"/>
                <a:gd name="connsiteX0" fmla="*/ 375315 w 2005343"/>
                <a:gd name="connsiteY0" fmla="*/ 556550 h 1356650"/>
                <a:gd name="connsiteX1" fmla="*/ 1949955 w 2005343"/>
                <a:gd name="connsiteY1" fmla="*/ 1284118 h 1356650"/>
                <a:gd name="connsiteX2" fmla="*/ 375315 w 2005343"/>
                <a:gd name="connsiteY2" fmla="*/ 1356650 h 1356650"/>
                <a:gd name="connsiteX3" fmla="*/ 375315 w 2005343"/>
                <a:gd name="connsiteY3" fmla="*/ 556550 h 1356650"/>
                <a:gd name="connsiteX0" fmla="*/ 0 w 2005343"/>
                <a:gd name="connsiteY0" fmla="*/ 397413 h 1356650"/>
                <a:gd name="connsiteX1" fmla="*/ 2002127 w 2005343"/>
                <a:gd name="connsiteY1" fmla="*/ 946956 h 1356650"/>
                <a:gd name="connsiteX0" fmla="*/ 375315 w 1949955"/>
                <a:gd name="connsiteY0" fmla="*/ 498869 h 1298969"/>
                <a:gd name="connsiteX1" fmla="*/ 1949955 w 1949955"/>
                <a:gd name="connsiteY1" fmla="*/ 1226437 h 1298969"/>
                <a:gd name="connsiteX2" fmla="*/ 375315 w 1949955"/>
                <a:gd name="connsiteY2" fmla="*/ 1298969 h 1298969"/>
                <a:gd name="connsiteX3" fmla="*/ 375315 w 1949955"/>
                <a:gd name="connsiteY3" fmla="*/ 498869 h 1298969"/>
                <a:gd name="connsiteX0" fmla="*/ 0 w 1949955"/>
                <a:gd name="connsiteY0" fmla="*/ 339732 h 1298969"/>
                <a:gd name="connsiteX1" fmla="*/ 1524191 w 1949955"/>
                <a:gd name="connsiteY1" fmla="*/ 1182380 h 1298969"/>
                <a:gd name="connsiteX0" fmla="*/ 565824 w 2140464"/>
                <a:gd name="connsiteY0" fmla="*/ 514131 h 1314231"/>
                <a:gd name="connsiteX1" fmla="*/ 2140464 w 2140464"/>
                <a:gd name="connsiteY1" fmla="*/ 1241699 h 1314231"/>
                <a:gd name="connsiteX2" fmla="*/ 565824 w 2140464"/>
                <a:gd name="connsiteY2" fmla="*/ 1314231 h 1314231"/>
                <a:gd name="connsiteX3" fmla="*/ 565824 w 2140464"/>
                <a:gd name="connsiteY3" fmla="*/ 514131 h 1314231"/>
                <a:gd name="connsiteX0" fmla="*/ 1 w 2140464"/>
                <a:gd name="connsiteY0" fmla="*/ 336635 h 1314231"/>
                <a:gd name="connsiteX1" fmla="*/ 1714700 w 2140464"/>
                <a:gd name="connsiteY1" fmla="*/ 1197642 h 1314231"/>
                <a:gd name="connsiteX0" fmla="*/ 565823 w 2140463"/>
                <a:gd name="connsiteY0" fmla="*/ 639706 h 1439806"/>
                <a:gd name="connsiteX1" fmla="*/ 2140463 w 2140463"/>
                <a:gd name="connsiteY1" fmla="*/ 1367274 h 1439806"/>
                <a:gd name="connsiteX2" fmla="*/ 565823 w 2140463"/>
                <a:gd name="connsiteY2" fmla="*/ 1439806 h 1439806"/>
                <a:gd name="connsiteX3" fmla="*/ 565823 w 2140463"/>
                <a:gd name="connsiteY3" fmla="*/ 639706 h 1439806"/>
                <a:gd name="connsiteX0" fmla="*/ 0 w 2140463"/>
                <a:gd name="connsiteY0" fmla="*/ 462210 h 1439806"/>
                <a:gd name="connsiteX1" fmla="*/ 1714699 w 2140463"/>
                <a:gd name="connsiteY1" fmla="*/ 1323217 h 1439806"/>
                <a:gd name="connsiteX0" fmla="*/ 565823 w 2140463"/>
                <a:gd name="connsiteY0" fmla="*/ 368228 h 1168328"/>
                <a:gd name="connsiteX1" fmla="*/ 2140463 w 2140463"/>
                <a:gd name="connsiteY1" fmla="*/ 1095796 h 1168328"/>
                <a:gd name="connsiteX2" fmla="*/ 565823 w 2140463"/>
                <a:gd name="connsiteY2" fmla="*/ 1168328 h 1168328"/>
                <a:gd name="connsiteX3" fmla="*/ 565823 w 2140463"/>
                <a:gd name="connsiteY3" fmla="*/ 368228 h 1168328"/>
                <a:gd name="connsiteX0" fmla="*/ 0 w 2140463"/>
                <a:gd name="connsiteY0" fmla="*/ 190732 h 1168328"/>
                <a:gd name="connsiteX1" fmla="*/ 1714699 w 2140463"/>
                <a:gd name="connsiteY1" fmla="*/ 1051739 h 1168328"/>
                <a:gd name="connsiteX0" fmla="*/ 565823 w 2140463"/>
                <a:gd name="connsiteY0" fmla="*/ 286544 h 1086644"/>
                <a:gd name="connsiteX1" fmla="*/ 2140463 w 2140463"/>
                <a:gd name="connsiteY1" fmla="*/ 1014112 h 1086644"/>
                <a:gd name="connsiteX2" fmla="*/ 565823 w 2140463"/>
                <a:gd name="connsiteY2" fmla="*/ 1086644 h 1086644"/>
                <a:gd name="connsiteX3" fmla="*/ 565823 w 2140463"/>
                <a:gd name="connsiteY3" fmla="*/ 286544 h 1086644"/>
                <a:gd name="connsiteX0" fmla="*/ 0 w 2140463"/>
                <a:gd name="connsiteY0" fmla="*/ 109048 h 1086644"/>
                <a:gd name="connsiteX1" fmla="*/ 1714699 w 2140463"/>
                <a:gd name="connsiteY1" fmla="*/ 970055 h 1086644"/>
              </a:gdLst>
              <a:ahLst/>
              <a:cxnLst>
                <a:cxn ang="0">
                  <a:pos x="connsiteX0" y="connsiteY0"/>
                </a:cxn>
                <a:cxn ang="0">
                  <a:pos x="connsiteX1" y="connsiteY1"/>
                </a:cxn>
              </a:cxnLst>
              <a:rect l="l" t="t" r="r" b="b"/>
              <a:pathLst>
                <a:path w="2140463" h="1086644" stroke="0" extrusionOk="0">
                  <a:moveTo>
                    <a:pt x="565823" y="286544"/>
                  </a:moveTo>
                  <a:cubicBezTo>
                    <a:pt x="1383527" y="286544"/>
                    <a:pt x="2066335" y="602038"/>
                    <a:pt x="2140463" y="1014112"/>
                  </a:cubicBezTo>
                  <a:lnTo>
                    <a:pt x="565823" y="1086644"/>
                  </a:lnTo>
                  <a:lnTo>
                    <a:pt x="565823" y="286544"/>
                  </a:lnTo>
                  <a:close/>
                </a:path>
                <a:path w="2140463" h="1086644" fill="none">
                  <a:moveTo>
                    <a:pt x="0" y="109048"/>
                  </a:moveTo>
                  <a:cubicBezTo>
                    <a:pt x="1362926" y="-266832"/>
                    <a:pt x="1783849" y="404995"/>
                    <a:pt x="1714699" y="970055"/>
                  </a:cubicBezTo>
                </a:path>
              </a:pathLst>
            </a:custGeom>
            <a:noFill/>
            <a:ln w="19050" cap="flat" cmpd="sng" algn="ctr">
              <a:solidFill>
                <a:srgbClr val="77D8E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mn-cs"/>
              </a:endParaRPr>
            </a:p>
          </p:txBody>
        </p:sp>
        <p:sp>
          <p:nvSpPr>
            <p:cNvPr id="129" name="Oval 128">
              <a:extLst>
                <a:ext uri="{FF2B5EF4-FFF2-40B4-BE49-F238E27FC236}">
                  <a16:creationId xmlns:a16="http://schemas.microsoft.com/office/drawing/2014/main" id="{A9C15A18-E60F-8A03-D7A5-6D0A4C16AFD0}"/>
                </a:ext>
              </a:extLst>
            </p:cNvPr>
            <p:cNvSpPr/>
            <p:nvPr/>
          </p:nvSpPr>
          <p:spPr>
            <a:xfrm rot="10800000">
              <a:off x="8620388" y="5453225"/>
              <a:ext cx="186223" cy="186223"/>
            </a:xfrm>
            <a:prstGeom prst="ellipse">
              <a:avLst/>
            </a:prstGeom>
            <a:solidFill>
              <a:srgbClr val="77D8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E983669C-0771-B099-AA5E-671A2EB6FAA0}"/>
              </a:ext>
            </a:extLst>
          </p:cNvPr>
          <p:cNvGrpSpPr/>
          <p:nvPr/>
        </p:nvGrpSpPr>
        <p:grpSpPr>
          <a:xfrm>
            <a:off x="8371724" y="534770"/>
            <a:ext cx="2009415" cy="2009415"/>
            <a:chOff x="8371724" y="534770"/>
            <a:chExt cx="2009415" cy="2009415"/>
          </a:xfrm>
        </p:grpSpPr>
        <p:sp>
          <p:nvSpPr>
            <p:cNvPr id="113" name="Oval 112">
              <a:extLst>
                <a:ext uri="{FF2B5EF4-FFF2-40B4-BE49-F238E27FC236}">
                  <a16:creationId xmlns:a16="http://schemas.microsoft.com/office/drawing/2014/main" id="{49387E81-A69E-C624-8B2F-E7EF324B608E}"/>
                </a:ext>
              </a:extLst>
            </p:cNvPr>
            <p:cNvSpPr/>
            <p:nvPr/>
          </p:nvSpPr>
          <p:spPr>
            <a:xfrm>
              <a:off x="8371724" y="534770"/>
              <a:ext cx="2009415" cy="2009415"/>
            </a:xfrm>
            <a:prstGeom prst="ellipse">
              <a:avLst/>
            </a:prstGeom>
            <a:solidFill>
              <a:schemeClr val="bg1"/>
            </a:solidFill>
            <a:ln w="19050">
              <a:solidFill>
                <a:srgbClr val="77D8E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DF8A8CB0-ABE8-4B1F-2CFE-FC09D2EE815E}"/>
                </a:ext>
              </a:extLst>
            </p:cNvPr>
            <p:cNvSpPr/>
            <p:nvPr/>
          </p:nvSpPr>
          <p:spPr>
            <a:xfrm>
              <a:off x="8483087" y="642680"/>
              <a:ext cx="1789708" cy="1789708"/>
            </a:xfrm>
            <a:prstGeom prst="ellipse">
              <a:avLst/>
            </a:prstGeom>
            <a:solidFill>
              <a:srgbClr val="0B315E"/>
            </a:solidFill>
            <a:ln w="38100">
              <a:solidFill>
                <a:srgbClr val="0B31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Graphic 134" descr="Group of people icon.">
              <a:extLst>
                <a:ext uri="{FF2B5EF4-FFF2-40B4-BE49-F238E27FC236}">
                  <a16:creationId xmlns:a16="http://schemas.microsoft.com/office/drawing/2014/main" id="{B48B13ED-6BF1-B339-8F93-5F51F35D1C70}"/>
                </a:ext>
              </a:extLst>
            </p:cNvPr>
            <p:cNvSpPr>
              <a:spLocks noChangeAspect="1"/>
            </p:cNvSpPr>
            <p:nvPr/>
          </p:nvSpPr>
          <p:spPr>
            <a:xfrm>
              <a:off x="8677174" y="958327"/>
              <a:ext cx="1401952" cy="1049933"/>
            </a:xfrm>
            <a:custGeom>
              <a:avLst/>
              <a:gdLst>
                <a:gd name="connsiteX0" fmla="*/ 460429 w 460428"/>
                <a:gd name="connsiteY0" fmla="*/ 247383 h 344818"/>
                <a:gd name="connsiteX1" fmla="*/ 460429 w 460428"/>
                <a:gd name="connsiteY1" fmla="*/ 235920 h 344818"/>
                <a:gd name="connsiteX2" fmla="*/ 441324 w 460428"/>
                <a:gd name="connsiteY2" fmla="*/ 197710 h 344818"/>
                <a:gd name="connsiteX3" fmla="*/ 424129 w 460428"/>
                <a:gd name="connsiteY3" fmla="*/ 184337 h 344818"/>
                <a:gd name="connsiteX4" fmla="*/ 405024 w 460428"/>
                <a:gd name="connsiteY4" fmla="*/ 174785 h 344818"/>
                <a:gd name="connsiteX5" fmla="*/ 382098 w 460428"/>
                <a:gd name="connsiteY5" fmla="*/ 172874 h 344818"/>
                <a:gd name="connsiteX6" fmla="*/ 80241 w 460428"/>
                <a:gd name="connsiteY6" fmla="*/ 172874 h 344818"/>
                <a:gd name="connsiteX7" fmla="*/ 38210 w 460428"/>
                <a:gd name="connsiteY7" fmla="*/ 184337 h 344818"/>
                <a:gd name="connsiteX8" fmla="*/ 21015 w 460428"/>
                <a:gd name="connsiteY8" fmla="*/ 197710 h 344818"/>
                <a:gd name="connsiteX9" fmla="*/ 9552 w 460428"/>
                <a:gd name="connsiteY9" fmla="*/ 214905 h 344818"/>
                <a:gd name="connsiteX10" fmla="*/ 1910 w 460428"/>
                <a:gd name="connsiteY10" fmla="*/ 235920 h 344818"/>
                <a:gd name="connsiteX11" fmla="*/ 0 w 460428"/>
                <a:gd name="connsiteY11" fmla="*/ 247383 h 344818"/>
                <a:gd name="connsiteX12" fmla="*/ 0 w 460428"/>
                <a:gd name="connsiteY12" fmla="*/ 289414 h 344818"/>
                <a:gd name="connsiteX13" fmla="*/ 17194 w 460428"/>
                <a:gd name="connsiteY13" fmla="*/ 306608 h 344818"/>
                <a:gd name="connsiteX14" fmla="*/ 17194 w 460428"/>
                <a:gd name="connsiteY14" fmla="*/ 306608 h 344818"/>
                <a:gd name="connsiteX15" fmla="*/ 85972 w 460428"/>
                <a:gd name="connsiteY15" fmla="*/ 306608 h 344818"/>
                <a:gd name="connsiteX16" fmla="*/ 85972 w 460428"/>
                <a:gd name="connsiteY16" fmla="*/ 329534 h 344818"/>
                <a:gd name="connsiteX17" fmla="*/ 101256 w 460428"/>
                <a:gd name="connsiteY17" fmla="*/ 344818 h 344818"/>
                <a:gd name="connsiteX18" fmla="*/ 353441 w 460428"/>
                <a:gd name="connsiteY18" fmla="*/ 344818 h 344818"/>
                <a:gd name="connsiteX19" fmla="*/ 372546 w 460428"/>
                <a:gd name="connsiteY19" fmla="*/ 325713 h 344818"/>
                <a:gd name="connsiteX20" fmla="*/ 372546 w 460428"/>
                <a:gd name="connsiteY20" fmla="*/ 306608 h 344818"/>
                <a:gd name="connsiteX21" fmla="*/ 441324 w 460428"/>
                <a:gd name="connsiteY21" fmla="*/ 306608 h 344818"/>
                <a:gd name="connsiteX22" fmla="*/ 458518 w 460428"/>
                <a:gd name="connsiteY22" fmla="*/ 289414 h 344818"/>
                <a:gd name="connsiteX23" fmla="*/ 458518 w 460428"/>
                <a:gd name="connsiteY23" fmla="*/ 289414 h 344818"/>
                <a:gd name="connsiteX24" fmla="*/ 460429 w 460428"/>
                <a:gd name="connsiteY24" fmla="*/ 247383 h 344818"/>
                <a:gd name="connsiteX25" fmla="*/ 91704 w 460428"/>
                <a:gd name="connsiteY25" fmla="*/ 241652 h 344818"/>
                <a:gd name="connsiteX26" fmla="*/ 85972 w 460428"/>
                <a:gd name="connsiteY26" fmla="*/ 277951 h 344818"/>
                <a:gd name="connsiteX27" fmla="*/ 85972 w 460428"/>
                <a:gd name="connsiteY27" fmla="*/ 287504 h 344818"/>
                <a:gd name="connsiteX28" fmla="*/ 66867 w 460428"/>
                <a:gd name="connsiteY28" fmla="*/ 287504 h 344818"/>
                <a:gd name="connsiteX29" fmla="*/ 66867 w 460428"/>
                <a:gd name="connsiteY29" fmla="*/ 258846 h 344818"/>
                <a:gd name="connsiteX30" fmla="*/ 47762 w 460428"/>
                <a:gd name="connsiteY30" fmla="*/ 258846 h 344818"/>
                <a:gd name="connsiteX31" fmla="*/ 47762 w 460428"/>
                <a:gd name="connsiteY31" fmla="*/ 287504 h 344818"/>
                <a:gd name="connsiteX32" fmla="*/ 21015 w 460428"/>
                <a:gd name="connsiteY32" fmla="*/ 287504 h 344818"/>
                <a:gd name="connsiteX33" fmla="*/ 21015 w 460428"/>
                <a:gd name="connsiteY33" fmla="*/ 249294 h 344818"/>
                <a:gd name="connsiteX34" fmla="*/ 21015 w 460428"/>
                <a:gd name="connsiteY34" fmla="*/ 239741 h 344818"/>
                <a:gd name="connsiteX35" fmla="*/ 26747 w 460428"/>
                <a:gd name="connsiteY35" fmla="*/ 224457 h 344818"/>
                <a:gd name="connsiteX36" fmla="*/ 36299 w 460428"/>
                <a:gd name="connsiteY36" fmla="*/ 211084 h 344818"/>
                <a:gd name="connsiteX37" fmla="*/ 49673 w 460428"/>
                <a:gd name="connsiteY37" fmla="*/ 201531 h 344818"/>
                <a:gd name="connsiteX38" fmla="*/ 64957 w 460428"/>
                <a:gd name="connsiteY38" fmla="*/ 193889 h 344818"/>
                <a:gd name="connsiteX39" fmla="*/ 80241 w 460428"/>
                <a:gd name="connsiteY39" fmla="*/ 191979 h 344818"/>
                <a:gd name="connsiteX40" fmla="*/ 129913 w 460428"/>
                <a:gd name="connsiteY40" fmla="*/ 191979 h 344818"/>
                <a:gd name="connsiteX41" fmla="*/ 124182 w 460428"/>
                <a:gd name="connsiteY41" fmla="*/ 195800 h 344818"/>
                <a:gd name="connsiteX42" fmla="*/ 105077 w 460428"/>
                <a:gd name="connsiteY42" fmla="*/ 216815 h 344818"/>
                <a:gd name="connsiteX43" fmla="*/ 91704 w 460428"/>
                <a:gd name="connsiteY43" fmla="*/ 241652 h 344818"/>
                <a:gd name="connsiteX44" fmla="*/ 317142 w 460428"/>
                <a:gd name="connsiteY44" fmla="*/ 325713 h 344818"/>
                <a:gd name="connsiteX45" fmla="*/ 317142 w 460428"/>
                <a:gd name="connsiteY45" fmla="*/ 287504 h 344818"/>
                <a:gd name="connsiteX46" fmla="*/ 298037 w 460428"/>
                <a:gd name="connsiteY46" fmla="*/ 287504 h 344818"/>
                <a:gd name="connsiteX47" fmla="*/ 298037 w 460428"/>
                <a:gd name="connsiteY47" fmla="*/ 325713 h 344818"/>
                <a:gd name="connsiteX48" fmla="*/ 164302 w 460428"/>
                <a:gd name="connsiteY48" fmla="*/ 325713 h 344818"/>
                <a:gd name="connsiteX49" fmla="*/ 164302 w 460428"/>
                <a:gd name="connsiteY49" fmla="*/ 287504 h 344818"/>
                <a:gd name="connsiteX50" fmla="*/ 145197 w 460428"/>
                <a:gd name="connsiteY50" fmla="*/ 287504 h 344818"/>
                <a:gd name="connsiteX51" fmla="*/ 145197 w 460428"/>
                <a:gd name="connsiteY51" fmla="*/ 325713 h 344818"/>
                <a:gd name="connsiteX52" fmla="*/ 106988 w 460428"/>
                <a:gd name="connsiteY52" fmla="*/ 325713 h 344818"/>
                <a:gd name="connsiteX53" fmla="*/ 106988 w 460428"/>
                <a:gd name="connsiteY53" fmla="*/ 277951 h 344818"/>
                <a:gd name="connsiteX54" fmla="*/ 110809 w 460428"/>
                <a:gd name="connsiteY54" fmla="*/ 247383 h 344818"/>
                <a:gd name="connsiteX55" fmla="*/ 120361 w 460428"/>
                <a:gd name="connsiteY55" fmla="*/ 228278 h 344818"/>
                <a:gd name="connsiteX56" fmla="*/ 135645 w 460428"/>
                <a:gd name="connsiteY56" fmla="*/ 211084 h 344818"/>
                <a:gd name="connsiteX57" fmla="*/ 154750 w 460428"/>
                <a:gd name="connsiteY57" fmla="*/ 199621 h 344818"/>
                <a:gd name="connsiteX58" fmla="*/ 177676 w 460428"/>
                <a:gd name="connsiteY58" fmla="*/ 193889 h 344818"/>
                <a:gd name="connsiteX59" fmla="*/ 189139 w 460428"/>
                <a:gd name="connsiteY59" fmla="*/ 193889 h 344818"/>
                <a:gd name="connsiteX60" fmla="*/ 273200 w 460428"/>
                <a:gd name="connsiteY60" fmla="*/ 193889 h 344818"/>
                <a:gd name="connsiteX61" fmla="*/ 296126 w 460428"/>
                <a:gd name="connsiteY61" fmla="*/ 197710 h 344818"/>
                <a:gd name="connsiteX62" fmla="*/ 317142 w 460428"/>
                <a:gd name="connsiteY62" fmla="*/ 207263 h 344818"/>
                <a:gd name="connsiteX63" fmla="*/ 334336 w 460428"/>
                <a:gd name="connsiteY63" fmla="*/ 220636 h 344818"/>
                <a:gd name="connsiteX64" fmla="*/ 353441 w 460428"/>
                <a:gd name="connsiteY64" fmla="*/ 258846 h 344818"/>
                <a:gd name="connsiteX65" fmla="*/ 353441 w 460428"/>
                <a:gd name="connsiteY65" fmla="*/ 270309 h 344818"/>
                <a:gd name="connsiteX66" fmla="*/ 353441 w 460428"/>
                <a:gd name="connsiteY66" fmla="*/ 270309 h 344818"/>
                <a:gd name="connsiteX67" fmla="*/ 353441 w 460428"/>
                <a:gd name="connsiteY67" fmla="*/ 325713 h 344818"/>
                <a:gd name="connsiteX68" fmla="*/ 317142 w 460428"/>
                <a:gd name="connsiteY68" fmla="*/ 325713 h 344818"/>
                <a:gd name="connsiteX69" fmla="*/ 441324 w 460428"/>
                <a:gd name="connsiteY69" fmla="*/ 287504 h 344818"/>
                <a:gd name="connsiteX70" fmla="*/ 412666 w 460428"/>
                <a:gd name="connsiteY70" fmla="*/ 287504 h 344818"/>
                <a:gd name="connsiteX71" fmla="*/ 412666 w 460428"/>
                <a:gd name="connsiteY71" fmla="*/ 258846 h 344818"/>
                <a:gd name="connsiteX72" fmla="*/ 393561 w 460428"/>
                <a:gd name="connsiteY72" fmla="*/ 258846 h 344818"/>
                <a:gd name="connsiteX73" fmla="*/ 393561 w 460428"/>
                <a:gd name="connsiteY73" fmla="*/ 287504 h 344818"/>
                <a:gd name="connsiteX74" fmla="*/ 374456 w 460428"/>
                <a:gd name="connsiteY74" fmla="*/ 287504 h 344818"/>
                <a:gd name="connsiteX75" fmla="*/ 374456 w 460428"/>
                <a:gd name="connsiteY75" fmla="*/ 268399 h 344818"/>
                <a:gd name="connsiteX76" fmla="*/ 364904 w 460428"/>
                <a:gd name="connsiteY76" fmla="*/ 226368 h 344818"/>
                <a:gd name="connsiteX77" fmla="*/ 349620 w 460428"/>
                <a:gd name="connsiteY77" fmla="*/ 203442 h 344818"/>
                <a:gd name="connsiteX78" fmla="*/ 334336 w 460428"/>
                <a:gd name="connsiteY78" fmla="*/ 190068 h 344818"/>
                <a:gd name="connsiteX79" fmla="*/ 384009 w 460428"/>
                <a:gd name="connsiteY79" fmla="*/ 190068 h 344818"/>
                <a:gd name="connsiteX80" fmla="*/ 401203 w 460428"/>
                <a:gd name="connsiteY80" fmla="*/ 191979 h 344818"/>
                <a:gd name="connsiteX81" fmla="*/ 416487 w 460428"/>
                <a:gd name="connsiteY81" fmla="*/ 199621 h 344818"/>
                <a:gd name="connsiteX82" fmla="*/ 427950 w 460428"/>
                <a:gd name="connsiteY82" fmla="*/ 209173 h 344818"/>
                <a:gd name="connsiteX83" fmla="*/ 437503 w 460428"/>
                <a:gd name="connsiteY83" fmla="*/ 222547 h 344818"/>
                <a:gd name="connsiteX84" fmla="*/ 441324 w 460428"/>
                <a:gd name="connsiteY84" fmla="*/ 237831 h 344818"/>
                <a:gd name="connsiteX85" fmla="*/ 441324 w 460428"/>
                <a:gd name="connsiteY85" fmla="*/ 247383 h 344818"/>
                <a:gd name="connsiteX86" fmla="*/ 441324 w 460428"/>
                <a:gd name="connsiteY86" fmla="*/ 287504 h 344818"/>
                <a:gd name="connsiteX87" fmla="*/ 116540 w 460428"/>
                <a:gd name="connsiteY87" fmla="*/ 167143 h 344818"/>
                <a:gd name="connsiteX88" fmla="*/ 170034 w 460428"/>
                <a:gd name="connsiteY88" fmla="*/ 138485 h 344818"/>
                <a:gd name="connsiteX89" fmla="*/ 227349 w 460428"/>
                <a:gd name="connsiteY89" fmla="*/ 161411 h 344818"/>
                <a:gd name="connsiteX90" fmla="*/ 288484 w 460428"/>
                <a:gd name="connsiteY90" fmla="*/ 132754 h 344818"/>
                <a:gd name="connsiteX91" fmla="*/ 376367 w 460428"/>
                <a:gd name="connsiteY91" fmla="*/ 159501 h 344818"/>
                <a:gd name="connsiteX92" fmla="*/ 403114 w 460428"/>
                <a:gd name="connsiteY92" fmla="*/ 71618 h 344818"/>
                <a:gd name="connsiteX93" fmla="*/ 315231 w 460428"/>
                <a:gd name="connsiteY93" fmla="*/ 44871 h 344818"/>
                <a:gd name="connsiteX94" fmla="*/ 301858 w 460428"/>
                <a:gd name="connsiteY94" fmla="*/ 54424 h 344818"/>
                <a:gd name="connsiteX95" fmla="*/ 200602 w 460428"/>
                <a:gd name="connsiteY95" fmla="*/ 4751 h 344818"/>
                <a:gd name="connsiteX96" fmla="*/ 152839 w 460428"/>
                <a:gd name="connsiteY96" fmla="*/ 48692 h 344818"/>
                <a:gd name="connsiteX97" fmla="*/ 63046 w 460428"/>
                <a:gd name="connsiteY97" fmla="*/ 67797 h 344818"/>
                <a:gd name="connsiteX98" fmla="*/ 78330 w 460428"/>
                <a:gd name="connsiteY98" fmla="*/ 157590 h 344818"/>
                <a:gd name="connsiteX99" fmla="*/ 116540 w 460428"/>
                <a:gd name="connsiteY99" fmla="*/ 167143 h 344818"/>
                <a:gd name="connsiteX100" fmla="*/ 343889 w 460428"/>
                <a:gd name="connsiteY100" fmla="*/ 58245 h 344818"/>
                <a:gd name="connsiteX101" fmla="*/ 389740 w 460428"/>
                <a:gd name="connsiteY101" fmla="*/ 104096 h 344818"/>
                <a:gd name="connsiteX102" fmla="*/ 343889 w 460428"/>
                <a:gd name="connsiteY102" fmla="*/ 149948 h 344818"/>
                <a:gd name="connsiteX103" fmla="*/ 299947 w 460428"/>
                <a:gd name="connsiteY103" fmla="*/ 117470 h 344818"/>
                <a:gd name="connsiteX104" fmla="*/ 299947 w 460428"/>
                <a:gd name="connsiteY104" fmla="*/ 115559 h 344818"/>
                <a:gd name="connsiteX105" fmla="*/ 307589 w 460428"/>
                <a:gd name="connsiteY105" fmla="*/ 81170 h 344818"/>
                <a:gd name="connsiteX106" fmla="*/ 307589 w 460428"/>
                <a:gd name="connsiteY106" fmla="*/ 77349 h 344818"/>
                <a:gd name="connsiteX107" fmla="*/ 343889 w 460428"/>
                <a:gd name="connsiteY107" fmla="*/ 58245 h 344818"/>
                <a:gd name="connsiteX108" fmla="*/ 225438 w 460428"/>
                <a:gd name="connsiteY108" fmla="*/ 20035 h 344818"/>
                <a:gd name="connsiteX109" fmla="*/ 288484 w 460428"/>
                <a:gd name="connsiteY109" fmla="*/ 77349 h 344818"/>
                <a:gd name="connsiteX110" fmla="*/ 288484 w 460428"/>
                <a:gd name="connsiteY110" fmla="*/ 83081 h 344818"/>
                <a:gd name="connsiteX111" fmla="*/ 225438 w 460428"/>
                <a:gd name="connsiteY111" fmla="*/ 144217 h 344818"/>
                <a:gd name="connsiteX112" fmla="*/ 164302 w 460428"/>
                <a:gd name="connsiteY112" fmla="*/ 81170 h 344818"/>
                <a:gd name="connsiteX113" fmla="*/ 225438 w 460428"/>
                <a:gd name="connsiteY113" fmla="*/ 20035 h 344818"/>
                <a:gd name="connsiteX114" fmla="*/ 116540 w 460428"/>
                <a:gd name="connsiteY114" fmla="*/ 58245 h 344818"/>
                <a:gd name="connsiteX115" fmla="*/ 147108 w 460428"/>
                <a:gd name="connsiteY115" fmla="*/ 69708 h 344818"/>
                <a:gd name="connsiteX116" fmla="*/ 145197 w 460428"/>
                <a:gd name="connsiteY116" fmla="*/ 81170 h 344818"/>
                <a:gd name="connsiteX117" fmla="*/ 156660 w 460428"/>
                <a:gd name="connsiteY117" fmla="*/ 123201 h 344818"/>
                <a:gd name="connsiteX118" fmla="*/ 95525 w 460428"/>
                <a:gd name="connsiteY118" fmla="*/ 144217 h 344818"/>
                <a:gd name="connsiteX119" fmla="*/ 74509 w 460428"/>
                <a:gd name="connsiteY119" fmla="*/ 83081 h 344818"/>
                <a:gd name="connsiteX120" fmla="*/ 116540 w 460428"/>
                <a:gd name="connsiteY120" fmla="*/ 58245 h 34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60428" h="344818">
                  <a:moveTo>
                    <a:pt x="460429" y="247383"/>
                  </a:moveTo>
                  <a:cubicBezTo>
                    <a:pt x="460429" y="243562"/>
                    <a:pt x="460429" y="239741"/>
                    <a:pt x="460429" y="235920"/>
                  </a:cubicBezTo>
                  <a:cubicBezTo>
                    <a:pt x="458518" y="220636"/>
                    <a:pt x="450876" y="209173"/>
                    <a:pt x="441324" y="197710"/>
                  </a:cubicBezTo>
                  <a:cubicBezTo>
                    <a:pt x="437503" y="191979"/>
                    <a:pt x="431771" y="188158"/>
                    <a:pt x="424129" y="184337"/>
                  </a:cubicBezTo>
                  <a:cubicBezTo>
                    <a:pt x="418398" y="180516"/>
                    <a:pt x="412666" y="176695"/>
                    <a:pt x="405024" y="174785"/>
                  </a:cubicBezTo>
                  <a:cubicBezTo>
                    <a:pt x="397382" y="172874"/>
                    <a:pt x="389740" y="172874"/>
                    <a:pt x="382098" y="172874"/>
                  </a:cubicBezTo>
                  <a:lnTo>
                    <a:pt x="80241" y="172874"/>
                  </a:lnTo>
                  <a:cubicBezTo>
                    <a:pt x="64957" y="172874"/>
                    <a:pt x="51583" y="176695"/>
                    <a:pt x="38210" y="184337"/>
                  </a:cubicBezTo>
                  <a:cubicBezTo>
                    <a:pt x="32478" y="188158"/>
                    <a:pt x="26747" y="191979"/>
                    <a:pt x="21015" y="197710"/>
                  </a:cubicBezTo>
                  <a:cubicBezTo>
                    <a:pt x="15284" y="203442"/>
                    <a:pt x="11463" y="209173"/>
                    <a:pt x="9552" y="214905"/>
                  </a:cubicBezTo>
                  <a:cubicBezTo>
                    <a:pt x="5731" y="220636"/>
                    <a:pt x="3821" y="228278"/>
                    <a:pt x="1910" y="235920"/>
                  </a:cubicBezTo>
                  <a:cubicBezTo>
                    <a:pt x="1910" y="239741"/>
                    <a:pt x="0" y="243562"/>
                    <a:pt x="0" y="247383"/>
                  </a:cubicBezTo>
                  <a:lnTo>
                    <a:pt x="0" y="289414"/>
                  </a:lnTo>
                  <a:cubicBezTo>
                    <a:pt x="0" y="298967"/>
                    <a:pt x="7642" y="306608"/>
                    <a:pt x="17194" y="306608"/>
                  </a:cubicBezTo>
                  <a:cubicBezTo>
                    <a:pt x="17194" y="306608"/>
                    <a:pt x="17194" y="306608"/>
                    <a:pt x="17194" y="306608"/>
                  </a:cubicBezTo>
                  <a:lnTo>
                    <a:pt x="85972" y="306608"/>
                  </a:lnTo>
                  <a:lnTo>
                    <a:pt x="85972" y="329534"/>
                  </a:lnTo>
                  <a:cubicBezTo>
                    <a:pt x="85972" y="337176"/>
                    <a:pt x="93614" y="344818"/>
                    <a:pt x="101256" y="344818"/>
                  </a:cubicBezTo>
                  <a:lnTo>
                    <a:pt x="353441" y="344818"/>
                  </a:lnTo>
                  <a:cubicBezTo>
                    <a:pt x="364904" y="344818"/>
                    <a:pt x="372546" y="337176"/>
                    <a:pt x="372546" y="325713"/>
                  </a:cubicBezTo>
                  <a:lnTo>
                    <a:pt x="372546" y="306608"/>
                  </a:lnTo>
                  <a:lnTo>
                    <a:pt x="441324" y="306608"/>
                  </a:lnTo>
                  <a:cubicBezTo>
                    <a:pt x="450876" y="306608"/>
                    <a:pt x="458518" y="298967"/>
                    <a:pt x="458518" y="289414"/>
                  </a:cubicBezTo>
                  <a:cubicBezTo>
                    <a:pt x="458518" y="289414"/>
                    <a:pt x="458518" y="289414"/>
                    <a:pt x="458518" y="289414"/>
                  </a:cubicBezTo>
                  <a:cubicBezTo>
                    <a:pt x="460429" y="277951"/>
                    <a:pt x="460429" y="251204"/>
                    <a:pt x="460429" y="247383"/>
                  </a:cubicBezTo>
                  <a:close/>
                  <a:moveTo>
                    <a:pt x="91704" y="241652"/>
                  </a:moveTo>
                  <a:cubicBezTo>
                    <a:pt x="87883" y="253115"/>
                    <a:pt x="85972" y="264578"/>
                    <a:pt x="85972" y="277951"/>
                  </a:cubicBezTo>
                  <a:lnTo>
                    <a:pt x="85972" y="287504"/>
                  </a:lnTo>
                  <a:lnTo>
                    <a:pt x="66867" y="287504"/>
                  </a:lnTo>
                  <a:lnTo>
                    <a:pt x="66867" y="258846"/>
                  </a:lnTo>
                  <a:lnTo>
                    <a:pt x="47762" y="258846"/>
                  </a:lnTo>
                  <a:lnTo>
                    <a:pt x="47762" y="287504"/>
                  </a:lnTo>
                  <a:lnTo>
                    <a:pt x="21015" y="287504"/>
                  </a:lnTo>
                  <a:lnTo>
                    <a:pt x="21015" y="249294"/>
                  </a:lnTo>
                  <a:cubicBezTo>
                    <a:pt x="21015" y="245473"/>
                    <a:pt x="21015" y="243562"/>
                    <a:pt x="21015" y="239741"/>
                  </a:cubicBezTo>
                  <a:cubicBezTo>
                    <a:pt x="21015" y="234010"/>
                    <a:pt x="22926" y="230189"/>
                    <a:pt x="26747" y="224457"/>
                  </a:cubicBezTo>
                  <a:cubicBezTo>
                    <a:pt x="28657" y="218726"/>
                    <a:pt x="32478" y="214905"/>
                    <a:pt x="36299" y="211084"/>
                  </a:cubicBezTo>
                  <a:cubicBezTo>
                    <a:pt x="40120" y="207263"/>
                    <a:pt x="43941" y="203442"/>
                    <a:pt x="49673" y="201531"/>
                  </a:cubicBezTo>
                  <a:cubicBezTo>
                    <a:pt x="53494" y="197710"/>
                    <a:pt x="59225" y="195800"/>
                    <a:pt x="64957" y="193889"/>
                  </a:cubicBezTo>
                  <a:cubicBezTo>
                    <a:pt x="68778" y="191979"/>
                    <a:pt x="74509" y="191979"/>
                    <a:pt x="80241" y="191979"/>
                  </a:cubicBezTo>
                  <a:lnTo>
                    <a:pt x="129913" y="191979"/>
                  </a:lnTo>
                  <a:cubicBezTo>
                    <a:pt x="128003" y="193889"/>
                    <a:pt x="126092" y="193889"/>
                    <a:pt x="124182" y="195800"/>
                  </a:cubicBezTo>
                  <a:cubicBezTo>
                    <a:pt x="116540" y="201531"/>
                    <a:pt x="110809" y="209173"/>
                    <a:pt x="105077" y="216815"/>
                  </a:cubicBezTo>
                  <a:cubicBezTo>
                    <a:pt x="99346" y="224457"/>
                    <a:pt x="95525" y="232099"/>
                    <a:pt x="91704" y="241652"/>
                  </a:cubicBezTo>
                  <a:close/>
                  <a:moveTo>
                    <a:pt x="317142" y="325713"/>
                  </a:moveTo>
                  <a:lnTo>
                    <a:pt x="317142" y="287504"/>
                  </a:lnTo>
                  <a:lnTo>
                    <a:pt x="298037" y="287504"/>
                  </a:lnTo>
                  <a:lnTo>
                    <a:pt x="298037" y="325713"/>
                  </a:lnTo>
                  <a:lnTo>
                    <a:pt x="164302" y="325713"/>
                  </a:lnTo>
                  <a:lnTo>
                    <a:pt x="164302" y="287504"/>
                  </a:lnTo>
                  <a:lnTo>
                    <a:pt x="145197" y="287504"/>
                  </a:lnTo>
                  <a:lnTo>
                    <a:pt x="145197" y="325713"/>
                  </a:lnTo>
                  <a:lnTo>
                    <a:pt x="106988" y="325713"/>
                  </a:lnTo>
                  <a:cubicBezTo>
                    <a:pt x="106988" y="310429"/>
                    <a:pt x="106988" y="281772"/>
                    <a:pt x="106988" y="277951"/>
                  </a:cubicBezTo>
                  <a:cubicBezTo>
                    <a:pt x="106988" y="268399"/>
                    <a:pt x="108898" y="256936"/>
                    <a:pt x="110809" y="247383"/>
                  </a:cubicBezTo>
                  <a:cubicBezTo>
                    <a:pt x="112719" y="239741"/>
                    <a:pt x="116540" y="234010"/>
                    <a:pt x="120361" y="228278"/>
                  </a:cubicBezTo>
                  <a:cubicBezTo>
                    <a:pt x="124182" y="222547"/>
                    <a:pt x="129913" y="216815"/>
                    <a:pt x="135645" y="211084"/>
                  </a:cubicBezTo>
                  <a:cubicBezTo>
                    <a:pt x="141376" y="205352"/>
                    <a:pt x="147108" y="201531"/>
                    <a:pt x="154750" y="199621"/>
                  </a:cubicBezTo>
                  <a:cubicBezTo>
                    <a:pt x="162392" y="195800"/>
                    <a:pt x="170034" y="193889"/>
                    <a:pt x="177676" y="193889"/>
                  </a:cubicBezTo>
                  <a:cubicBezTo>
                    <a:pt x="181497" y="193889"/>
                    <a:pt x="185318" y="193889"/>
                    <a:pt x="189139" y="193889"/>
                  </a:cubicBezTo>
                  <a:lnTo>
                    <a:pt x="273200" y="193889"/>
                  </a:lnTo>
                  <a:cubicBezTo>
                    <a:pt x="280842" y="193889"/>
                    <a:pt x="288484" y="195800"/>
                    <a:pt x="296126" y="197710"/>
                  </a:cubicBezTo>
                  <a:cubicBezTo>
                    <a:pt x="303768" y="199621"/>
                    <a:pt x="311410" y="203442"/>
                    <a:pt x="317142" y="207263"/>
                  </a:cubicBezTo>
                  <a:cubicBezTo>
                    <a:pt x="322873" y="211084"/>
                    <a:pt x="328605" y="216815"/>
                    <a:pt x="334336" y="220636"/>
                  </a:cubicBezTo>
                  <a:cubicBezTo>
                    <a:pt x="343889" y="232099"/>
                    <a:pt x="351530" y="245473"/>
                    <a:pt x="353441" y="258846"/>
                  </a:cubicBezTo>
                  <a:cubicBezTo>
                    <a:pt x="353441" y="262667"/>
                    <a:pt x="353441" y="266488"/>
                    <a:pt x="353441" y="270309"/>
                  </a:cubicBezTo>
                  <a:lnTo>
                    <a:pt x="353441" y="270309"/>
                  </a:lnTo>
                  <a:cubicBezTo>
                    <a:pt x="353441" y="276041"/>
                    <a:pt x="353441" y="308519"/>
                    <a:pt x="353441" y="325713"/>
                  </a:cubicBezTo>
                  <a:lnTo>
                    <a:pt x="317142" y="325713"/>
                  </a:lnTo>
                  <a:close/>
                  <a:moveTo>
                    <a:pt x="441324" y="287504"/>
                  </a:moveTo>
                  <a:lnTo>
                    <a:pt x="412666" y="287504"/>
                  </a:lnTo>
                  <a:lnTo>
                    <a:pt x="412666" y="258846"/>
                  </a:lnTo>
                  <a:lnTo>
                    <a:pt x="393561" y="258846"/>
                  </a:lnTo>
                  <a:lnTo>
                    <a:pt x="393561" y="287504"/>
                  </a:lnTo>
                  <a:lnTo>
                    <a:pt x="374456" y="287504"/>
                  </a:lnTo>
                  <a:cubicBezTo>
                    <a:pt x="374456" y="277951"/>
                    <a:pt x="374456" y="272220"/>
                    <a:pt x="374456" y="268399"/>
                  </a:cubicBezTo>
                  <a:cubicBezTo>
                    <a:pt x="374456" y="255025"/>
                    <a:pt x="370635" y="239741"/>
                    <a:pt x="364904" y="226368"/>
                  </a:cubicBezTo>
                  <a:cubicBezTo>
                    <a:pt x="361083" y="218726"/>
                    <a:pt x="355351" y="211084"/>
                    <a:pt x="349620" y="203442"/>
                  </a:cubicBezTo>
                  <a:cubicBezTo>
                    <a:pt x="343889" y="197710"/>
                    <a:pt x="340068" y="193889"/>
                    <a:pt x="334336" y="190068"/>
                  </a:cubicBezTo>
                  <a:lnTo>
                    <a:pt x="384009" y="190068"/>
                  </a:lnTo>
                  <a:cubicBezTo>
                    <a:pt x="389740" y="190068"/>
                    <a:pt x="395472" y="190068"/>
                    <a:pt x="401203" y="191979"/>
                  </a:cubicBezTo>
                  <a:cubicBezTo>
                    <a:pt x="406935" y="193889"/>
                    <a:pt x="410756" y="195800"/>
                    <a:pt x="416487" y="199621"/>
                  </a:cubicBezTo>
                  <a:cubicBezTo>
                    <a:pt x="420308" y="201531"/>
                    <a:pt x="426040" y="205352"/>
                    <a:pt x="427950" y="209173"/>
                  </a:cubicBezTo>
                  <a:cubicBezTo>
                    <a:pt x="431771" y="212994"/>
                    <a:pt x="433682" y="216815"/>
                    <a:pt x="437503" y="222547"/>
                  </a:cubicBezTo>
                  <a:cubicBezTo>
                    <a:pt x="439413" y="226368"/>
                    <a:pt x="441324" y="232099"/>
                    <a:pt x="441324" y="237831"/>
                  </a:cubicBezTo>
                  <a:cubicBezTo>
                    <a:pt x="441324" y="241652"/>
                    <a:pt x="441324" y="243562"/>
                    <a:pt x="441324" y="247383"/>
                  </a:cubicBezTo>
                  <a:cubicBezTo>
                    <a:pt x="441324" y="251204"/>
                    <a:pt x="441324" y="274130"/>
                    <a:pt x="441324" y="287504"/>
                  </a:cubicBezTo>
                  <a:close/>
                  <a:moveTo>
                    <a:pt x="116540" y="167143"/>
                  </a:moveTo>
                  <a:cubicBezTo>
                    <a:pt x="137555" y="167143"/>
                    <a:pt x="158571" y="155680"/>
                    <a:pt x="170034" y="138485"/>
                  </a:cubicBezTo>
                  <a:cubicBezTo>
                    <a:pt x="185318" y="153769"/>
                    <a:pt x="206333" y="161411"/>
                    <a:pt x="227349" y="161411"/>
                  </a:cubicBezTo>
                  <a:cubicBezTo>
                    <a:pt x="250274" y="161411"/>
                    <a:pt x="273200" y="151859"/>
                    <a:pt x="288484" y="132754"/>
                  </a:cubicBezTo>
                  <a:cubicBezTo>
                    <a:pt x="305679" y="163322"/>
                    <a:pt x="343889" y="176695"/>
                    <a:pt x="376367" y="159501"/>
                  </a:cubicBezTo>
                  <a:cubicBezTo>
                    <a:pt x="408845" y="142306"/>
                    <a:pt x="420308" y="104096"/>
                    <a:pt x="403114" y="71618"/>
                  </a:cubicBezTo>
                  <a:cubicBezTo>
                    <a:pt x="385919" y="39140"/>
                    <a:pt x="347710" y="27677"/>
                    <a:pt x="315231" y="44871"/>
                  </a:cubicBezTo>
                  <a:cubicBezTo>
                    <a:pt x="311410" y="46782"/>
                    <a:pt x="305679" y="50603"/>
                    <a:pt x="301858" y="54424"/>
                  </a:cubicBezTo>
                  <a:cubicBezTo>
                    <a:pt x="286574" y="12393"/>
                    <a:pt x="242632" y="-10533"/>
                    <a:pt x="200602" y="4751"/>
                  </a:cubicBezTo>
                  <a:cubicBezTo>
                    <a:pt x="179586" y="12393"/>
                    <a:pt x="162392" y="27677"/>
                    <a:pt x="152839" y="48692"/>
                  </a:cubicBezTo>
                  <a:cubicBezTo>
                    <a:pt x="124182" y="31498"/>
                    <a:pt x="84062" y="37229"/>
                    <a:pt x="63046" y="67797"/>
                  </a:cubicBezTo>
                  <a:cubicBezTo>
                    <a:pt x="42031" y="98365"/>
                    <a:pt x="49673" y="136575"/>
                    <a:pt x="78330" y="157590"/>
                  </a:cubicBezTo>
                  <a:cubicBezTo>
                    <a:pt x="89793" y="163322"/>
                    <a:pt x="103167" y="167143"/>
                    <a:pt x="116540" y="167143"/>
                  </a:cubicBezTo>
                  <a:close/>
                  <a:moveTo>
                    <a:pt x="343889" y="58245"/>
                  </a:moveTo>
                  <a:cubicBezTo>
                    <a:pt x="368725" y="58245"/>
                    <a:pt x="389740" y="79260"/>
                    <a:pt x="389740" y="104096"/>
                  </a:cubicBezTo>
                  <a:cubicBezTo>
                    <a:pt x="389740" y="128933"/>
                    <a:pt x="368725" y="149948"/>
                    <a:pt x="343889" y="149948"/>
                  </a:cubicBezTo>
                  <a:cubicBezTo>
                    <a:pt x="322873" y="149948"/>
                    <a:pt x="305679" y="136575"/>
                    <a:pt x="299947" y="117470"/>
                  </a:cubicBezTo>
                  <a:cubicBezTo>
                    <a:pt x="299947" y="117470"/>
                    <a:pt x="299947" y="115559"/>
                    <a:pt x="299947" y="115559"/>
                  </a:cubicBezTo>
                  <a:cubicBezTo>
                    <a:pt x="305679" y="104096"/>
                    <a:pt x="307589" y="92633"/>
                    <a:pt x="307589" y="81170"/>
                  </a:cubicBezTo>
                  <a:cubicBezTo>
                    <a:pt x="307589" y="81170"/>
                    <a:pt x="307589" y="79260"/>
                    <a:pt x="307589" y="77349"/>
                  </a:cubicBezTo>
                  <a:cubicBezTo>
                    <a:pt x="315231" y="65887"/>
                    <a:pt x="328605" y="58245"/>
                    <a:pt x="343889" y="58245"/>
                  </a:cubicBezTo>
                  <a:close/>
                  <a:moveTo>
                    <a:pt x="225438" y="20035"/>
                  </a:moveTo>
                  <a:cubicBezTo>
                    <a:pt x="257916" y="20035"/>
                    <a:pt x="284663" y="44871"/>
                    <a:pt x="288484" y="77349"/>
                  </a:cubicBezTo>
                  <a:cubicBezTo>
                    <a:pt x="288484" y="79260"/>
                    <a:pt x="288484" y="81170"/>
                    <a:pt x="288484" y="83081"/>
                  </a:cubicBezTo>
                  <a:cubicBezTo>
                    <a:pt x="288484" y="117470"/>
                    <a:pt x="259827" y="144217"/>
                    <a:pt x="225438" y="144217"/>
                  </a:cubicBezTo>
                  <a:cubicBezTo>
                    <a:pt x="191049" y="144217"/>
                    <a:pt x="164302" y="115559"/>
                    <a:pt x="164302" y="81170"/>
                  </a:cubicBezTo>
                  <a:cubicBezTo>
                    <a:pt x="166213" y="46782"/>
                    <a:pt x="192960" y="20035"/>
                    <a:pt x="225438" y="20035"/>
                  </a:cubicBezTo>
                  <a:close/>
                  <a:moveTo>
                    <a:pt x="116540" y="58245"/>
                  </a:moveTo>
                  <a:cubicBezTo>
                    <a:pt x="128003" y="58245"/>
                    <a:pt x="137555" y="62066"/>
                    <a:pt x="147108" y="69708"/>
                  </a:cubicBezTo>
                  <a:cubicBezTo>
                    <a:pt x="147108" y="73528"/>
                    <a:pt x="145197" y="77349"/>
                    <a:pt x="145197" y="81170"/>
                  </a:cubicBezTo>
                  <a:cubicBezTo>
                    <a:pt x="145197" y="96454"/>
                    <a:pt x="149018" y="109828"/>
                    <a:pt x="156660" y="123201"/>
                  </a:cubicBezTo>
                  <a:cubicBezTo>
                    <a:pt x="145197" y="146127"/>
                    <a:pt x="118450" y="155680"/>
                    <a:pt x="95525" y="144217"/>
                  </a:cubicBezTo>
                  <a:cubicBezTo>
                    <a:pt x="72599" y="132754"/>
                    <a:pt x="63046" y="106007"/>
                    <a:pt x="74509" y="83081"/>
                  </a:cubicBezTo>
                  <a:cubicBezTo>
                    <a:pt x="84062" y="67797"/>
                    <a:pt x="99346" y="58245"/>
                    <a:pt x="116540" y="58245"/>
                  </a:cubicBezTo>
                  <a:close/>
                </a:path>
              </a:pathLst>
            </a:custGeom>
            <a:solidFill>
              <a:schemeClr val="bg1"/>
            </a:solidFill>
            <a:ln w="1905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35087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3D04E7-DC1F-44C3-85A3-86FE3FE20B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497" y="1053879"/>
            <a:ext cx="6889404" cy="5176005"/>
          </a:xfrm>
          <a:prstGeom prst="rect">
            <a:avLst/>
          </a:prstGeom>
        </p:spPr>
      </p:pic>
      <p:sp>
        <p:nvSpPr>
          <p:cNvPr id="21" name="TextBox 20">
            <a:extLst>
              <a:ext uri="{FF2B5EF4-FFF2-40B4-BE49-F238E27FC236}">
                <a16:creationId xmlns:a16="http://schemas.microsoft.com/office/drawing/2014/main" id="{297CE905-9CF3-41D0-827C-B55A5386EC05}"/>
              </a:ext>
            </a:extLst>
          </p:cNvPr>
          <p:cNvSpPr txBox="1"/>
          <p:nvPr/>
        </p:nvSpPr>
        <p:spPr>
          <a:xfrm>
            <a:off x="7989496" y="1352982"/>
            <a:ext cx="3607147" cy="1361009"/>
          </a:xfrm>
          <a:prstGeom prst="rect">
            <a:avLst/>
          </a:prstGeom>
          <a:noFill/>
        </p:spPr>
        <p:txBody>
          <a:bodyPr wrap="square" lIns="0" tIns="0" rIns="0" bIns="0" rtlCol="0">
            <a:noAutofit/>
          </a:bodyPr>
          <a:lstStyle/>
          <a:p>
            <a:pPr marL="0" marR="0" lvl="0" indent="0" algn="l" defTabSz="342660" rtl="0" eaLnBrk="1" fontAlgn="base" latinLnBrk="0" hangingPunct="1">
              <a:lnSpc>
                <a:spcPct val="100000"/>
              </a:lnSpc>
              <a:spcBef>
                <a:spcPts val="900"/>
              </a:spcBef>
              <a:spcAft>
                <a:spcPts val="0"/>
              </a:spcAft>
              <a:buClrTx/>
              <a:buSzTx/>
              <a:buFontTx/>
              <a:buNone/>
              <a:tabLst/>
              <a:defRPr/>
            </a:pPr>
            <a:r>
              <a:rPr lang="en-US" b="0" dirty="0">
                <a:latin typeface="CVS Health Sans" panose="020B0504020202020204" pitchFamily="34" charset="0"/>
              </a:rPr>
              <a:t>Offer access to providers and facilities in the Aetna Choice</a:t>
            </a:r>
            <a:r>
              <a:rPr lang="en-US" b="0" baseline="30000" dirty="0">
                <a:latin typeface="CVS Health Sans" panose="020B0504020202020204" pitchFamily="34" charset="0"/>
              </a:rPr>
              <a:t>®</a:t>
            </a:r>
            <a:r>
              <a:rPr lang="en-US" b="0" dirty="0">
                <a:latin typeface="CVS Health Sans" panose="020B0504020202020204" pitchFamily="34" charset="0"/>
              </a:rPr>
              <a:t> Point of Service (POS) II network and Aetna Open Choice</a:t>
            </a:r>
            <a:r>
              <a:rPr lang="en-US" b="0" baseline="30000" dirty="0">
                <a:latin typeface="CVS Health Sans" panose="020B0504020202020204" pitchFamily="34" charset="0"/>
              </a:rPr>
              <a:t>®</a:t>
            </a:r>
            <a:r>
              <a:rPr lang="en-US" b="0" dirty="0">
                <a:latin typeface="CVS Health Sans" panose="020B0504020202020204" pitchFamily="34" charset="0"/>
              </a:rPr>
              <a:t> PPO Network.</a:t>
            </a:r>
            <a:endParaRPr kumimoji="0" lang="en-US" i="0" u="none" strike="noStrike" kern="1200" cap="none" spc="0" normalizeH="0" baseline="0" noProof="0" dirty="0">
              <a:ln>
                <a:noFill/>
              </a:ln>
              <a:solidFill>
                <a:srgbClr val="000000"/>
              </a:solidFill>
              <a:effectLst/>
              <a:uLnTx/>
              <a:uFillTx/>
              <a:latin typeface="CVS Health Sans" panose="020B0504020202020204" pitchFamily="34" charset="0"/>
              <a:ea typeface="Open Sans" panose="020B0606030504020204" pitchFamily="34" charset="0"/>
              <a:cs typeface="Open Sans" panose="020B0606030504020204" pitchFamily="34" charset="0"/>
              <a:sym typeface="Helvetica Neue"/>
            </a:endParaRPr>
          </a:p>
        </p:txBody>
      </p:sp>
      <p:sp>
        <p:nvSpPr>
          <p:cNvPr id="23" name="TextBox 22">
            <a:extLst>
              <a:ext uri="{FF2B5EF4-FFF2-40B4-BE49-F238E27FC236}">
                <a16:creationId xmlns:a16="http://schemas.microsoft.com/office/drawing/2014/main" id="{DCD8C978-9E13-4975-BC08-36171ED7FBBD}"/>
              </a:ext>
            </a:extLst>
          </p:cNvPr>
          <p:cNvSpPr txBox="1"/>
          <p:nvPr/>
        </p:nvSpPr>
        <p:spPr>
          <a:xfrm>
            <a:off x="7989496" y="3134254"/>
            <a:ext cx="3581508" cy="1172828"/>
          </a:xfrm>
          <a:prstGeom prst="rect">
            <a:avLst/>
          </a:prstGeom>
          <a:noFill/>
        </p:spPr>
        <p:txBody>
          <a:bodyPr wrap="square" lIns="0" tIns="0" rIns="0" bIns="0" rtlCol="0">
            <a:noAutofit/>
          </a:bodyPr>
          <a:lstStyle/>
          <a:p>
            <a:pPr marL="0" marR="0" lvl="0" indent="0" algn="l" defTabSz="342660" rtl="0" eaLnBrk="1" fontAlgn="base" latinLnBrk="0" hangingPunct="1">
              <a:lnSpc>
                <a:spcPct val="100000"/>
              </a:lnSpc>
              <a:spcBef>
                <a:spcPts val="900"/>
              </a:spcBef>
              <a:spcAft>
                <a:spcPts val="0"/>
              </a:spcAft>
              <a:buClrTx/>
              <a:buSzTx/>
              <a:buFontTx/>
              <a:buNone/>
              <a:tabLst/>
              <a:defRPr/>
            </a:pPr>
            <a:r>
              <a:rPr lang="en-US" b="0" dirty="0">
                <a:latin typeface="CVS Health Sans" panose="020B0504020202020204" pitchFamily="34" charset="0"/>
              </a:rPr>
              <a:t>Ongoing support with </a:t>
            </a:r>
            <a:br>
              <a:rPr lang="en-US" b="0" dirty="0">
                <a:latin typeface="CVS Health Sans" panose="020B0504020202020204" pitchFamily="34" charset="0"/>
              </a:rPr>
            </a:br>
            <a:r>
              <a:rPr lang="en-US" b="0" dirty="0">
                <a:latin typeface="CVS Health Sans" panose="020B0504020202020204" pitchFamily="34" charset="0"/>
              </a:rPr>
              <a:t>Meritain Health Member Advocacy team to ensure issue prevention and resolution.</a:t>
            </a:r>
            <a:endParaRPr kumimoji="0" lang="en-US" b="1" i="0" u="none" strike="noStrike" kern="1200" cap="none" spc="0" normalizeH="0" baseline="0" noProof="0" dirty="0">
              <a:ln>
                <a:noFill/>
              </a:ln>
              <a:solidFill>
                <a:srgbClr val="000000"/>
              </a:solidFill>
              <a:effectLst/>
              <a:uLnTx/>
              <a:uFillTx/>
              <a:latin typeface="CVS Health Sans" panose="020B0504020202020204" pitchFamily="34" charset="0"/>
              <a:ea typeface="Open Sans" panose="020B0606030504020204" pitchFamily="34" charset="0"/>
              <a:cs typeface="Open Sans" panose="020B0606030504020204" pitchFamily="34" charset="0"/>
              <a:sym typeface="Helvetica Neue"/>
            </a:endParaRPr>
          </a:p>
        </p:txBody>
      </p:sp>
      <p:sp>
        <p:nvSpPr>
          <p:cNvPr id="24" name="TextBox 23">
            <a:extLst>
              <a:ext uri="{FF2B5EF4-FFF2-40B4-BE49-F238E27FC236}">
                <a16:creationId xmlns:a16="http://schemas.microsoft.com/office/drawing/2014/main" id="{F3020F9A-6EA6-4DF4-B266-9F2E369903D0}"/>
              </a:ext>
            </a:extLst>
          </p:cNvPr>
          <p:cNvSpPr txBox="1"/>
          <p:nvPr/>
        </p:nvSpPr>
        <p:spPr>
          <a:xfrm>
            <a:off x="213719" y="216505"/>
            <a:ext cx="6120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B315E"/>
                </a:solidFill>
                <a:effectLst/>
                <a:uLnTx/>
                <a:uFillTx/>
                <a:latin typeface="CVS Health Sans" panose="020B0504020202020204" pitchFamily="34" charset="0"/>
                <a:ea typeface="+mn-ea"/>
                <a:cs typeface="+mn-cs"/>
              </a:rPr>
              <a:t>Why Meritain Health?</a:t>
            </a:r>
            <a:endParaRPr kumimoji="0" lang="en-US" sz="3600" b="1" i="0" u="none" strike="noStrike" kern="1200" cap="none" spc="0" normalizeH="0" baseline="30000" noProof="0" dirty="0">
              <a:ln>
                <a:noFill/>
              </a:ln>
              <a:solidFill>
                <a:srgbClr val="0B315E"/>
              </a:solidFill>
              <a:effectLst/>
              <a:uLnTx/>
              <a:uFillTx/>
              <a:latin typeface="CVS Health Sans" panose="020B0504020202020204" pitchFamily="34" charset="0"/>
              <a:ea typeface="+mn-ea"/>
              <a:cs typeface="+mn-cs"/>
            </a:endParaRPr>
          </a:p>
        </p:txBody>
      </p:sp>
      <p:sp>
        <p:nvSpPr>
          <p:cNvPr id="28" name="TextBox 27">
            <a:extLst>
              <a:ext uri="{FF2B5EF4-FFF2-40B4-BE49-F238E27FC236}">
                <a16:creationId xmlns:a16="http://schemas.microsoft.com/office/drawing/2014/main" id="{0ED4CC29-BDCA-4A7E-EFB3-0303C156CD54}"/>
              </a:ext>
            </a:extLst>
          </p:cNvPr>
          <p:cNvSpPr txBox="1"/>
          <p:nvPr/>
        </p:nvSpPr>
        <p:spPr>
          <a:xfrm>
            <a:off x="7988069" y="4636893"/>
            <a:ext cx="3581508" cy="1172828"/>
          </a:xfrm>
          <a:prstGeom prst="rect">
            <a:avLst/>
          </a:prstGeom>
          <a:noFill/>
        </p:spPr>
        <p:txBody>
          <a:bodyPr wrap="square" lIns="0" tIns="0" rIns="0" bIns="0" rtlCol="0">
            <a:noAutofit/>
          </a:bodyPr>
          <a:lstStyle/>
          <a:p>
            <a:pPr algn="l" fontAlgn="ctr">
              <a:spcBef>
                <a:spcPts val="600"/>
              </a:spcBef>
              <a:spcAft>
                <a:spcPts val="400"/>
              </a:spcAft>
              <a:buClr>
                <a:schemeClr val="accent1"/>
              </a:buClr>
            </a:pPr>
            <a:r>
              <a:rPr lang="en-US" b="0" dirty="0">
                <a:latin typeface="CVS Health Sans" panose="020B0504020202020204" pitchFamily="34" charset="0"/>
              </a:rPr>
              <a:t>Online member website provides easy access to find providers, check claims and download copy of ID card.</a:t>
            </a:r>
          </a:p>
        </p:txBody>
      </p:sp>
      <p:grpSp>
        <p:nvGrpSpPr>
          <p:cNvPr id="4" name="Group 3">
            <a:extLst>
              <a:ext uri="{FF2B5EF4-FFF2-40B4-BE49-F238E27FC236}">
                <a16:creationId xmlns:a16="http://schemas.microsoft.com/office/drawing/2014/main" id="{EA9BFA27-D3B9-11EF-F92C-C85E1AA895AF}"/>
              </a:ext>
            </a:extLst>
          </p:cNvPr>
          <p:cNvGrpSpPr/>
          <p:nvPr/>
        </p:nvGrpSpPr>
        <p:grpSpPr>
          <a:xfrm>
            <a:off x="6636424" y="3126335"/>
            <a:ext cx="1133022" cy="1133022"/>
            <a:chOff x="6636424" y="3126335"/>
            <a:chExt cx="1133022" cy="1133022"/>
          </a:xfrm>
        </p:grpSpPr>
        <p:sp>
          <p:nvSpPr>
            <p:cNvPr id="27" name="Oval 26">
              <a:extLst>
                <a:ext uri="{FF2B5EF4-FFF2-40B4-BE49-F238E27FC236}">
                  <a16:creationId xmlns:a16="http://schemas.microsoft.com/office/drawing/2014/main" id="{8881B63A-1F3C-C26A-1192-C236FA19B598}"/>
                </a:ext>
              </a:extLst>
            </p:cNvPr>
            <p:cNvSpPr/>
            <p:nvPr/>
          </p:nvSpPr>
          <p:spPr>
            <a:xfrm>
              <a:off x="6636424" y="3126335"/>
              <a:ext cx="1133022" cy="1133022"/>
            </a:xfrm>
            <a:prstGeom prst="ellipse">
              <a:avLst/>
            </a:prstGeom>
            <a:solidFill>
              <a:srgbClr val="77D8E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30" name="Graphic 54" descr="Person with headset icon.">
              <a:extLst>
                <a:ext uri="{FF2B5EF4-FFF2-40B4-BE49-F238E27FC236}">
                  <a16:creationId xmlns:a16="http://schemas.microsoft.com/office/drawing/2014/main" id="{1248D058-DF75-23A4-22BB-80938EF64E5B}"/>
                </a:ext>
              </a:extLst>
            </p:cNvPr>
            <p:cNvSpPr>
              <a:spLocks noChangeAspect="1"/>
            </p:cNvSpPr>
            <p:nvPr/>
          </p:nvSpPr>
          <p:spPr>
            <a:xfrm>
              <a:off x="6868178" y="3281585"/>
              <a:ext cx="669214" cy="681327"/>
            </a:xfrm>
            <a:custGeom>
              <a:avLst/>
              <a:gdLst>
                <a:gd name="connsiteX0" fmla="*/ 0 w 421338"/>
                <a:gd name="connsiteY0" fmla="*/ 413712 h 428964"/>
                <a:gd name="connsiteX1" fmla="*/ 15252 w 421338"/>
                <a:gd name="connsiteY1" fmla="*/ 428964 h 428964"/>
                <a:gd name="connsiteX2" fmla="*/ 406086 w 421338"/>
                <a:gd name="connsiteY2" fmla="*/ 428964 h 428964"/>
                <a:gd name="connsiteX3" fmla="*/ 421338 w 421338"/>
                <a:gd name="connsiteY3" fmla="*/ 413712 h 428964"/>
                <a:gd name="connsiteX4" fmla="*/ 421338 w 421338"/>
                <a:gd name="connsiteY4" fmla="*/ 404180 h 428964"/>
                <a:gd name="connsiteX5" fmla="*/ 272631 w 421338"/>
                <a:gd name="connsiteY5" fmla="*/ 255472 h 428964"/>
                <a:gd name="connsiteX6" fmla="*/ 148708 w 421338"/>
                <a:gd name="connsiteY6" fmla="*/ 255472 h 428964"/>
                <a:gd name="connsiteX7" fmla="*/ 0 w 421338"/>
                <a:gd name="connsiteY7" fmla="*/ 406086 h 428964"/>
                <a:gd name="connsiteX8" fmla="*/ 0 w 421338"/>
                <a:gd name="connsiteY8" fmla="*/ 413712 h 428964"/>
                <a:gd name="connsiteX9" fmla="*/ 247846 w 421338"/>
                <a:gd name="connsiteY9" fmla="*/ 276444 h 428964"/>
                <a:gd name="connsiteX10" fmla="*/ 209716 w 421338"/>
                <a:gd name="connsiteY10" fmla="*/ 314574 h 428964"/>
                <a:gd name="connsiteX11" fmla="*/ 171586 w 421338"/>
                <a:gd name="connsiteY11" fmla="*/ 276444 h 428964"/>
                <a:gd name="connsiteX12" fmla="*/ 247846 w 421338"/>
                <a:gd name="connsiteY12" fmla="*/ 276444 h 428964"/>
                <a:gd name="connsiteX13" fmla="*/ 19065 w 421338"/>
                <a:gd name="connsiteY13" fmla="*/ 406086 h 428964"/>
                <a:gd name="connsiteX14" fmla="*/ 148708 w 421338"/>
                <a:gd name="connsiteY14" fmla="*/ 276444 h 428964"/>
                <a:gd name="connsiteX15" fmla="*/ 152521 w 421338"/>
                <a:gd name="connsiteY15" fmla="*/ 276444 h 428964"/>
                <a:gd name="connsiteX16" fmla="*/ 209716 w 421338"/>
                <a:gd name="connsiteY16" fmla="*/ 333639 h 428964"/>
                <a:gd name="connsiteX17" fmla="*/ 266911 w 421338"/>
                <a:gd name="connsiteY17" fmla="*/ 276444 h 428964"/>
                <a:gd name="connsiteX18" fmla="*/ 270724 w 421338"/>
                <a:gd name="connsiteY18" fmla="*/ 276444 h 428964"/>
                <a:gd name="connsiteX19" fmla="*/ 400367 w 421338"/>
                <a:gd name="connsiteY19" fmla="*/ 406086 h 428964"/>
                <a:gd name="connsiteX20" fmla="*/ 400367 w 421338"/>
                <a:gd name="connsiteY20" fmla="*/ 409899 h 428964"/>
                <a:gd name="connsiteX21" fmla="*/ 343172 w 421338"/>
                <a:gd name="connsiteY21" fmla="*/ 409899 h 428964"/>
                <a:gd name="connsiteX22" fmla="*/ 343172 w 421338"/>
                <a:gd name="connsiteY22" fmla="*/ 371769 h 428964"/>
                <a:gd name="connsiteX23" fmla="*/ 324106 w 421338"/>
                <a:gd name="connsiteY23" fmla="*/ 371769 h 428964"/>
                <a:gd name="connsiteX24" fmla="*/ 324106 w 421338"/>
                <a:gd name="connsiteY24" fmla="*/ 409899 h 428964"/>
                <a:gd name="connsiteX25" fmla="*/ 95325 w 421338"/>
                <a:gd name="connsiteY25" fmla="*/ 409899 h 428964"/>
                <a:gd name="connsiteX26" fmla="*/ 95325 w 421338"/>
                <a:gd name="connsiteY26" fmla="*/ 371769 h 428964"/>
                <a:gd name="connsiteX27" fmla="*/ 76260 w 421338"/>
                <a:gd name="connsiteY27" fmla="*/ 371769 h 428964"/>
                <a:gd name="connsiteX28" fmla="*/ 76260 w 421338"/>
                <a:gd name="connsiteY28" fmla="*/ 409899 h 428964"/>
                <a:gd name="connsiteX29" fmla="*/ 19065 w 421338"/>
                <a:gd name="connsiteY29" fmla="*/ 409899 h 428964"/>
                <a:gd name="connsiteX30" fmla="*/ 19065 w 421338"/>
                <a:gd name="connsiteY30" fmla="*/ 406086 h 428964"/>
                <a:gd name="connsiteX31" fmla="*/ 57195 w 421338"/>
                <a:gd name="connsiteY31" fmla="*/ 123923 h 428964"/>
                <a:gd name="connsiteX32" fmla="*/ 57195 w 421338"/>
                <a:gd name="connsiteY32" fmla="*/ 171586 h 428964"/>
                <a:gd name="connsiteX33" fmla="*/ 76260 w 421338"/>
                <a:gd name="connsiteY33" fmla="*/ 190651 h 428964"/>
                <a:gd name="connsiteX34" fmla="*/ 116297 w 421338"/>
                <a:gd name="connsiteY34" fmla="*/ 190651 h 428964"/>
                <a:gd name="connsiteX35" fmla="*/ 209716 w 421338"/>
                <a:gd name="connsiteY35" fmla="*/ 247846 h 428964"/>
                <a:gd name="connsiteX36" fmla="*/ 303135 w 421338"/>
                <a:gd name="connsiteY36" fmla="*/ 190651 h 428964"/>
                <a:gd name="connsiteX37" fmla="*/ 343172 w 421338"/>
                <a:gd name="connsiteY37" fmla="*/ 190651 h 428964"/>
                <a:gd name="connsiteX38" fmla="*/ 362237 w 421338"/>
                <a:gd name="connsiteY38" fmla="*/ 171586 h 428964"/>
                <a:gd name="connsiteX39" fmla="*/ 362237 w 421338"/>
                <a:gd name="connsiteY39" fmla="*/ 123923 h 428964"/>
                <a:gd name="connsiteX40" fmla="*/ 343172 w 421338"/>
                <a:gd name="connsiteY40" fmla="*/ 104858 h 428964"/>
                <a:gd name="connsiteX41" fmla="*/ 343172 w 421338"/>
                <a:gd name="connsiteY41" fmla="*/ 104858 h 428964"/>
                <a:gd name="connsiteX42" fmla="*/ 335545 w 421338"/>
                <a:gd name="connsiteY42" fmla="*/ 85793 h 428964"/>
                <a:gd name="connsiteX43" fmla="*/ 308854 w 421338"/>
                <a:gd name="connsiteY43" fmla="*/ 41943 h 428964"/>
                <a:gd name="connsiteX44" fmla="*/ 209716 w 421338"/>
                <a:gd name="connsiteY44" fmla="*/ 0 h 428964"/>
                <a:gd name="connsiteX45" fmla="*/ 110577 w 421338"/>
                <a:gd name="connsiteY45" fmla="*/ 41943 h 428964"/>
                <a:gd name="connsiteX46" fmla="*/ 81980 w 421338"/>
                <a:gd name="connsiteY46" fmla="*/ 87699 h 428964"/>
                <a:gd name="connsiteX47" fmla="*/ 76260 w 421338"/>
                <a:gd name="connsiteY47" fmla="*/ 104858 h 428964"/>
                <a:gd name="connsiteX48" fmla="*/ 76260 w 421338"/>
                <a:gd name="connsiteY48" fmla="*/ 104858 h 428964"/>
                <a:gd name="connsiteX49" fmla="*/ 57195 w 421338"/>
                <a:gd name="connsiteY49" fmla="*/ 123923 h 428964"/>
                <a:gd name="connsiteX50" fmla="*/ 289789 w 421338"/>
                <a:gd name="connsiteY50" fmla="*/ 171586 h 428964"/>
                <a:gd name="connsiteX51" fmla="*/ 249753 w 421338"/>
                <a:gd name="connsiteY51" fmla="*/ 171586 h 428964"/>
                <a:gd name="connsiteX52" fmla="*/ 219248 w 421338"/>
                <a:gd name="connsiteY52" fmla="*/ 148708 h 428964"/>
                <a:gd name="connsiteX53" fmla="*/ 188744 w 421338"/>
                <a:gd name="connsiteY53" fmla="*/ 179212 h 428964"/>
                <a:gd name="connsiteX54" fmla="*/ 219248 w 421338"/>
                <a:gd name="connsiteY54" fmla="*/ 209716 h 428964"/>
                <a:gd name="connsiteX55" fmla="*/ 247846 w 421338"/>
                <a:gd name="connsiteY55" fmla="*/ 190651 h 428964"/>
                <a:gd name="connsiteX56" fmla="*/ 278350 w 421338"/>
                <a:gd name="connsiteY56" fmla="*/ 190651 h 428964"/>
                <a:gd name="connsiteX57" fmla="*/ 207809 w 421338"/>
                <a:gd name="connsiteY57" fmla="*/ 228781 h 428964"/>
                <a:gd name="connsiteX58" fmla="*/ 122017 w 421338"/>
                <a:gd name="connsiteY58" fmla="*/ 142988 h 428964"/>
                <a:gd name="connsiteX59" fmla="*/ 207809 w 421338"/>
                <a:gd name="connsiteY59" fmla="*/ 57195 h 428964"/>
                <a:gd name="connsiteX60" fmla="*/ 293602 w 421338"/>
                <a:gd name="connsiteY60" fmla="*/ 142988 h 428964"/>
                <a:gd name="connsiteX61" fmla="*/ 289789 w 421338"/>
                <a:gd name="connsiteY61" fmla="*/ 171586 h 428964"/>
                <a:gd name="connsiteX62" fmla="*/ 232594 w 421338"/>
                <a:gd name="connsiteY62" fmla="*/ 179212 h 428964"/>
                <a:gd name="connsiteX63" fmla="*/ 221155 w 421338"/>
                <a:gd name="connsiteY63" fmla="*/ 190651 h 428964"/>
                <a:gd name="connsiteX64" fmla="*/ 209716 w 421338"/>
                <a:gd name="connsiteY64" fmla="*/ 179212 h 428964"/>
                <a:gd name="connsiteX65" fmla="*/ 221155 w 421338"/>
                <a:gd name="connsiteY65" fmla="*/ 167773 h 428964"/>
                <a:gd name="connsiteX66" fmla="*/ 232594 w 421338"/>
                <a:gd name="connsiteY66" fmla="*/ 179212 h 428964"/>
                <a:gd name="connsiteX67" fmla="*/ 343172 w 421338"/>
                <a:gd name="connsiteY67" fmla="*/ 123923 h 428964"/>
                <a:gd name="connsiteX68" fmla="*/ 343172 w 421338"/>
                <a:gd name="connsiteY68" fmla="*/ 171586 h 428964"/>
                <a:gd name="connsiteX69" fmla="*/ 314574 w 421338"/>
                <a:gd name="connsiteY69" fmla="*/ 171586 h 428964"/>
                <a:gd name="connsiteX70" fmla="*/ 314574 w 421338"/>
                <a:gd name="connsiteY70" fmla="*/ 123923 h 428964"/>
                <a:gd name="connsiteX71" fmla="*/ 343172 w 421338"/>
                <a:gd name="connsiteY71" fmla="*/ 123923 h 428964"/>
                <a:gd name="connsiteX72" fmla="*/ 101045 w 421338"/>
                <a:gd name="connsiteY72" fmla="*/ 93419 h 428964"/>
                <a:gd name="connsiteX73" fmla="*/ 123923 w 421338"/>
                <a:gd name="connsiteY73" fmla="*/ 55289 h 428964"/>
                <a:gd name="connsiteX74" fmla="*/ 209716 w 421338"/>
                <a:gd name="connsiteY74" fmla="*/ 19065 h 428964"/>
                <a:gd name="connsiteX75" fmla="*/ 295509 w 421338"/>
                <a:gd name="connsiteY75" fmla="*/ 55289 h 428964"/>
                <a:gd name="connsiteX76" fmla="*/ 318387 w 421338"/>
                <a:gd name="connsiteY76" fmla="*/ 93419 h 428964"/>
                <a:gd name="connsiteX77" fmla="*/ 322200 w 421338"/>
                <a:gd name="connsiteY77" fmla="*/ 104858 h 428964"/>
                <a:gd name="connsiteX78" fmla="*/ 306948 w 421338"/>
                <a:gd name="connsiteY78" fmla="*/ 104858 h 428964"/>
                <a:gd name="connsiteX79" fmla="*/ 209716 w 421338"/>
                <a:gd name="connsiteY79" fmla="*/ 38130 h 428964"/>
                <a:gd name="connsiteX80" fmla="*/ 112484 w 421338"/>
                <a:gd name="connsiteY80" fmla="*/ 104858 h 428964"/>
                <a:gd name="connsiteX81" fmla="*/ 97232 w 421338"/>
                <a:gd name="connsiteY81" fmla="*/ 104858 h 428964"/>
                <a:gd name="connsiteX82" fmla="*/ 101045 w 421338"/>
                <a:gd name="connsiteY82" fmla="*/ 93419 h 428964"/>
                <a:gd name="connsiteX83" fmla="*/ 104858 w 421338"/>
                <a:gd name="connsiteY83" fmla="*/ 123923 h 428964"/>
                <a:gd name="connsiteX84" fmla="*/ 104858 w 421338"/>
                <a:gd name="connsiteY84" fmla="*/ 171586 h 428964"/>
                <a:gd name="connsiteX85" fmla="*/ 76260 w 421338"/>
                <a:gd name="connsiteY85" fmla="*/ 171586 h 428964"/>
                <a:gd name="connsiteX86" fmla="*/ 76260 w 421338"/>
                <a:gd name="connsiteY86" fmla="*/ 123923 h 428964"/>
                <a:gd name="connsiteX87" fmla="*/ 104858 w 421338"/>
                <a:gd name="connsiteY87" fmla="*/ 123923 h 4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1338" h="428964">
                  <a:moveTo>
                    <a:pt x="0" y="413712"/>
                  </a:moveTo>
                  <a:cubicBezTo>
                    <a:pt x="0" y="421338"/>
                    <a:pt x="5720" y="428964"/>
                    <a:pt x="15252" y="428964"/>
                  </a:cubicBezTo>
                  <a:lnTo>
                    <a:pt x="406086" y="428964"/>
                  </a:lnTo>
                  <a:cubicBezTo>
                    <a:pt x="413712" y="428964"/>
                    <a:pt x="421338" y="423245"/>
                    <a:pt x="421338" y="413712"/>
                  </a:cubicBezTo>
                  <a:lnTo>
                    <a:pt x="421338" y="404180"/>
                  </a:lnTo>
                  <a:cubicBezTo>
                    <a:pt x="421338" y="322200"/>
                    <a:pt x="354611" y="255472"/>
                    <a:pt x="272631" y="255472"/>
                  </a:cubicBezTo>
                  <a:lnTo>
                    <a:pt x="148708" y="255472"/>
                  </a:lnTo>
                  <a:cubicBezTo>
                    <a:pt x="66728" y="257379"/>
                    <a:pt x="0" y="324106"/>
                    <a:pt x="0" y="406086"/>
                  </a:cubicBezTo>
                  <a:lnTo>
                    <a:pt x="0" y="413712"/>
                  </a:lnTo>
                  <a:close/>
                  <a:moveTo>
                    <a:pt x="247846" y="276444"/>
                  </a:moveTo>
                  <a:cubicBezTo>
                    <a:pt x="247846" y="303135"/>
                    <a:pt x="236407" y="314574"/>
                    <a:pt x="209716" y="314574"/>
                  </a:cubicBezTo>
                  <a:cubicBezTo>
                    <a:pt x="183025" y="314574"/>
                    <a:pt x="171586" y="303135"/>
                    <a:pt x="171586" y="276444"/>
                  </a:cubicBezTo>
                  <a:lnTo>
                    <a:pt x="247846" y="276444"/>
                  </a:lnTo>
                  <a:close/>
                  <a:moveTo>
                    <a:pt x="19065" y="406086"/>
                  </a:moveTo>
                  <a:cubicBezTo>
                    <a:pt x="19065" y="333639"/>
                    <a:pt x="76260" y="276444"/>
                    <a:pt x="148708" y="276444"/>
                  </a:cubicBezTo>
                  <a:lnTo>
                    <a:pt x="152521" y="276444"/>
                  </a:lnTo>
                  <a:cubicBezTo>
                    <a:pt x="152521" y="312667"/>
                    <a:pt x="173492" y="333639"/>
                    <a:pt x="209716" y="333639"/>
                  </a:cubicBezTo>
                  <a:cubicBezTo>
                    <a:pt x="245940" y="333639"/>
                    <a:pt x="266911" y="312667"/>
                    <a:pt x="266911" y="276444"/>
                  </a:cubicBezTo>
                  <a:lnTo>
                    <a:pt x="270724" y="276444"/>
                  </a:lnTo>
                  <a:cubicBezTo>
                    <a:pt x="341265" y="276444"/>
                    <a:pt x="400367" y="333639"/>
                    <a:pt x="400367" y="406086"/>
                  </a:cubicBezTo>
                  <a:lnTo>
                    <a:pt x="400367" y="409899"/>
                  </a:lnTo>
                  <a:lnTo>
                    <a:pt x="343172" y="409899"/>
                  </a:lnTo>
                  <a:lnTo>
                    <a:pt x="343172" y="371769"/>
                  </a:lnTo>
                  <a:lnTo>
                    <a:pt x="324106" y="371769"/>
                  </a:lnTo>
                  <a:lnTo>
                    <a:pt x="324106" y="409899"/>
                  </a:lnTo>
                  <a:lnTo>
                    <a:pt x="95325" y="409899"/>
                  </a:lnTo>
                  <a:lnTo>
                    <a:pt x="95325" y="371769"/>
                  </a:lnTo>
                  <a:lnTo>
                    <a:pt x="76260" y="371769"/>
                  </a:lnTo>
                  <a:lnTo>
                    <a:pt x="76260" y="409899"/>
                  </a:lnTo>
                  <a:lnTo>
                    <a:pt x="19065" y="409899"/>
                  </a:lnTo>
                  <a:lnTo>
                    <a:pt x="19065" y="406086"/>
                  </a:lnTo>
                  <a:close/>
                  <a:moveTo>
                    <a:pt x="57195" y="123923"/>
                  </a:moveTo>
                  <a:lnTo>
                    <a:pt x="57195" y="171586"/>
                  </a:lnTo>
                  <a:cubicBezTo>
                    <a:pt x="57195" y="183025"/>
                    <a:pt x="64821" y="190651"/>
                    <a:pt x="76260" y="190651"/>
                  </a:cubicBezTo>
                  <a:lnTo>
                    <a:pt x="116297" y="190651"/>
                  </a:lnTo>
                  <a:cubicBezTo>
                    <a:pt x="133456" y="224968"/>
                    <a:pt x="169679" y="247846"/>
                    <a:pt x="209716" y="247846"/>
                  </a:cubicBezTo>
                  <a:cubicBezTo>
                    <a:pt x="249753" y="247846"/>
                    <a:pt x="285976" y="224968"/>
                    <a:pt x="303135" y="190651"/>
                  </a:cubicBezTo>
                  <a:lnTo>
                    <a:pt x="343172" y="190651"/>
                  </a:lnTo>
                  <a:cubicBezTo>
                    <a:pt x="354611" y="190651"/>
                    <a:pt x="362237" y="183025"/>
                    <a:pt x="362237" y="171586"/>
                  </a:cubicBezTo>
                  <a:lnTo>
                    <a:pt x="362237" y="123923"/>
                  </a:lnTo>
                  <a:cubicBezTo>
                    <a:pt x="362237" y="112484"/>
                    <a:pt x="354611" y="104858"/>
                    <a:pt x="343172" y="104858"/>
                  </a:cubicBezTo>
                  <a:lnTo>
                    <a:pt x="343172" y="104858"/>
                  </a:lnTo>
                  <a:lnTo>
                    <a:pt x="335545" y="85793"/>
                  </a:lnTo>
                  <a:cubicBezTo>
                    <a:pt x="329826" y="68634"/>
                    <a:pt x="320293" y="55289"/>
                    <a:pt x="308854" y="41943"/>
                  </a:cubicBezTo>
                  <a:cubicBezTo>
                    <a:pt x="282163" y="15252"/>
                    <a:pt x="247846" y="0"/>
                    <a:pt x="209716" y="0"/>
                  </a:cubicBezTo>
                  <a:cubicBezTo>
                    <a:pt x="171586" y="0"/>
                    <a:pt x="135362" y="15252"/>
                    <a:pt x="110577" y="41943"/>
                  </a:cubicBezTo>
                  <a:cubicBezTo>
                    <a:pt x="99138" y="55289"/>
                    <a:pt x="89606" y="70541"/>
                    <a:pt x="81980" y="87699"/>
                  </a:cubicBezTo>
                  <a:lnTo>
                    <a:pt x="76260" y="104858"/>
                  </a:lnTo>
                  <a:lnTo>
                    <a:pt x="76260" y="104858"/>
                  </a:lnTo>
                  <a:cubicBezTo>
                    <a:pt x="64821" y="104858"/>
                    <a:pt x="57195" y="112484"/>
                    <a:pt x="57195" y="123923"/>
                  </a:cubicBezTo>
                  <a:close/>
                  <a:moveTo>
                    <a:pt x="289789" y="171586"/>
                  </a:moveTo>
                  <a:lnTo>
                    <a:pt x="249753" y="171586"/>
                  </a:lnTo>
                  <a:cubicBezTo>
                    <a:pt x="245940" y="158240"/>
                    <a:pt x="234501" y="148708"/>
                    <a:pt x="219248" y="148708"/>
                  </a:cubicBezTo>
                  <a:cubicBezTo>
                    <a:pt x="202090" y="148708"/>
                    <a:pt x="188744" y="162053"/>
                    <a:pt x="188744" y="179212"/>
                  </a:cubicBezTo>
                  <a:cubicBezTo>
                    <a:pt x="188744" y="196370"/>
                    <a:pt x="202090" y="209716"/>
                    <a:pt x="219248" y="209716"/>
                  </a:cubicBezTo>
                  <a:cubicBezTo>
                    <a:pt x="232594" y="209716"/>
                    <a:pt x="244033" y="202090"/>
                    <a:pt x="247846" y="190651"/>
                  </a:cubicBezTo>
                  <a:lnTo>
                    <a:pt x="278350" y="190651"/>
                  </a:lnTo>
                  <a:cubicBezTo>
                    <a:pt x="263098" y="213529"/>
                    <a:pt x="236407" y="228781"/>
                    <a:pt x="207809" y="228781"/>
                  </a:cubicBezTo>
                  <a:cubicBezTo>
                    <a:pt x="160147" y="228781"/>
                    <a:pt x="122017" y="190651"/>
                    <a:pt x="122017" y="142988"/>
                  </a:cubicBezTo>
                  <a:cubicBezTo>
                    <a:pt x="122017" y="95325"/>
                    <a:pt x="160147" y="57195"/>
                    <a:pt x="207809" y="57195"/>
                  </a:cubicBezTo>
                  <a:cubicBezTo>
                    <a:pt x="255472" y="57195"/>
                    <a:pt x="293602" y="95325"/>
                    <a:pt x="293602" y="142988"/>
                  </a:cubicBezTo>
                  <a:cubicBezTo>
                    <a:pt x="293602" y="152521"/>
                    <a:pt x="293602" y="162053"/>
                    <a:pt x="289789" y="171586"/>
                  </a:cubicBezTo>
                  <a:close/>
                  <a:moveTo>
                    <a:pt x="232594" y="179212"/>
                  </a:moveTo>
                  <a:cubicBezTo>
                    <a:pt x="232594" y="184931"/>
                    <a:pt x="226874" y="190651"/>
                    <a:pt x="221155" y="190651"/>
                  </a:cubicBezTo>
                  <a:cubicBezTo>
                    <a:pt x="215435" y="190651"/>
                    <a:pt x="209716" y="184931"/>
                    <a:pt x="209716" y="179212"/>
                  </a:cubicBezTo>
                  <a:cubicBezTo>
                    <a:pt x="209716" y="173492"/>
                    <a:pt x="215435" y="167773"/>
                    <a:pt x="221155" y="167773"/>
                  </a:cubicBezTo>
                  <a:cubicBezTo>
                    <a:pt x="226874" y="167773"/>
                    <a:pt x="232594" y="173492"/>
                    <a:pt x="232594" y="179212"/>
                  </a:cubicBezTo>
                  <a:close/>
                  <a:moveTo>
                    <a:pt x="343172" y="123923"/>
                  </a:moveTo>
                  <a:lnTo>
                    <a:pt x="343172" y="171586"/>
                  </a:lnTo>
                  <a:lnTo>
                    <a:pt x="314574" y="171586"/>
                  </a:lnTo>
                  <a:lnTo>
                    <a:pt x="314574" y="123923"/>
                  </a:lnTo>
                  <a:lnTo>
                    <a:pt x="343172" y="123923"/>
                  </a:lnTo>
                  <a:close/>
                  <a:moveTo>
                    <a:pt x="101045" y="93419"/>
                  </a:moveTo>
                  <a:cubicBezTo>
                    <a:pt x="106764" y="80073"/>
                    <a:pt x="114391" y="66728"/>
                    <a:pt x="123923" y="55289"/>
                  </a:cubicBezTo>
                  <a:cubicBezTo>
                    <a:pt x="144895" y="32411"/>
                    <a:pt x="175399" y="19065"/>
                    <a:pt x="209716" y="19065"/>
                  </a:cubicBezTo>
                  <a:cubicBezTo>
                    <a:pt x="242127" y="19065"/>
                    <a:pt x="272631" y="32411"/>
                    <a:pt x="295509" y="55289"/>
                  </a:cubicBezTo>
                  <a:cubicBezTo>
                    <a:pt x="305041" y="66728"/>
                    <a:pt x="314574" y="78167"/>
                    <a:pt x="318387" y="93419"/>
                  </a:cubicBezTo>
                  <a:lnTo>
                    <a:pt x="322200" y="104858"/>
                  </a:lnTo>
                  <a:lnTo>
                    <a:pt x="306948" y="104858"/>
                  </a:lnTo>
                  <a:cubicBezTo>
                    <a:pt x="291696" y="66728"/>
                    <a:pt x="253566" y="38130"/>
                    <a:pt x="209716" y="38130"/>
                  </a:cubicBezTo>
                  <a:cubicBezTo>
                    <a:pt x="165866" y="38130"/>
                    <a:pt x="127736" y="66728"/>
                    <a:pt x="112484" y="104858"/>
                  </a:cubicBezTo>
                  <a:lnTo>
                    <a:pt x="97232" y="104858"/>
                  </a:lnTo>
                  <a:lnTo>
                    <a:pt x="101045" y="93419"/>
                  </a:lnTo>
                  <a:close/>
                  <a:moveTo>
                    <a:pt x="104858" y="123923"/>
                  </a:moveTo>
                  <a:lnTo>
                    <a:pt x="104858" y="171586"/>
                  </a:lnTo>
                  <a:lnTo>
                    <a:pt x="76260" y="171586"/>
                  </a:lnTo>
                  <a:lnTo>
                    <a:pt x="76260" y="123923"/>
                  </a:lnTo>
                  <a:lnTo>
                    <a:pt x="104858" y="123923"/>
                  </a:lnTo>
                  <a:close/>
                </a:path>
              </a:pathLst>
            </a:custGeom>
            <a:solidFill>
              <a:schemeClr val="bg1"/>
            </a:solidFill>
            <a:ln w="19050" cap="flat">
              <a:noFill/>
              <a:prstDash val="solid"/>
              <a:miter/>
            </a:ln>
          </p:spPr>
          <p:txBody>
            <a:bodyPr rtlCol="0" anchor="ctr"/>
            <a:lstStyle/>
            <a:p>
              <a:endParaRPr lang="en-US" dirty="0"/>
            </a:p>
          </p:txBody>
        </p:sp>
      </p:grpSp>
      <p:grpSp>
        <p:nvGrpSpPr>
          <p:cNvPr id="5" name="Group 4">
            <a:extLst>
              <a:ext uri="{FF2B5EF4-FFF2-40B4-BE49-F238E27FC236}">
                <a16:creationId xmlns:a16="http://schemas.microsoft.com/office/drawing/2014/main" id="{85095D3D-F3EF-3AC3-7327-AA0C9B9E9E1B}"/>
              </a:ext>
            </a:extLst>
          </p:cNvPr>
          <p:cNvGrpSpPr/>
          <p:nvPr/>
        </p:nvGrpSpPr>
        <p:grpSpPr>
          <a:xfrm>
            <a:off x="6641980" y="4660409"/>
            <a:ext cx="1133022" cy="1133022"/>
            <a:chOff x="6641980" y="4660409"/>
            <a:chExt cx="1133022" cy="1133022"/>
          </a:xfrm>
        </p:grpSpPr>
        <p:sp>
          <p:nvSpPr>
            <p:cNvPr id="29" name="Oval 28">
              <a:extLst>
                <a:ext uri="{FF2B5EF4-FFF2-40B4-BE49-F238E27FC236}">
                  <a16:creationId xmlns:a16="http://schemas.microsoft.com/office/drawing/2014/main" id="{36628FF8-C69A-56F7-A628-F0B28F397375}"/>
                </a:ext>
              </a:extLst>
            </p:cNvPr>
            <p:cNvSpPr/>
            <p:nvPr/>
          </p:nvSpPr>
          <p:spPr>
            <a:xfrm>
              <a:off x="6641980" y="4660409"/>
              <a:ext cx="1133022" cy="1133022"/>
            </a:xfrm>
            <a:prstGeom prst="ellipse">
              <a:avLst/>
            </a:prstGeom>
            <a:solidFill>
              <a:srgbClr val="77787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31" name="Graphic 128" descr="Laptop icon.">
              <a:extLst>
                <a:ext uri="{FF2B5EF4-FFF2-40B4-BE49-F238E27FC236}">
                  <a16:creationId xmlns:a16="http://schemas.microsoft.com/office/drawing/2014/main" id="{65B89317-9A50-9619-BFD6-3C3031900D22}"/>
                </a:ext>
              </a:extLst>
            </p:cNvPr>
            <p:cNvSpPr>
              <a:spLocks noChangeAspect="1"/>
            </p:cNvSpPr>
            <p:nvPr/>
          </p:nvSpPr>
          <p:spPr>
            <a:xfrm>
              <a:off x="6858679" y="4956675"/>
              <a:ext cx="706301" cy="529725"/>
            </a:xfrm>
            <a:custGeom>
              <a:avLst/>
              <a:gdLst>
                <a:gd name="connsiteX0" fmla="*/ 443234 w 458518"/>
                <a:gd name="connsiteY0" fmla="*/ 286574 h 343888"/>
                <a:gd name="connsiteX1" fmla="*/ 439413 w 458518"/>
                <a:gd name="connsiteY1" fmla="*/ 286574 h 343888"/>
                <a:gd name="connsiteX2" fmla="*/ 439413 w 458518"/>
                <a:gd name="connsiteY2" fmla="*/ 19105 h 343888"/>
                <a:gd name="connsiteX3" fmla="*/ 420308 w 458518"/>
                <a:gd name="connsiteY3" fmla="*/ 0 h 343888"/>
                <a:gd name="connsiteX4" fmla="*/ 38210 w 458518"/>
                <a:gd name="connsiteY4" fmla="*/ 0 h 343888"/>
                <a:gd name="connsiteX5" fmla="*/ 19105 w 458518"/>
                <a:gd name="connsiteY5" fmla="*/ 19105 h 343888"/>
                <a:gd name="connsiteX6" fmla="*/ 19105 w 458518"/>
                <a:gd name="connsiteY6" fmla="*/ 286574 h 343888"/>
                <a:gd name="connsiteX7" fmla="*/ 13373 w 458518"/>
                <a:gd name="connsiteY7" fmla="*/ 286574 h 343888"/>
                <a:gd name="connsiteX8" fmla="*/ 0 w 458518"/>
                <a:gd name="connsiteY8" fmla="*/ 301858 h 343888"/>
                <a:gd name="connsiteX9" fmla="*/ 0 w 458518"/>
                <a:gd name="connsiteY9" fmla="*/ 301858 h 343888"/>
                <a:gd name="connsiteX10" fmla="*/ 42031 w 458518"/>
                <a:gd name="connsiteY10" fmla="*/ 343889 h 343888"/>
                <a:gd name="connsiteX11" fmla="*/ 416487 w 458518"/>
                <a:gd name="connsiteY11" fmla="*/ 343889 h 343888"/>
                <a:gd name="connsiteX12" fmla="*/ 458518 w 458518"/>
                <a:gd name="connsiteY12" fmla="*/ 301858 h 343888"/>
                <a:gd name="connsiteX13" fmla="*/ 443234 w 458518"/>
                <a:gd name="connsiteY13" fmla="*/ 286574 h 343888"/>
                <a:gd name="connsiteX14" fmla="*/ 38210 w 458518"/>
                <a:gd name="connsiteY14" fmla="*/ 19105 h 343888"/>
                <a:gd name="connsiteX15" fmla="*/ 420308 w 458518"/>
                <a:gd name="connsiteY15" fmla="*/ 19105 h 343888"/>
                <a:gd name="connsiteX16" fmla="*/ 420308 w 458518"/>
                <a:gd name="connsiteY16" fmla="*/ 286574 h 343888"/>
                <a:gd name="connsiteX17" fmla="*/ 38210 w 458518"/>
                <a:gd name="connsiteY17" fmla="*/ 286574 h 343888"/>
                <a:gd name="connsiteX18" fmla="*/ 38210 w 458518"/>
                <a:gd name="connsiteY18" fmla="*/ 19105 h 343888"/>
                <a:gd name="connsiteX19" fmla="*/ 38210 w 458518"/>
                <a:gd name="connsiteY19" fmla="*/ 19105 h 343888"/>
                <a:gd name="connsiteX20" fmla="*/ 416487 w 458518"/>
                <a:gd name="connsiteY20" fmla="*/ 324784 h 343888"/>
                <a:gd name="connsiteX21" fmla="*/ 42031 w 458518"/>
                <a:gd name="connsiteY21" fmla="*/ 324784 h 343888"/>
                <a:gd name="connsiteX22" fmla="*/ 19105 w 458518"/>
                <a:gd name="connsiteY22" fmla="*/ 305679 h 343888"/>
                <a:gd name="connsiteX23" fmla="*/ 439413 w 458518"/>
                <a:gd name="connsiteY23" fmla="*/ 305679 h 343888"/>
                <a:gd name="connsiteX24" fmla="*/ 416487 w 458518"/>
                <a:gd name="connsiteY24" fmla="*/ 324784 h 343888"/>
                <a:gd name="connsiteX25" fmla="*/ 76420 w 458518"/>
                <a:gd name="connsiteY25" fmla="*/ 267469 h 343888"/>
                <a:gd name="connsiteX26" fmla="*/ 382098 w 458518"/>
                <a:gd name="connsiteY26" fmla="*/ 267469 h 343888"/>
                <a:gd name="connsiteX27" fmla="*/ 401203 w 458518"/>
                <a:gd name="connsiteY27" fmla="*/ 248364 h 343888"/>
                <a:gd name="connsiteX28" fmla="*/ 401203 w 458518"/>
                <a:gd name="connsiteY28" fmla="*/ 57315 h 343888"/>
                <a:gd name="connsiteX29" fmla="*/ 382098 w 458518"/>
                <a:gd name="connsiteY29" fmla="*/ 38210 h 343888"/>
                <a:gd name="connsiteX30" fmla="*/ 76420 w 458518"/>
                <a:gd name="connsiteY30" fmla="*/ 38210 h 343888"/>
                <a:gd name="connsiteX31" fmla="*/ 57315 w 458518"/>
                <a:gd name="connsiteY31" fmla="*/ 57315 h 343888"/>
                <a:gd name="connsiteX32" fmla="*/ 57315 w 458518"/>
                <a:gd name="connsiteY32" fmla="*/ 248364 h 343888"/>
                <a:gd name="connsiteX33" fmla="*/ 76420 w 458518"/>
                <a:gd name="connsiteY33" fmla="*/ 267469 h 343888"/>
                <a:gd name="connsiteX34" fmla="*/ 76420 w 458518"/>
                <a:gd name="connsiteY34" fmla="*/ 57315 h 343888"/>
                <a:gd name="connsiteX35" fmla="*/ 382098 w 458518"/>
                <a:gd name="connsiteY35" fmla="*/ 57315 h 343888"/>
                <a:gd name="connsiteX36" fmla="*/ 382098 w 458518"/>
                <a:gd name="connsiteY36" fmla="*/ 248364 h 343888"/>
                <a:gd name="connsiteX37" fmla="*/ 382098 w 458518"/>
                <a:gd name="connsiteY37" fmla="*/ 248364 h 343888"/>
                <a:gd name="connsiteX38" fmla="*/ 382098 w 458518"/>
                <a:gd name="connsiteY38" fmla="*/ 248364 h 343888"/>
                <a:gd name="connsiteX39" fmla="*/ 76420 w 458518"/>
                <a:gd name="connsiteY39" fmla="*/ 248364 h 343888"/>
                <a:gd name="connsiteX40" fmla="*/ 76420 w 458518"/>
                <a:gd name="connsiteY40" fmla="*/ 57315 h 343888"/>
                <a:gd name="connsiteX41" fmla="*/ 133734 w 458518"/>
                <a:gd name="connsiteY41" fmla="*/ 114630 h 343888"/>
                <a:gd name="connsiteX42" fmla="*/ 322873 w 458518"/>
                <a:gd name="connsiteY42" fmla="*/ 114630 h 343888"/>
                <a:gd name="connsiteX43" fmla="*/ 322873 w 458518"/>
                <a:gd name="connsiteY43" fmla="*/ 133734 h 343888"/>
                <a:gd name="connsiteX44" fmla="*/ 133734 w 458518"/>
                <a:gd name="connsiteY44" fmla="*/ 133734 h 343888"/>
                <a:gd name="connsiteX45" fmla="*/ 133734 w 458518"/>
                <a:gd name="connsiteY45" fmla="*/ 114630 h 343888"/>
                <a:gd name="connsiteX46" fmla="*/ 133734 w 458518"/>
                <a:gd name="connsiteY46" fmla="*/ 171944 h 343888"/>
                <a:gd name="connsiteX47" fmla="*/ 267469 w 458518"/>
                <a:gd name="connsiteY47" fmla="*/ 171944 h 343888"/>
                <a:gd name="connsiteX48" fmla="*/ 267469 w 458518"/>
                <a:gd name="connsiteY48" fmla="*/ 191049 h 343888"/>
                <a:gd name="connsiteX49" fmla="*/ 133734 w 458518"/>
                <a:gd name="connsiteY49" fmla="*/ 191049 h 343888"/>
                <a:gd name="connsiteX50" fmla="*/ 133734 w 458518"/>
                <a:gd name="connsiteY50" fmla="*/ 171944 h 34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8518" h="343888">
                  <a:moveTo>
                    <a:pt x="443234" y="286574"/>
                  </a:moveTo>
                  <a:lnTo>
                    <a:pt x="439413" y="286574"/>
                  </a:lnTo>
                  <a:lnTo>
                    <a:pt x="439413" y="19105"/>
                  </a:lnTo>
                  <a:cubicBezTo>
                    <a:pt x="439413" y="7642"/>
                    <a:pt x="431771" y="0"/>
                    <a:pt x="420308" y="0"/>
                  </a:cubicBezTo>
                  <a:lnTo>
                    <a:pt x="38210" y="0"/>
                  </a:lnTo>
                  <a:cubicBezTo>
                    <a:pt x="26747" y="0"/>
                    <a:pt x="19105" y="7642"/>
                    <a:pt x="19105" y="19105"/>
                  </a:cubicBezTo>
                  <a:lnTo>
                    <a:pt x="19105" y="286574"/>
                  </a:lnTo>
                  <a:lnTo>
                    <a:pt x="13373" y="286574"/>
                  </a:lnTo>
                  <a:cubicBezTo>
                    <a:pt x="5731" y="286574"/>
                    <a:pt x="0" y="294216"/>
                    <a:pt x="0" y="301858"/>
                  </a:cubicBezTo>
                  <a:cubicBezTo>
                    <a:pt x="0" y="301858"/>
                    <a:pt x="0" y="301858"/>
                    <a:pt x="0" y="301858"/>
                  </a:cubicBezTo>
                  <a:cubicBezTo>
                    <a:pt x="0" y="324784"/>
                    <a:pt x="19105" y="343889"/>
                    <a:pt x="42031" y="343889"/>
                  </a:cubicBezTo>
                  <a:lnTo>
                    <a:pt x="416487" y="343889"/>
                  </a:lnTo>
                  <a:cubicBezTo>
                    <a:pt x="439413" y="343889"/>
                    <a:pt x="458518" y="324784"/>
                    <a:pt x="458518" y="301858"/>
                  </a:cubicBezTo>
                  <a:cubicBezTo>
                    <a:pt x="458518" y="294216"/>
                    <a:pt x="450876" y="286574"/>
                    <a:pt x="443234" y="286574"/>
                  </a:cubicBezTo>
                  <a:close/>
                  <a:moveTo>
                    <a:pt x="38210" y="19105"/>
                  </a:moveTo>
                  <a:lnTo>
                    <a:pt x="420308" y="19105"/>
                  </a:lnTo>
                  <a:lnTo>
                    <a:pt x="420308" y="286574"/>
                  </a:lnTo>
                  <a:lnTo>
                    <a:pt x="38210" y="286574"/>
                  </a:lnTo>
                  <a:lnTo>
                    <a:pt x="38210" y="19105"/>
                  </a:lnTo>
                  <a:lnTo>
                    <a:pt x="38210" y="19105"/>
                  </a:lnTo>
                  <a:moveTo>
                    <a:pt x="416487" y="324784"/>
                  </a:moveTo>
                  <a:lnTo>
                    <a:pt x="42031" y="324784"/>
                  </a:lnTo>
                  <a:cubicBezTo>
                    <a:pt x="30568" y="324784"/>
                    <a:pt x="21015" y="317142"/>
                    <a:pt x="19105" y="305679"/>
                  </a:cubicBezTo>
                  <a:lnTo>
                    <a:pt x="439413" y="305679"/>
                  </a:lnTo>
                  <a:cubicBezTo>
                    <a:pt x="437503" y="317142"/>
                    <a:pt x="427950" y="324784"/>
                    <a:pt x="416487" y="324784"/>
                  </a:cubicBezTo>
                  <a:close/>
                  <a:moveTo>
                    <a:pt x="76420" y="267469"/>
                  </a:moveTo>
                  <a:lnTo>
                    <a:pt x="382098" y="267469"/>
                  </a:lnTo>
                  <a:cubicBezTo>
                    <a:pt x="393561" y="267469"/>
                    <a:pt x="401203" y="259827"/>
                    <a:pt x="401203" y="248364"/>
                  </a:cubicBezTo>
                  <a:lnTo>
                    <a:pt x="401203" y="57315"/>
                  </a:lnTo>
                  <a:cubicBezTo>
                    <a:pt x="401203" y="45852"/>
                    <a:pt x="393561" y="38210"/>
                    <a:pt x="382098" y="38210"/>
                  </a:cubicBezTo>
                  <a:lnTo>
                    <a:pt x="76420" y="38210"/>
                  </a:lnTo>
                  <a:cubicBezTo>
                    <a:pt x="64957" y="38210"/>
                    <a:pt x="57315" y="45852"/>
                    <a:pt x="57315" y="57315"/>
                  </a:cubicBezTo>
                  <a:lnTo>
                    <a:pt x="57315" y="248364"/>
                  </a:lnTo>
                  <a:cubicBezTo>
                    <a:pt x="57315" y="259827"/>
                    <a:pt x="64957" y="267469"/>
                    <a:pt x="76420" y="267469"/>
                  </a:cubicBezTo>
                  <a:close/>
                  <a:moveTo>
                    <a:pt x="76420" y="57315"/>
                  </a:moveTo>
                  <a:lnTo>
                    <a:pt x="382098" y="57315"/>
                  </a:lnTo>
                  <a:lnTo>
                    <a:pt x="382098" y="248364"/>
                  </a:lnTo>
                  <a:lnTo>
                    <a:pt x="382098" y="248364"/>
                  </a:lnTo>
                  <a:lnTo>
                    <a:pt x="382098" y="248364"/>
                  </a:lnTo>
                  <a:lnTo>
                    <a:pt x="76420" y="248364"/>
                  </a:lnTo>
                  <a:lnTo>
                    <a:pt x="76420" y="57315"/>
                  </a:lnTo>
                  <a:close/>
                  <a:moveTo>
                    <a:pt x="133734" y="114630"/>
                  </a:moveTo>
                  <a:lnTo>
                    <a:pt x="322873" y="114630"/>
                  </a:lnTo>
                  <a:lnTo>
                    <a:pt x="322873" y="133734"/>
                  </a:lnTo>
                  <a:lnTo>
                    <a:pt x="133734" y="133734"/>
                  </a:lnTo>
                  <a:lnTo>
                    <a:pt x="133734" y="114630"/>
                  </a:lnTo>
                  <a:close/>
                  <a:moveTo>
                    <a:pt x="133734" y="171944"/>
                  </a:moveTo>
                  <a:lnTo>
                    <a:pt x="267469" y="171944"/>
                  </a:lnTo>
                  <a:lnTo>
                    <a:pt x="267469" y="191049"/>
                  </a:lnTo>
                  <a:lnTo>
                    <a:pt x="133734" y="191049"/>
                  </a:lnTo>
                  <a:lnTo>
                    <a:pt x="133734" y="171944"/>
                  </a:lnTo>
                  <a:close/>
                </a:path>
              </a:pathLst>
            </a:custGeom>
            <a:solidFill>
              <a:schemeClr val="bg1"/>
            </a:solidFill>
            <a:ln w="19050" cap="flat">
              <a:noFill/>
              <a:prstDash val="solid"/>
              <a:miter/>
            </a:ln>
          </p:spPr>
          <p:txBody>
            <a:bodyPr rtlCol="0" anchor="ctr"/>
            <a:lstStyle/>
            <a:p>
              <a:endParaRPr lang="en-US" dirty="0"/>
            </a:p>
          </p:txBody>
        </p:sp>
      </p:grpSp>
      <p:grpSp>
        <p:nvGrpSpPr>
          <p:cNvPr id="3" name="Group 2">
            <a:extLst>
              <a:ext uri="{FF2B5EF4-FFF2-40B4-BE49-F238E27FC236}">
                <a16:creationId xmlns:a16="http://schemas.microsoft.com/office/drawing/2014/main" id="{A40D473A-5D60-9484-DA5B-9788E8F1E9D1}"/>
              </a:ext>
            </a:extLst>
          </p:cNvPr>
          <p:cNvGrpSpPr/>
          <p:nvPr/>
        </p:nvGrpSpPr>
        <p:grpSpPr>
          <a:xfrm>
            <a:off x="6646398" y="1486962"/>
            <a:ext cx="1133022" cy="1133022"/>
            <a:chOff x="6646398" y="1486962"/>
            <a:chExt cx="1133022" cy="1133022"/>
          </a:xfrm>
        </p:grpSpPr>
        <p:sp>
          <p:nvSpPr>
            <p:cNvPr id="7" name="Oval 6">
              <a:extLst>
                <a:ext uri="{FF2B5EF4-FFF2-40B4-BE49-F238E27FC236}">
                  <a16:creationId xmlns:a16="http://schemas.microsoft.com/office/drawing/2014/main" id="{5BAB5C11-D66A-495E-9E87-D39C3AE3667D}"/>
                </a:ext>
              </a:extLst>
            </p:cNvPr>
            <p:cNvSpPr/>
            <p:nvPr/>
          </p:nvSpPr>
          <p:spPr>
            <a:xfrm>
              <a:off x="6646398" y="1486962"/>
              <a:ext cx="1133022" cy="113302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32" name="Graphic 148" descr="Urgent care icon.">
              <a:extLst>
                <a:ext uri="{FF2B5EF4-FFF2-40B4-BE49-F238E27FC236}">
                  <a16:creationId xmlns:a16="http://schemas.microsoft.com/office/drawing/2014/main" id="{D5693AB1-E327-15E7-DB07-5DA1823F0E86}"/>
                </a:ext>
              </a:extLst>
            </p:cNvPr>
            <p:cNvSpPr>
              <a:spLocks noChangeAspect="1"/>
            </p:cNvSpPr>
            <p:nvPr/>
          </p:nvSpPr>
          <p:spPr>
            <a:xfrm>
              <a:off x="6849338" y="1721909"/>
              <a:ext cx="742074" cy="556555"/>
            </a:xfrm>
            <a:custGeom>
              <a:avLst/>
              <a:gdLst>
                <a:gd name="connsiteX0" fmla="*/ 439413 w 458518"/>
                <a:gd name="connsiteY0" fmla="*/ 57315 h 343888"/>
                <a:gd name="connsiteX1" fmla="*/ 296126 w 458518"/>
                <a:gd name="connsiteY1" fmla="*/ 57315 h 343888"/>
                <a:gd name="connsiteX2" fmla="*/ 296126 w 458518"/>
                <a:gd name="connsiteY2" fmla="*/ 19105 h 343888"/>
                <a:gd name="connsiteX3" fmla="*/ 277021 w 458518"/>
                <a:gd name="connsiteY3" fmla="*/ 0 h 343888"/>
                <a:gd name="connsiteX4" fmla="*/ 181497 w 458518"/>
                <a:gd name="connsiteY4" fmla="*/ 0 h 343888"/>
                <a:gd name="connsiteX5" fmla="*/ 162392 w 458518"/>
                <a:gd name="connsiteY5" fmla="*/ 19105 h 343888"/>
                <a:gd name="connsiteX6" fmla="*/ 162392 w 458518"/>
                <a:gd name="connsiteY6" fmla="*/ 57315 h 343888"/>
                <a:gd name="connsiteX7" fmla="*/ 19105 w 458518"/>
                <a:gd name="connsiteY7" fmla="*/ 57315 h 343888"/>
                <a:gd name="connsiteX8" fmla="*/ 0 w 458518"/>
                <a:gd name="connsiteY8" fmla="*/ 76420 h 343888"/>
                <a:gd name="connsiteX9" fmla="*/ 0 w 458518"/>
                <a:gd name="connsiteY9" fmla="*/ 324784 h 343888"/>
                <a:gd name="connsiteX10" fmla="*/ 19105 w 458518"/>
                <a:gd name="connsiteY10" fmla="*/ 343889 h 343888"/>
                <a:gd name="connsiteX11" fmla="*/ 181497 w 458518"/>
                <a:gd name="connsiteY11" fmla="*/ 343889 h 343888"/>
                <a:gd name="connsiteX12" fmla="*/ 200602 w 458518"/>
                <a:gd name="connsiteY12" fmla="*/ 324784 h 343888"/>
                <a:gd name="connsiteX13" fmla="*/ 200602 w 458518"/>
                <a:gd name="connsiteY13" fmla="*/ 210154 h 343888"/>
                <a:gd name="connsiteX14" fmla="*/ 257916 w 458518"/>
                <a:gd name="connsiteY14" fmla="*/ 210154 h 343888"/>
                <a:gd name="connsiteX15" fmla="*/ 257916 w 458518"/>
                <a:gd name="connsiteY15" fmla="*/ 324784 h 343888"/>
                <a:gd name="connsiteX16" fmla="*/ 277021 w 458518"/>
                <a:gd name="connsiteY16" fmla="*/ 343889 h 343888"/>
                <a:gd name="connsiteX17" fmla="*/ 439413 w 458518"/>
                <a:gd name="connsiteY17" fmla="*/ 343889 h 343888"/>
                <a:gd name="connsiteX18" fmla="*/ 458518 w 458518"/>
                <a:gd name="connsiteY18" fmla="*/ 324784 h 343888"/>
                <a:gd name="connsiteX19" fmla="*/ 458518 w 458518"/>
                <a:gd name="connsiteY19" fmla="*/ 76420 h 343888"/>
                <a:gd name="connsiteX20" fmla="*/ 439413 w 458518"/>
                <a:gd name="connsiteY20" fmla="*/ 57315 h 343888"/>
                <a:gd name="connsiteX21" fmla="*/ 181497 w 458518"/>
                <a:gd name="connsiteY21" fmla="*/ 19105 h 343888"/>
                <a:gd name="connsiteX22" fmla="*/ 277021 w 458518"/>
                <a:gd name="connsiteY22" fmla="*/ 19105 h 343888"/>
                <a:gd name="connsiteX23" fmla="*/ 277021 w 458518"/>
                <a:gd name="connsiteY23" fmla="*/ 114630 h 343888"/>
                <a:gd name="connsiteX24" fmla="*/ 181497 w 458518"/>
                <a:gd name="connsiteY24" fmla="*/ 114630 h 343888"/>
                <a:gd name="connsiteX25" fmla="*/ 181497 w 458518"/>
                <a:gd name="connsiteY25" fmla="*/ 19105 h 343888"/>
                <a:gd name="connsiteX26" fmla="*/ 439413 w 458518"/>
                <a:gd name="connsiteY26" fmla="*/ 324784 h 343888"/>
                <a:gd name="connsiteX27" fmla="*/ 277021 w 458518"/>
                <a:gd name="connsiteY27" fmla="*/ 324784 h 343888"/>
                <a:gd name="connsiteX28" fmla="*/ 277021 w 458518"/>
                <a:gd name="connsiteY28" fmla="*/ 210154 h 343888"/>
                <a:gd name="connsiteX29" fmla="*/ 257916 w 458518"/>
                <a:gd name="connsiteY29" fmla="*/ 191049 h 343888"/>
                <a:gd name="connsiteX30" fmla="*/ 200602 w 458518"/>
                <a:gd name="connsiteY30" fmla="*/ 191049 h 343888"/>
                <a:gd name="connsiteX31" fmla="*/ 181497 w 458518"/>
                <a:gd name="connsiteY31" fmla="*/ 210154 h 343888"/>
                <a:gd name="connsiteX32" fmla="*/ 181497 w 458518"/>
                <a:gd name="connsiteY32" fmla="*/ 324784 h 343888"/>
                <a:gd name="connsiteX33" fmla="*/ 19105 w 458518"/>
                <a:gd name="connsiteY33" fmla="*/ 324784 h 343888"/>
                <a:gd name="connsiteX34" fmla="*/ 19105 w 458518"/>
                <a:gd name="connsiteY34" fmla="*/ 76420 h 343888"/>
                <a:gd name="connsiteX35" fmla="*/ 162392 w 458518"/>
                <a:gd name="connsiteY35" fmla="*/ 76420 h 343888"/>
                <a:gd name="connsiteX36" fmla="*/ 162392 w 458518"/>
                <a:gd name="connsiteY36" fmla="*/ 114630 h 343888"/>
                <a:gd name="connsiteX37" fmla="*/ 181497 w 458518"/>
                <a:gd name="connsiteY37" fmla="*/ 133734 h 343888"/>
                <a:gd name="connsiteX38" fmla="*/ 277021 w 458518"/>
                <a:gd name="connsiteY38" fmla="*/ 133734 h 343888"/>
                <a:gd name="connsiteX39" fmla="*/ 296126 w 458518"/>
                <a:gd name="connsiteY39" fmla="*/ 114630 h 343888"/>
                <a:gd name="connsiteX40" fmla="*/ 296126 w 458518"/>
                <a:gd name="connsiteY40" fmla="*/ 76420 h 343888"/>
                <a:gd name="connsiteX41" fmla="*/ 439413 w 458518"/>
                <a:gd name="connsiteY41" fmla="*/ 76420 h 343888"/>
                <a:gd name="connsiteX42" fmla="*/ 439413 w 458518"/>
                <a:gd name="connsiteY42" fmla="*/ 324784 h 343888"/>
                <a:gd name="connsiteX43" fmla="*/ 238811 w 458518"/>
                <a:gd name="connsiteY43" fmla="*/ 38210 h 343888"/>
                <a:gd name="connsiteX44" fmla="*/ 219707 w 458518"/>
                <a:gd name="connsiteY44" fmla="*/ 38210 h 343888"/>
                <a:gd name="connsiteX45" fmla="*/ 219707 w 458518"/>
                <a:gd name="connsiteY45" fmla="*/ 57315 h 343888"/>
                <a:gd name="connsiteX46" fmla="*/ 200602 w 458518"/>
                <a:gd name="connsiteY46" fmla="*/ 57315 h 343888"/>
                <a:gd name="connsiteX47" fmla="*/ 200602 w 458518"/>
                <a:gd name="connsiteY47" fmla="*/ 76420 h 343888"/>
                <a:gd name="connsiteX48" fmla="*/ 219707 w 458518"/>
                <a:gd name="connsiteY48" fmla="*/ 76420 h 343888"/>
                <a:gd name="connsiteX49" fmla="*/ 219707 w 458518"/>
                <a:gd name="connsiteY49" fmla="*/ 95525 h 343888"/>
                <a:gd name="connsiteX50" fmla="*/ 238811 w 458518"/>
                <a:gd name="connsiteY50" fmla="*/ 95525 h 343888"/>
                <a:gd name="connsiteX51" fmla="*/ 238811 w 458518"/>
                <a:gd name="connsiteY51" fmla="*/ 76420 h 343888"/>
                <a:gd name="connsiteX52" fmla="*/ 257916 w 458518"/>
                <a:gd name="connsiteY52" fmla="*/ 76420 h 343888"/>
                <a:gd name="connsiteX53" fmla="*/ 257916 w 458518"/>
                <a:gd name="connsiteY53" fmla="*/ 57315 h 343888"/>
                <a:gd name="connsiteX54" fmla="*/ 238811 w 458518"/>
                <a:gd name="connsiteY54" fmla="*/ 57315 h 343888"/>
                <a:gd name="connsiteX55" fmla="*/ 238811 w 458518"/>
                <a:gd name="connsiteY55" fmla="*/ 38210 h 343888"/>
                <a:gd name="connsiteX56" fmla="*/ 57315 w 458518"/>
                <a:gd name="connsiteY56" fmla="*/ 124182 h 343888"/>
                <a:gd name="connsiteX57" fmla="*/ 74509 w 458518"/>
                <a:gd name="connsiteY57" fmla="*/ 124182 h 343888"/>
                <a:gd name="connsiteX58" fmla="*/ 74509 w 458518"/>
                <a:gd name="connsiteY58" fmla="*/ 171944 h 343888"/>
                <a:gd name="connsiteX59" fmla="*/ 57315 w 458518"/>
                <a:gd name="connsiteY59" fmla="*/ 171944 h 343888"/>
                <a:gd name="connsiteX60" fmla="*/ 57315 w 458518"/>
                <a:gd name="connsiteY60" fmla="*/ 124182 h 343888"/>
                <a:gd name="connsiteX61" fmla="*/ 57315 w 458518"/>
                <a:gd name="connsiteY61" fmla="*/ 219707 h 343888"/>
                <a:gd name="connsiteX62" fmla="*/ 74509 w 458518"/>
                <a:gd name="connsiteY62" fmla="*/ 219707 h 343888"/>
                <a:gd name="connsiteX63" fmla="*/ 74509 w 458518"/>
                <a:gd name="connsiteY63" fmla="*/ 267469 h 343888"/>
                <a:gd name="connsiteX64" fmla="*/ 57315 w 458518"/>
                <a:gd name="connsiteY64" fmla="*/ 267469 h 343888"/>
                <a:gd name="connsiteX65" fmla="*/ 57315 w 458518"/>
                <a:gd name="connsiteY65" fmla="*/ 219707 h 343888"/>
                <a:gd name="connsiteX66" fmla="*/ 114630 w 458518"/>
                <a:gd name="connsiteY66" fmla="*/ 219707 h 343888"/>
                <a:gd name="connsiteX67" fmla="*/ 131824 w 458518"/>
                <a:gd name="connsiteY67" fmla="*/ 219707 h 343888"/>
                <a:gd name="connsiteX68" fmla="*/ 131824 w 458518"/>
                <a:gd name="connsiteY68" fmla="*/ 267469 h 343888"/>
                <a:gd name="connsiteX69" fmla="*/ 114630 w 458518"/>
                <a:gd name="connsiteY69" fmla="*/ 267469 h 343888"/>
                <a:gd name="connsiteX70" fmla="*/ 114630 w 458518"/>
                <a:gd name="connsiteY70" fmla="*/ 219707 h 343888"/>
                <a:gd name="connsiteX71" fmla="*/ 114630 w 458518"/>
                <a:gd name="connsiteY71" fmla="*/ 124182 h 343888"/>
                <a:gd name="connsiteX72" fmla="*/ 131824 w 458518"/>
                <a:gd name="connsiteY72" fmla="*/ 124182 h 343888"/>
                <a:gd name="connsiteX73" fmla="*/ 131824 w 458518"/>
                <a:gd name="connsiteY73" fmla="*/ 171944 h 343888"/>
                <a:gd name="connsiteX74" fmla="*/ 114630 w 458518"/>
                <a:gd name="connsiteY74" fmla="*/ 171944 h 343888"/>
                <a:gd name="connsiteX75" fmla="*/ 114630 w 458518"/>
                <a:gd name="connsiteY75" fmla="*/ 124182 h 343888"/>
                <a:gd name="connsiteX76" fmla="*/ 324784 w 458518"/>
                <a:gd name="connsiteY76" fmla="*/ 124182 h 343888"/>
                <a:gd name="connsiteX77" fmla="*/ 341978 w 458518"/>
                <a:gd name="connsiteY77" fmla="*/ 124182 h 343888"/>
                <a:gd name="connsiteX78" fmla="*/ 341978 w 458518"/>
                <a:gd name="connsiteY78" fmla="*/ 171944 h 343888"/>
                <a:gd name="connsiteX79" fmla="*/ 324784 w 458518"/>
                <a:gd name="connsiteY79" fmla="*/ 171944 h 343888"/>
                <a:gd name="connsiteX80" fmla="*/ 324784 w 458518"/>
                <a:gd name="connsiteY80" fmla="*/ 124182 h 343888"/>
                <a:gd name="connsiteX81" fmla="*/ 324784 w 458518"/>
                <a:gd name="connsiteY81" fmla="*/ 219707 h 343888"/>
                <a:gd name="connsiteX82" fmla="*/ 341978 w 458518"/>
                <a:gd name="connsiteY82" fmla="*/ 219707 h 343888"/>
                <a:gd name="connsiteX83" fmla="*/ 341978 w 458518"/>
                <a:gd name="connsiteY83" fmla="*/ 267469 h 343888"/>
                <a:gd name="connsiteX84" fmla="*/ 324784 w 458518"/>
                <a:gd name="connsiteY84" fmla="*/ 267469 h 343888"/>
                <a:gd name="connsiteX85" fmla="*/ 324784 w 458518"/>
                <a:gd name="connsiteY85" fmla="*/ 219707 h 343888"/>
                <a:gd name="connsiteX86" fmla="*/ 382098 w 458518"/>
                <a:gd name="connsiteY86" fmla="*/ 219707 h 343888"/>
                <a:gd name="connsiteX87" fmla="*/ 399293 w 458518"/>
                <a:gd name="connsiteY87" fmla="*/ 219707 h 343888"/>
                <a:gd name="connsiteX88" fmla="*/ 399293 w 458518"/>
                <a:gd name="connsiteY88" fmla="*/ 267469 h 343888"/>
                <a:gd name="connsiteX89" fmla="*/ 382098 w 458518"/>
                <a:gd name="connsiteY89" fmla="*/ 267469 h 343888"/>
                <a:gd name="connsiteX90" fmla="*/ 382098 w 458518"/>
                <a:gd name="connsiteY90" fmla="*/ 219707 h 343888"/>
                <a:gd name="connsiteX91" fmla="*/ 382098 w 458518"/>
                <a:gd name="connsiteY91" fmla="*/ 124182 h 343888"/>
                <a:gd name="connsiteX92" fmla="*/ 399293 w 458518"/>
                <a:gd name="connsiteY92" fmla="*/ 124182 h 343888"/>
                <a:gd name="connsiteX93" fmla="*/ 399293 w 458518"/>
                <a:gd name="connsiteY93" fmla="*/ 171944 h 343888"/>
                <a:gd name="connsiteX94" fmla="*/ 382098 w 458518"/>
                <a:gd name="connsiteY94" fmla="*/ 171944 h 343888"/>
                <a:gd name="connsiteX95" fmla="*/ 382098 w 458518"/>
                <a:gd name="connsiteY95" fmla="*/ 124182 h 34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58518" h="343888">
                  <a:moveTo>
                    <a:pt x="439413" y="57315"/>
                  </a:moveTo>
                  <a:lnTo>
                    <a:pt x="296126" y="57315"/>
                  </a:lnTo>
                  <a:lnTo>
                    <a:pt x="296126" y="19105"/>
                  </a:lnTo>
                  <a:cubicBezTo>
                    <a:pt x="296126" y="7642"/>
                    <a:pt x="288484" y="0"/>
                    <a:pt x="277021" y="0"/>
                  </a:cubicBezTo>
                  <a:lnTo>
                    <a:pt x="181497" y="0"/>
                  </a:lnTo>
                  <a:cubicBezTo>
                    <a:pt x="170034" y="0"/>
                    <a:pt x="162392" y="7642"/>
                    <a:pt x="162392" y="19105"/>
                  </a:cubicBezTo>
                  <a:lnTo>
                    <a:pt x="162392" y="57315"/>
                  </a:lnTo>
                  <a:lnTo>
                    <a:pt x="19105" y="57315"/>
                  </a:lnTo>
                  <a:cubicBezTo>
                    <a:pt x="7642" y="57315"/>
                    <a:pt x="0" y="64957"/>
                    <a:pt x="0" y="76420"/>
                  </a:cubicBezTo>
                  <a:lnTo>
                    <a:pt x="0" y="324784"/>
                  </a:lnTo>
                  <a:cubicBezTo>
                    <a:pt x="0" y="336247"/>
                    <a:pt x="7642" y="343889"/>
                    <a:pt x="19105" y="343889"/>
                  </a:cubicBezTo>
                  <a:lnTo>
                    <a:pt x="181497" y="343889"/>
                  </a:lnTo>
                  <a:cubicBezTo>
                    <a:pt x="192960" y="343889"/>
                    <a:pt x="200602" y="336247"/>
                    <a:pt x="200602" y="324784"/>
                  </a:cubicBezTo>
                  <a:lnTo>
                    <a:pt x="200602" y="210154"/>
                  </a:lnTo>
                  <a:lnTo>
                    <a:pt x="257916" y="210154"/>
                  </a:lnTo>
                  <a:lnTo>
                    <a:pt x="257916" y="324784"/>
                  </a:lnTo>
                  <a:cubicBezTo>
                    <a:pt x="257916" y="336247"/>
                    <a:pt x="265558" y="343889"/>
                    <a:pt x="277021" y="343889"/>
                  </a:cubicBezTo>
                  <a:lnTo>
                    <a:pt x="439413" y="343889"/>
                  </a:lnTo>
                  <a:cubicBezTo>
                    <a:pt x="450876" y="343889"/>
                    <a:pt x="458518" y="336247"/>
                    <a:pt x="458518" y="324784"/>
                  </a:cubicBezTo>
                  <a:lnTo>
                    <a:pt x="458518" y="76420"/>
                  </a:lnTo>
                  <a:cubicBezTo>
                    <a:pt x="458518" y="64957"/>
                    <a:pt x="450876" y="57315"/>
                    <a:pt x="439413" y="57315"/>
                  </a:cubicBezTo>
                  <a:close/>
                  <a:moveTo>
                    <a:pt x="181497" y="19105"/>
                  </a:moveTo>
                  <a:lnTo>
                    <a:pt x="277021" y="19105"/>
                  </a:lnTo>
                  <a:lnTo>
                    <a:pt x="277021" y="114630"/>
                  </a:lnTo>
                  <a:lnTo>
                    <a:pt x="181497" y="114630"/>
                  </a:lnTo>
                  <a:lnTo>
                    <a:pt x="181497" y="19105"/>
                  </a:lnTo>
                  <a:close/>
                  <a:moveTo>
                    <a:pt x="439413" y="324784"/>
                  </a:moveTo>
                  <a:lnTo>
                    <a:pt x="277021" y="324784"/>
                  </a:lnTo>
                  <a:lnTo>
                    <a:pt x="277021" y="210154"/>
                  </a:lnTo>
                  <a:cubicBezTo>
                    <a:pt x="277021" y="198691"/>
                    <a:pt x="269379" y="191049"/>
                    <a:pt x="257916" y="191049"/>
                  </a:cubicBezTo>
                  <a:lnTo>
                    <a:pt x="200602" y="191049"/>
                  </a:lnTo>
                  <a:cubicBezTo>
                    <a:pt x="189139" y="191049"/>
                    <a:pt x="181497" y="198691"/>
                    <a:pt x="181497" y="210154"/>
                  </a:cubicBezTo>
                  <a:lnTo>
                    <a:pt x="181497" y="324784"/>
                  </a:lnTo>
                  <a:lnTo>
                    <a:pt x="19105" y="324784"/>
                  </a:lnTo>
                  <a:lnTo>
                    <a:pt x="19105" y="76420"/>
                  </a:lnTo>
                  <a:lnTo>
                    <a:pt x="162392" y="76420"/>
                  </a:lnTo>
                  <a:lnTo>
                    <a:pt x="162392" y="114630"/>
                  </a:lnTo>
                  <a:cubicBezTo>
                    <a:pt x="162392" y="126092"/>
                    <a:pt x="170034" y="133734"/>
                    <a:pt x="181497" y="133734"/>
                  </a:cubicBezTo>
                  <a:lnTo>
                    <a:pt x="277021" y="133734"/>
                  </a:lnTo>
                  <a:cubicBezTo>
                    <a:pt x="288484" y="133734"/>
                    <a:pt x="296126" y="126092"/>
                    <a:pt x="296126" y="114630"/>
                  </a:cubicBezTo>
                  <a:lnTo>
                    <a:pt x="296126" y="76420"/>
                  </a:lnTo>
                  <a:lnTo>
                    <a:pt x="439413" y="76420"/>
                  </a:lnTo>
                  <a:lnTo>
                    <a:pt x="439413" y="324784"/>
                  </a:lnTo>
                  <a:close/>
                  <a:moveTo>
                    <a:pt x="238811" y="38210"/>
                  </a:moveTo>
                  <a:lnTo>
                    <a:pt x="219707" y="38210"/>
                  </a:lnTo>
                  <a:lnTo>
                    <a:pt x="219707" y="57315"/>
                  </a:lnTo>
                  <a:lnTo>
                    <a:pt x="200602" y="57315"/>
                  </a:lnTo>
                  <a:lnTo>
                    <a:pt x="200602" y="76420"/>
                  </a:lnTo>
                  <a:lnTo>
                    <a:pt x="219707" y="76420"/>
                  </a:lnTo>
                  <a:lnTo>
                    <a:pt x="219707" y="95525"/>
                  </a:lnTo>
                  <a:lnTo>
                    <a:pt x="238811" y="95525"/>
                  </a:lnTo>
                  <a:lnTo>
                    <a:pt x="238811" y="76420"/>
                  </a:lnTo>
                  <a:lnTo>
                    <a:pt x="257916" y="76420"/>
                  </a:lnTo>
                  <a:lnTo>
                    <a:pt x="257916" y="57315"/>
                  </a:lnTo>
                  <a:lnTo>
                    <a:pt x="238811" y="57315"/>
                  </a:lnTo>
                  <a:lnTo>
                    <a:pt x="238811" y="38210"/>
                  </a:lnTo>
                  <a:close/>
                  <a:moveTo>
                    <a:pt x="57315" y="124182"/>
                  </a:moveTo>
                  <a:lnTo>
                    <a:pt x="74509" y="124182"/>
                  </a:lnTo>
                  <a:lnTo>
                    <a:pt x="74509" y="171944"/>
                  </a:lnTo>
                  <a:lnTo>
                    <a:pt x="57315" y="171944"/>
                  </a:lnTo>
                  <a:lnTo>
                    <a:pt x="57315" y="124182"/>
                  </a:lnTo>
                  <a:close/>
                  <a:moveTo>
                    <a:pt x="57315" y="219707"/>
                  </a:moveTo>
                  <a:lnTo>
                    <a:pt x="74509" y="219707"/>
                  </a:lnTo>
                  <a:lnTo>
                    <a:pt x="74509" y="267469"/>
                  </a:lnTo>
                  <a:lnTo>
                    <a:pt x="57315" y="267469"/>
                  </a:lnTo>
                  <a:lnTo>
                    <a:pt x="57315" y="219707"/>
                  </a:lnTo>
                  <a:close/>
                  <a:moveTo>
                    <a:pt x="114630" y="219707"/>
                  </a:moveTo>
                  <a:lnTo>
                    <a:pt x="131824" y="219707"/>
                  </a:lnTo>
                  <a:lnTo>
                    <a:pt x="131824" y="267469"/>
                  </a:lnTo>
                  <a:lnTo>
                    <a:pt x="114630" y="267469"/>
                  </a:lnTo>
                  <a:lnTo>
                    <a:pt x="114630" y="219707"/>
                  </a:lnTo>
                  <a:close/>
                  <a:moveTo>
                    <a:pt x="114630" y="124182"/>
                  </a:moveTo>
                  <a:lnTo>
                    <a:pt x="131824" y="124182"/>
                  </a:lnTo>
                  <a:lnTo>
                    <a:pt x="131824" y="171944"/>
                  </a:lnTo>
                  <a:lnTo>
                    <a:pt x="114630" y="171944"/>
                  </a:lnTo>
                  <a:lnTo>
                    <a:pt x="114630" y="124182"/>
                  </a:lnTo>
                  <a:close/>
                  <a:moveTo>
                    <a:pt x="324784" y="124182"/>
                  </a:moveTo>
                  <a:lnTo>
                    <a:pt x="341978" y="124182"/>
                  </a:lnTo>
                  <a:lnTo>
                    <a:pt x="341978" y="171944"/>
                  </a:lnTo>
                  <a:lnTo>
                    <a:pt x="324784" y="171944"/>
                  </a:lnTo>
                  <a:lnTo>
                    <a:pt x="324784" y="124182"/>
                  </a:lnTo>
                  <a:close/>
                  <a:moveTo>
                    <a:pt x="324784" y="219707"/>
                  </a:moveTo>
                  <a:lnTo>
                    <a:pt x="341978" y="219707"/>
                  </a:lnTo>
                  <a:lnTo>
                    <a:pt x="341978" y="267469"/>
                  </a:lnTo>
                  <a:lnTo>
                    <a:pt x="324784" y="267469"/>
                  </a:lnTo>
                  <a:lnTo>
                    <a:pt x="324784" y="219707"/>
                  </a:lnTo>
                  <a:close/>
                  <a:moveTo>
                    <a:pt x="382098" y="219707"/>
                  </a:moveTo>
                  <a:lnTo>
                    <a:pt x="399293" y="219707"/>
                  </a:lnTo>
                  <a:lnTo>
                    <a:pt x="399293" y="267469"/>
                  </a:lnTo>
                  <a:lnTo>
                    <a:pt x="382098" y="267469"/>
                  </a:lnTo>
                  <a:lnTo>
                    <a:pt x="382098" y="219707"/>
                  </a:lnTo>
                  <a:close/>
                  <a:moveTo>
                    <a:pt x="382098" y="124182"/>
                  </a:moveTo>
                  <a:lnTo>
                    <a:pt x="399293" y="124182"/>
                  </a:lnTo>
                  <a:lnTo>
                    <a:pt x="399293" y="171944"/>
                  </a:lnTo>
                  <a:lnTo>
                    <a:pt x="382098" y="171944"/>
                  </a:lnTo>
                  <a:lnTo>
                    <a:pt x="382098" y="124182"/>
                  </a:lnTo>
                  <a:close/>
                </a:path>
              </a:pathLst>
            </a:custGeom>
            <a:solidFill>
              <a:schemeClr val="bg1"/>
            </a:solidFill>
            <a:ln w="1905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219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551489A-C673-4D67-85D7-1FAB58312E0B}"/>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flipH="1">
            <a:off x="0" y="0"/>
            <a:ext cx="12192000" cy="6858002"/>
          </a:xfrm>
          <a:prstGeom prst="rect">
            <a:avLst/>
          </a:prstGeom>
        </p:spPr>
      </p:pic>
      <p:sp>
        <p:nvSpPr>
          <p:cNvPr id="4" name="Title 1">
            <a:extLst>
              <a:ext uri="{FF2B5EF4-FFF2-40B4-BE49-F238E27FC236}">
                <a16:creationId xmlns:a16="http://schemas.microsoft.com/office/drawing/2014/main" id="{B5A8E8C6-F7B1-42DD-AE88-CC6618B5583F}"/>
              </a:ext>
            </a:extLst>
          </p:cNvPr>
          <p:cNvSpPr>
            <a:spLocks noGrp="1"/>
          </p:cNvSpPr>
          <p:nvPr>
            <p:ph type="title" idx="4294967295"/>
          </p:nvPr>
        </p:nvSpPr>
        <p:spPr>
          <a:xfrm>
            <a:off x="197196" y="453624"/>
            <a:ext cx="6314693" cy="657329"/>
          </a:xfrm>
          <a:solidFill>
            <a:schemeClr val="accent2"/>
          </a:solidFill>
        </p:spPr>
        <p:txBody>
          <a:bodyPr>
            <a:normAutofit/>
          </a:bodyPr>
          <a:lstStyle/>
          <a:p>
            <a:r>
              <a:rPr lang="en-US" sz="3600" b="1" dirty="0">
                <a:solidFill>
                  <a:schemeClr val="accent2"/>
                </a:solidFill>
                <a:latin typeface="CVS Health Sans" panose="020B0504020202020204"/>
              </a:rPr>
              <a:t> </a:t>
            </a:r>
            <a:r>
              <a:rPr lang="en-US" sz="3600" b="1" dirty="0">
                <a:solidFill>
                  <a:srgbClr val="0B315E"/>
                </a:solidFill>
                <a:latin typeface="CVS Health Sans" panose="020B0504020202020204"/>
              </a:rPr>
              <a:t>So, let’s talk about:</a:t>
            </a:r>
          </a:p>
        </p:txBody>
      </p:sp>
      <p:sp>
        <p:nvSpPr>
          <p:cNvPr id="22" name="TextBox 21">
            <a:extLst>
              <a:ext uri="{FF2B5EF4-FFF2-40B4-BE49-F238E27FC236}">
                <a16:creationId xmlns:a16="http://schemas.microsoft.com/office/drawing/2014/main" id="{698A34F1-823C-4E27-9719-2C4A40AA312D}"/>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VS Health Sans" panose="020B0504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a:t>
            </a:fld>
            <a:r>
              <a:rPr kumimoji="0" lang="en-US" sz="800" b="0" i="0" u="none" strike="noStrike" kern="1200" cap="none" spc="0" normalizeH="0" baseline="0" noProof="0" dirty="0">
                <a:ln>
                  <a:noFill/>
                </a:ln>
                <a:solidFill>
                  <a:schemeClr val="accent1"/>
                </a:solidFill>
                <a:effectLst/>
                <a:uLnTx/>
                <a:uFillTx/>
                <a:latin typeface="CVS Health Sans" panose="020B0504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VS Health Sans" panose="020B0504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VS Health Sans" panose="020B0504020202020204" pitchFamily="34" charset="0"/>
              <a:ea typeface="+mn-ea"/>
              <a:cs typeface="Arial" pitchFamily="34" charset="0"/>
            </a:endParaRPr>
          </a:p>
        </p:txBody>
      </p:sp>
      <p:sp>
        <p:nvSpPr>
          <p:cNvPr id="2" name="TextBox 1">
            <a:extLst>
              <a:ext uri="{FF2B5EF4-FFF2-40B4-BE49-F238E27FC236}">
                <a16:creationId xmlns:a16="http://schemas.microsoft.com/office/drawing/2014/main" id="{6CFBDE28-A1F0-E863-1D99-859C5D921040}"/>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nvGrpSpPr>
          <p:cNvPr id="7" name="Group 6">
            <a:extLst>
              <a:ext uri="{FF2B5EF4-FFF2-40B4-BE49-F238E27FC236}">
                <a16:creationId xmlns:a16="http://schemas.microsoft.com/office/drawing/2014/main" id="{A11EDCEA-D8D6-63BC-ABDD-F29A842A59B0}"/>
              </a:ext>
            </a:extLst>
          </p:cNvPr>
          <p:cNvGrpSpPr/>
          <p:nvPr/>
        </p:nvGrpSpPr>
        <p:grpSpPr>
          <a:xfrm>
            <a:off x="517510" y="1331721"/>
            <a:ext cx="3891204" cy="4590515"/>
            <a:chOff x="517510" y="1331721"/>
            <a:chExt cx="3891204" cy="4590515"/>
          </a:xfrm>
        </p:grpSpPr>
        <p:sp>
          <p:nvSpPr>
            <p:cNvPr id="5" name="Rectangle: Rounded Corners 4">
              <a:extLst>
                <a:ext uri="{FF2B5EF4-FFF2-40B4-BE49-F238E27FC236}">
                  <a16:creationId xmlns:a16="http://schemas.microsoft.com/office/drawing/2014/main" id="{8A032C38-BA79-4E2D-8144-F41763ADEA9B}"/>
                </a:ext>
              </a:extLst>
            </p:cNvPr>
            <p:cNvSpPr/>
            <p:nvPr/>
          </p:nvSpPr>
          <p:spPr>
            <a:xfrm>
              <a:off x="622355" y="1425066"/>
              <a:ext cx="3786359" cy="4497170"/>
            </a:xfrm>
            <a:prstGeom prst="round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AB6FE0E4-4DDF-993F-8F22-06FEE39CC7BF}"/>
                </a:ext>
              </a:extLst>
            </p:cNvPr>
            <p:cNvSpPr/>
            <p:nvPr/>
          </p:nvSpPr>
          <p:spPr>
            <a:xfrm>
              <a:off x="517510" y="1331721"/>
              <a:ext cx="3786359" cy="44971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35A71E8-0FD6-4431-8032-02434AECB5AD}"/>
                </a:ext>
              </a:extLst>
            </p:cNvPr>
            <p:cNvSpPr txBox="1"/>
            <p:nvPr/>
          </p:nvSpPr>
          <p:spPr>
            <a:xfrm>
              <a:off x="775341" y="1666447"/>
              <a:ext cx="3252373" cy="2062103"/>
            </a:xfrm>
            <a:prstGeom prst="rect">
              <a:avLst/>
            </a:prstGeom>
            <a:noFill/>
          </p:spPr>
          <p:txBody>
            <a:bodyPr wrap="square">
              <a:spAutoFit/>
            </a:bodyPr>
            <a:lstStyle/>
            <a:p>
              <a:pPr marL="228600" lvl="1" indent="-228600">
                <a:spcAft>
                  <a:spcPts val="1200"/>
                </a:spcAft>
                <a:buClr>
                  <a:prstClr val="white"/>
                </a:buClr>
                <a:buFont typeface="Wingdings 2" panose="05020102010507070707" pitchFamily="18" charset="2"/>
                <a:buChar char=""/>
                <a:defRPr/>
              </a:pPr>
              <a:r>
                <a:rPr kumimoji="0" lang="en-US" b="0" i="0" u="none" strike="noStrike" kern="0" cap="none" spc="0" normalizeH="0" baseline="0" noProof="0" dirty="0">
                  <a:ln>
                    <a:noFill/>
                  </a:ln>
                  <a:solidFill>
                    <a:schemeClr val="bg1"/>
                  </a:solidFill>
                  <a:effectLst/>
                  <a:uLnTx/>
                  <a:uFillTx/>
                  <a:latin typeface="CVS Health Sans" panose="020B0504020202020204" pitchFamily="34" charset="0"/>
                  <a:sym typeface="Helvetica Neue"/>
                </a:rPr>
                <a:t>What you should know about your health care. </a:t>
              </a:r>
            </a:p>
            <a:p>
              <a:pPr marL="228600" lvl="1" indent="-228600">
                <a:spcAft>
                  <a:spcPts val="1200"/>
                </a:spcAft>
                <a:buClr>
                  <a:prstClr val="white"/>
                </a:buClr>
                <a:buFont typeface="Wingdings 2" panose="05020102010507070707" pitchFamily="18" charset="2"/>
                <a:buChar char=""/>
                <a:defRPr/>
              </a:pPr>
              <a:r>
                <a:rPr kumimoji="0" lang="en-US" b="0" i="0" u="none" strike="noStrike" kern="0" cap="none" spc="0" normalizeH="0" baseline="0" noProof="0" dirty="0">
                  <a:ln>
                    <a:noFill/>
                  </a:ln>
                  <a:solidFill>
                    <a:schemeClr val="bg1"/>
                  </a:solidFill>
                  <a:effectLst/>
                  <a:uLnTx/>
                  <a:uFillTx/>
                  <a:latin typeface="CVS Health Sans" panose="020B0504020202020204" pitchFamily="34" charset="0"/>
                  <a:sym typeface="Helvetica Neue"/>
                </a:rPr>
                <a:t>Choosing the best options for you and your family.</a:t>
              </a:r>
            </a:p>
            <a:p>
              <a:pPr marL="228600" lvl="1" indent="-228600">
                <a:spcAft>
                  <a:spcPts val="1200"/>
                </a:spcAft>
                <a:buClr>
                  <a:prstClr val="white"/>
                </a:buClr>
                <a:buFont typeface="Wingdings 2" panose="05020102010507070707" pitchFamily="18" charset="2"/>
                <a:buChar char=""/>
                <a:defRPr/>
              </a:pPr>
              <a:r>
                <a:rPr kumimoji="0" lang="en-US" b="0" i="0" u="none" strike="noStrike" kern="0" cap="none" spc="0" normalizeH="0" baseline="0" noProof="0" dirty="0">
                  <a:ln>
                    <a:noFill/>
                  </a:ln>
                  <a:solidFill>
                    <a:schemeClr val="bg1"/>
                  </a:solidFill>
                  <a:effectLst/>
                  <a:uLnTx/>
                  <a:uFillTx/>
                  <a:latin typeface="CVS Health Sans" panose="020B0504020202020204" pitchFamily="34" charset="0"/>
                  <a:sym typeface="Helvetica Neue"/>
                </a:rPr>
                <a:t>How to enroll and start using your benefits.</a:t>
              </a:r>
            </a:p>
          </p:txBody>
        </p:sp>
        <p:sp>
          <p:nvSpPr>
            <p:cNvPr id="6" name="Graphic 196" descr="Research icon.">
              <a:extLst>
                <a:ext uri="{FF2B5EF4-FFF2-40B4-BE49-F238E27FC236}">
                  <a16:creationId xmlns:a16="http://schemas.microsoft.com/office/drawing/2014/main" id="{C39DE01F-7EAB-603D-A74D-9147132806C6}"/>
                </a:ext>
              </a:extLst>
            </p:cNvPr>
            <p:cNvSpPr>
              <a:spLocks noChangeAspect="1"/>
            </p:cNvSpPr>
            <p:nvPr/>
          </p:nvSpPr>
          <p:spPr>
            <a:xfrm>
              <a:off x="1817652" y="3949318"/>
              <a:ext cx="1122061" cy="1483616"/>
            </a:xfrm>
            <a:custGeom>
              <a:avLst/>
              <a:gdLst>
                <a:gd name="connsiteX0" fmla="*/ 57315 w 343888"/>
                <a:gd name="connsiteY0" fmla="*/ 57315 h 454697"/>
                <a:gd name="connsiteX1" fmla="*/ 286574 w 343888"/>
                <a:gd name="connsiteY1" fmla="*/ 57315 h 454697"/>
                <a:gd name="connsiteX2" fmla="*/ 286574 w 343888"/>
                <a:gd name="connsiteY2" fmla="*/ 76420 h 454697"/>
                <a:gd name="connsiteX3" fmla="*/ 57315 w 343888"/>
                <a:gd name="connsiteY3" fmla="*/ 76420 h 454697"/>
                <a:gd name="connsiteX4" fmla="*/ 57315 w 343888"/>
                <a:gd name="connsiteY4" fmla="*/ 57315 h 454697"/>
                <a:gd name="connsiteX5" fmla="*/ 57315 w 343888"/>
                <a:gd name="connsiteY5" fmla="*/ 114630 h 454697"/>
                <a:gd name="connsiteX6" fmla="*/ 286574 w 343888"/>
                <a:gd name="connsiteY6" fmla="*/ 114630 h 454697"/>
                <a:gd name="connsiteX7" fmla="*/ 286574 w 343888"/>
                <a:gd name="connsiteY7" fmla="*/ 133734 h 454697"/>
                <a:gd name="connsiteX8" fmla="*/ 57315 w 343888"/>
                <a:gd name="connsiteY8" fmla="*/ 133734 h 454697"/>
                <a:gd name="connsiteX9" fmla="*/ 57315 w 343888"/>
                <a:gd name="connsiteY9" fmla="*/ 114630 h 454697"/>
                <a:gd name="connsiteX10" fmla="*/ 343889 w 343888"/>
                <a:gd name="connsiteY10" fmla="*/ 19105 h 454697"/>
                <a:gd name="connsiteX11" fmla="*/ 324784 w 343888"/>
                <a:gd name="connsiteY11" fmla="*/ 0 h 454697"/>
                <a:gd name="connsiteX12" fmla="*/ 21015 w 343888"/>
                <a:gd name="connsiteY12" fmla="*/ 0 h 454697"/>
                <a:gd name="connsiteX13" fmla="*/ 0 w 343888"/>
                <a:gd name="connsiteY13" fmla="*/ 19105 h 454697"/>
                <a:gd name="connsiteX14" fmla="*/ 0 w 343888"/>
                <a:gd name="connsiteY14" fmla="*/ 19105 h 454697"/>
                <a:gd name="connsiteX15" fmla="*/ 0 w 343888"/>
                <a:gd name="connsiteY15" fmla="*/ 401203 h 454697"/>
                <a:gd name="connsiteX16" fmla="*/ 19105 w 343888"/>
                <a:gd name="connsiteY16" fmla="*/ 420308 h 454697"/>
                <a:gd name="connsiteX17" fmla="*/ 280842 w 343888"/>
                <a:gd name="connsiteY17" fmla="*/ 420308 h 454697"/>
                <a:gd name="connsiteX18" fmla="*/ 307589 w 343888"/>
                <a:gd name="connsiteY18" fmla="*/ 454697 h 454697"/>
                <a:gd name="connsiteX19" fmla="*/ 322873 w 343888"/>
                <a:gd name="connsiteY19" fmla="*/ 443234 h 454697"/>
                <a:gd name="connsiteX20" fmla="*/ 305679 w 343888"/>
                <a:gd name="connsiteY20" fmla="*/ 420308 h 454697"/>
                <a:gd name="connsiteX21" fmla="*/ 324784 w 343888"/>
                <a:gd name="connsiteY21" fmla="*/ 420308 h 454697"/>
                <a:gd name="connsiteX22" fmla="*/ 338157 w 343888"/>
                <a:gd name="connsiteY22" fmla="*/ 414577 h 454697"/>
                <a:gd name="connsiteX23" fmla="*/ 343889 w 343888"/>
                <a:gd name="connsiteY23" fmla="*/ 401203 h 454697"/>
                <a:gd name="connsiteX24" fmla="*/ 343889 w 343888"/>
                <a:gd name="connsiteY24" fmla="*/ 286574 h 454697"/>
                <a:gd name="connsiteX25" fmla="*/ 343889 w 343888"/>
                <a:gd name="connsiteY25" fmla="*/ 19105 h 454697"/>
                <a:gd name="connsiteX26" fmla="*/ 324784 w 343888"/>
                <a:gd name="connsiteY26" fmla="*/ 401203 h 454697"/>
                <a:gd name="connsiteX27" fmla="*/ 290395 w 343888"/>
                <a:gd name="connsiteY27" fmla="*/ 401203 h 454697"/>
                <a:gd name="connsiteX28" fmla="*/ 236901 w 343888"/>
                <a:gd name="connsiteY28" fmla="*/ 330515 h 454697"/>
                <a:gd name="connsiteX29" fmla="*/ 248364 w 343888"/>
                <a:gd name="connsiteY29" fmla="*/ 319052 h 454697"/>
                <a:gd name="connsiteX30" fmla="*/ 242632 w 343888"/>
                <a:gd name="connsiteY30" fmla="*/ 177676 h 454697"/>
                <a:gd name="connsiteX31" fmla="*/ 101256 w 343888"/>
                <a:gd name="connsiteY31" fmla="*/ 183407 h 454697"/>
                <a:gd name="connsiteX32" fmla="*/ 106988 w 343888"/>
                <a:gd name="connsiteY32" fmla="*/ 324784 h 454697"/>
                <a:gd name="connsiteX33" fmla="*/ 164302 w 343888"/>
                <a:gd name="connsiteY33" fmla="*/ 351530 h 454697"/>
                <a:gd name="connsiteX34" fmla="*/ 173855 w 343888"/>
                <a:gd name="connsiteY34" fmla="*/ 351530 h 454697"/>
                <a:gd name="connsiteX35" fmla="*/ 217796 w 343888"/>
                <a:gd name="connsiteY35" fmla="*/ 341978 h 454697"/>
                <a:gd name="connsiteX36" fmla="*/ 263648 w 343888"/>
                <a:gd name="connsiteY36" fmla="*/ 401203 h 454697"/>
                <a:gd name="connsiteX37" fmla="*/ 19105 w 343888"/>
                <a:gd name="connsiteY37" fmla="*/ 401203 h 454697"/>
                <a:gd name="connsiteX38" fmla="*/ 19105 w 343888"/>
                <a:gd name="connsiteY38" fmla="*/ 19105 h 454697"/>
                <a:gd name="connsiteX39" fmla="*/ 21015 w 343888"/>
                <a:gd name="connsiteY39" fmla="*/ 19105 h 454697"/>
                <a:gd name="connsiteX40" fmla="*/ 324784 w 343888"/>
                <a:gd name="connsiteY40" fmla="*/ 19105 h 454697"/>
                <a:gd name="connsiteX41" fmla="*/ 324784 w 343888"/>
                <a:gd name="connsiteY41" fmla="*/ 286574 h 454697"/>
                <a:gd name="connsiteX42" fmla="*/ 324784 w 343888"/>
                <a:gd name="connsiteY42" fmla="*/ 401203 h 454697"/>
                <a:gd name="connsiteX43" fmla="*/ 234990 w 343888"/>
                <a:gd name="connsiteY43" fmla="*/ 307589 h 454697"/>
                <a:gd name="connsiteX44" fmla="*/ 219707 w 343888"/>
                <a:gd name="connsiteY44" fmla="*/ 320963 h 454697"/>
                <a:gd name="connsiteX45" fmla="*/ 170034 w 343888"/>
                <a:gd name="connsiteY45" fmla="*/ 332426 h 454697"/>
                <a:gd name="connsiteX46" fmla="*/ 93614 w 343888"/>
                <a:gd name="connsiteY46" fmla="*/ 248364 h 454697"/>
                <a:gd name="connsiteX47" fmla="*/ 177676 w 343888"/>
                <a:gd name="connsiteY47" fmla="*/ 171944 h 454697"/>
                <a:gd name="connsiteX48" fmla="*/ 185318 w 343888"/>
                <a:gd name="connsiteY48" fmla="*/ 171944 h 454697"/>
                <a:gd name="connsiteX49" fmla="*/ 257916 w 343888"/>
                <a:gd name="connsiteY49" fmla="*/ 259827 h 454697"/>
                <a:gd name="connsiteX50" fmla="*/ 234990 w 343888"/>
                <a:gd name="connsiteY50" fmla="*/ 307589 h 454697"/>
                <a:gd name="connsiteX51" fmla="*/ 234990 w 343888"/>
                <a:gd name="connsiteY51" fmla="*/ 307589 h 454697"/>
                <a:gd name="connsiteX52" fmla="*/ 181497 w 343888"/>
                <a:gd name="connsiteY52" fmla="*/ 192960 h 454697"/>
                <a:gd name="connsiteX53" fmla="*/ 179586 w 343888"/>
                <a:gd name="connsiteY53" fmla="*/ 213975 h 454697"/>
                <a:gd name="connsiteX54" fmla="*/ 215886 w 343888"/>
                <a:gd name="connsiteY54" fmla="*/ 257916 h 454697"/>
                <a:gd name="connsiteX55" fmla="*/ 236901 w 343888"/>
                <a:gd name="connsiteY55" fmla="*/ 259827 h 454697"/>
                <a:gd name="connsiteX56" fmla="*/ 181497 w 343888"/>
                <a:gd name="connsiteY56" fmla="*/ 192960 h 45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43888" h="454697">
                  <a:moveTo>
                    <a:pt x="57315" y="57315"/>
                  </a:moveTo>
                  <a:lnTo>
                    <a:pt x="286574" y="57315"/>
                  </a:lnTo>
                  <a:lnTo>
                    <a:pt x="286574" y="76420"/>
                  </a:lnTo>
                  <a:lnTo>
                    <a:pt x="57315" y="76420"/>
                  </a:lnTo>
                  <a:lnTo>
                    <a:pt x="57315" y="57315"/>
                  </a:lnTo>
                  <a:close/>
                  <a:moveTo>
                    <a:pt x="57315" y="114630"/>
                  </a:moveTo>
                  <a:lnTo>
                    <a:pt x="286574" y="114630"/>
                  </a:lnTo>
                  <a:lnTo>
                    <a:pt x="286574" y="133734"/>
                  </a:lnTo>
                  <a:lnTo>
                    <a:pt x="57315" y="133734"/>
                  </a:lnTo>
                  <a:lnTo>
                    <a:pt x="57315" y="114630"/>
                  </a:lnTo>
                  <a:close/>
                  <a:moveTo>
                    <a:pt x="343889" y="19105"/>
                  </a:moveTo>
                  <a:cubicBezTo>
                    <a:pt x="343889" y="7642"/>
                    <a:pt x="336247" y="0"/>
                    <a:pt x="324784" y="0"/>
                  </a:cubicBezTo>
                  <a:lnTo>
                    <a:pt x="21015" y="0"/>
                  </a:lnTo>
                  <a:cubicBezTo>
                    <a:pt x="9552" y="0"/>
                    <a:pt x="0" y="7642"/>
                    <a:pt x="0" y="19105"/>
                  </a:cubicBezTo>
                  <a:cubicBezTo>
                    <a:pt x="0" y="19105"/>
                    <a:pt x="0" y="19105"/>
                    <a:pt x="0" y="19105"/>
                  </a:cubicBezTo>
                  <a:lnTo>
                    <a:pt x="0" y="401203"/>
                  </a:lnTo>
                  <a:cubicBezTo>
                    <a:pt x="0" y="412666"/>
                    <a:pt x="7642" y="420308"/>
                    <a:pt x="19105" y="420308"/>
                  </a:cubicBezTo>
                  <a:lnTo>
                    <a:pt x="280842" y="420308"/>
                  </a:lnTo>
                  <a:lnTo>
                    <a:pt x="307589" y="454697"/>
                  </a:lnTo>
                  <a:lnTo>
                    <a:pt x="322873" y="443234"/>
                  </a:lnTo>
                  <a:lnTo>
                    <a:pt x="305679" y="420308"/>
                  </a:lnTo>
                  <a:lnTo>
                    <a:pt x="324784" y="420308"/>
                  </a:lnTo>
                  <a:cubicBezTo>
                    <a:pt x="330515" y="420308"/>
                    <a:pt x="334336" y="418398"/>
                    <a:pt x="338157" y="414577"/>
                  </a:cubicBezTo>
                  <a:cubicBezTo>
                    <a:pt x="341978" y="410756"/>
                    <a:pt x="343889" y="406935"/>
                    <a:pt x="343889" y="401203"/>
                  </a:cubicBezTo>
                  <a:lnTo>
                    <a:pt x="343889" y="286574"/>
                  </a:lnTo>
                  <a:lnTo>
                    <a:pt x="343889" y="19105"/>
                  </a:lnTo>
                  <a:close/>
                  <a:moveTo>
                    <a:pt x="324784" y="401203"/>
                  </a:moveTo>
                  <a:lnTo>
                    <a:pt x="290395" y="401203"/>
                  </a:lnTo>
                  <a:lnTo>
                    <a:pt x="236901" y="330515"/>
                  </a:lnTo>
                  <a:cubicBezTo>
                    <a:pt x="240722" y="326694"/>
                    <a:pt x="244543" y="322873"/>
                    <a:pt x="248364" y="319052"/>
                  </a:cubicBezTo>
                  <a:cubicBezTo>
                    <a:pt x="286574" y="278932"/>
                    <a:pt x="282753" y="215886"/>
                    <a:pt x="242632" y="177676"/>
                  </a:cubicBezTo>
                  <a:cubicBezTo>
                    <a:pt x="202512" y="139466"/>
                    <a:pt x="139466" y="143287"/>
                    <a:pt x="101256" y="183407"/>
                  </a:cubicBezTo>
                  <a:cubicBezTo>
                    <a:pt x="63046" y="223528"/>
                    <a:pt x="66867" y="286574"/>
                    <a:pt x="106988" y="324784"/>
                  </a:cubicBezTo>
                  <a:cubicBezTo>
                    <a:pt x="122271" y="340068"/>
                    <a:pt x="143287" y="347710"/>
                    <a:pt x="164302" y="351530"/>
                  </a:cubicBezTo>
                  <a:cubicBezTo>
                    <a:pt x="168123" y="351530"/>
                    <a:pt x="170034" y="351530"/>
                    <a:pt x="173855" y="351530"/>
                  </a:cubicBezTo>
                  <a:cubicBezTo>
                    <a:pt x="189139" y="351530"/>
                    <a:pt x="204423" y="347710"/>
                    <a:pt x="217796" y="341978"/>
                  </a:cubicBezTo>
                  <a:lnTo>
                    <a:pt x="263648" y="401203"/>
                  </a:lnTo>
                  <a:lnTo>
                    <a:pt x="19105" y="401203"/>
                  </a:lnTo>
                  <a:lnTo>
                    <a:pt x="19105" y="19105"/>
                  </a:lnTo>
                  <a:cubicBezTo>
                    <a:pt x="19105" y="19105"/>
                    <a:pt x="19105" y="19105"/>
                    <a:pt x="21015" y="19105"/>
                  </a:cubicBezTo>
                  <a:lnTo>
                    <a:pt x="324784" y="19105"/>
                  </a:lnTo>
                  <a:lnTo>
                    <a:pt x="324784" y="286574"/>
                  </a:lnTo>
                  <a:lnTo>
                    <a:pt x="324784" y="401203"/>
                  </a:lnTo>
                  <a:close/>
                  <a:moveTo>
                    <a:pt x="234990" y="307589"/>
                  </a:moveTo>
                  <a:cubicBezTo>
                    <a:pt x="231170" y="313321"/>
                    <a:pt x="225438" y="317142"/>
                    <a:pt x="219707" y="320963"/>
                  </a:cubicBezTo>
                  <a:cubicBezTo>
                    <a:pt x="204423" y="330515"/>
                    <a:pt x="187228" y="334336"/>
                    <a:pt x="170034" y="332426"/>
                  </a:cubicBezTo>
                  <a:cubicBezTo>
                    <a:pt x="126092" y="330515"/>
                    <a:pt x="91704" y="292305"/>
                    <a:pt x="93614" y="248364"/>
                  </a:cubicBezTo>
                  <a:cubicBezTo>
                    <a:pt x="95525" y="204423"/>
                    <a:pt x="133734" y="170034"/>
                    <a:pt x="177676" y="171944"/>
                  </a:cubicBezTo>
                  <a:lnTo>
                    <a:pt x="185318" y="171944"/>
                  </a:lnTo>
                  <a:cubicBezTo>
                    <a:pt x="229259" y="175765"/>
                    <a:pt x="261737" y="215886"/>
                    <a:pt x="257916" y="259827"/>
                  </a:cubicBezTo>
                  <a:cubicBezTo>
                    <a:pt x="254095" y="277021"/>
                    <a:pt x="246453" y="292305"/>
                    <a:pt x="234990" y="307589"/>
                  </a:cubicBezTo>
                  <a:lnTo>
                    <a:pt x="234990" y="307589"/>
                  </a:lnTo>
                  <a:close/>
                  <a:moveTo>
                    <a:pt x="181497" y="192960"/>
                  </a:moveTo>
                  <a:lnTo>
                    <a:pt x="179586" y="213975"/>
                  </a:lnTo>
                  <a:cubicBezTo>
                    <a:pt x="200602" y="217796"/>
                    <a:pt x="215886" y="236901"/>
                    <a:pt x="215886" y="257916"/>
                  </a:cubicBezTo>
                  <a:lnTo>
                    <a:pt x="236901" y="259827"/>
                  </a:lnTo>
                  <a:cubicBezTo>
                    <a:pt x="236901" y="225438"/>
                    <a:pt x="213975" y="196781"/>
                    <a:pt x="181497" y="192960"/>
                  </a:cubicBezTo>
                  <a:close/>
                </a:path>
              </a:pathLst>
            </a:custGeom>
            <a:solidFill>
              <a:schemeClr val="bg1"/>
            </a:solidFill>
            <a:ln w="1905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53131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CF8AF-F79B-4D1E-2922-E6B4C17176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0" y="0"/>
            <a:ext cx="12207644" cy="6858000"/>
          </a:xfrm>
          <a:prstGeom prst="rect">
            <a:avLst/>
          </a:prstGeom>
        </p:spPr>
      </p:pic>
      <p:sp>
        <p:nvSpPr>
          <p:cNvPr id="6" name="Text Placeholder 2">
            <a:extLst>
              <a:ext uri="{FF2B5EF4-FFF2-40B4-BE49-F238E27FC236}">
                <a16:creationId xmlns:a16="http://schemas.microsoft.com/office/drawing/2014/main" id="{608FFE32-6097-5EB3-0497-D678D1BBFE0B}"/>
              </a:ext>
            </a:extLst>
          </p:cNvPr>
          <p:cNvSpPr txBox="1"/>
          <p:nvPr/>
        </p:nvSpPr>
        <p:spPr>
          <a:xfrm>
            <a:off x="394030" y="327157"/>
            <a:ext cx="5092370" cy="1092607"/>
          </a:xfrm>
          <a:prstGeom prst="rect">
            <a:avLst/>
          </a:prstGeom>
          <a:ln w="12700">
            <a:miter lim="400000"/>
          </a:ln>
          <a:extLst>
            <a:ext uri="{C572A759-6A51-4108-AA02-DFA0A04FC94B}">
              <ma14:wrappingTextBoxFlag xmlns="" xmlns:ma14="http://schemas.microsoft.com/office/mac/drawingml/2011/main" val="1"/>
            </a:ext>
          </a:extLst>
        </p:spPr>
        <p:txBody>
          <a:bodyPr wrap="square" lIns="45707" rIns="45707">
            <a:spAutoFit/>
          </a:bodyPr>
          <a:lstStyle>
            <a:lvl1pPr algn="ctr" defTabSz="457200">
              <a:defRPr sz="1200">
                <a:solidFill>
                  <a:srgbClr val="FFFFFF"/>
                </a:solidFill>
                <a:latin typeface="Open Sans Semibold"/>
                <a:ea typeface="Open Sans Semibold"/>
                <a:cs typeface="Open Sans Semibold"/>
                <a:sym typeface="Open Sans Semibold"/>
              </a:defRPr>
            </a:lvl1p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200" normalizeH="0" baseline="0" noProof="0" dirty="0">
                <a:ln>
                  <a:noFill/>
                </a:ln>
                <a:solidFill>
                  <a:srgbClr val="0B315E"/>
                </a:solidFill>
                <a:effectLst/>
                <a:uLnTx/>
                <a:uFillTx/>
                <a:latin typeface="CVS Health Sans" panose="020B0504020202020204" pitchFamily="34" charset="0"/>
                <a:ea typeface="Open Sans SemiBold"/>
                <a:cs typeface="Open Sans SemiBold"/>
                <a:sym typeface="Open Sans Semibold"/>
              </a:rPr>
              <a:t>Questions?</a:t>
            </a:r>
          </a:p>
        </p:txBody>
      </p:sp>
      <p:grpSp>
        <p:nvGrpSpPr>
          <p:cNvPr id="2" name="Group 1">
            <a:extLst>
              <a:ext uri="{FF2B5EF4-FFF2-40B4-BE49-F238E27FC236}">
                <a16:creationId xmlns:a16="http://schemas.microsoft.com/office/drawing/2014/main" id="{D1924384-61D6-1F4F-68C2-60757F42C403}"/>
              </a:ext>
            </a:extLst>
          </p:cNvPr>
          <p:cNvGrpSpPr/>
          <p:nvPr/>
        </p:nvGrpSpPr>
        <p:grpSpPr>
          <a:xfrm>
            <a:off x="232611" y="6480904"/>
            <a:ext cx="11728121" cy="215444"/>
            <a:chOff x="232611" y="6480904"/>
            <a:chExt cx="11728121" cy="215444"/>
          </a:xfrm>
        </p:grpSpPr>
        <p:sp>
          <p:nvSpPr>
            <p:cNvPr id="3" name="TextBox 2">
              <a:extLst>
                <a:ext uri="{FF2B5EF4-FFF2-40B4-BE49-F238E27FC236}">
                  <a16:creationId xmlns:a16="http://schemas.microsoft.com/office/drawing/2014/main" id="{AB3C03D6-F7A2-BD12-9EAD-A88868C6B705}"/>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30</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4" name="TextBox 3">
              <a:extLst>
                <a:ext uri="{FF2B5EF4-FFF2-40B4-BE49-F238E27FC236}">
                  <a16:creationId xmlns:a16="http://schemas.microsoft.com/office/drawing/2014/main" id="{A22BA9B6-40DA-A4F4-A4C2-5243C33FABA5}"/>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accent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631910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running with a kite in the air&#10;&#10;Description automatically generated with medium confidence">
            <a:extLst>
              <a:ext uri="{FF2B5EF4-FFF2-40B4-BE49-F238E27FC236}">
                <a16:creationId xmlns:a16="http://schemas.microsoft.com/office/drawing/2014/main" id="{9E9A42A3-AE7D-310A-8F17-95F03361DB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5" y="1"/>
            <a:ext cx="12192805" cy="4944093"/>
          </a:xfrm>
          <a:prstGeom prst="rect">
            <a:avLst/>
          </a:prstGeom>
        </p:spPr>
      </p:pic>
      <p:sp>
        <p:nvSpPr>
          <p:cNvPr id="4" name="TextBox 3">
            <a:extLst>
              <a:ext uri="{FF2B5EF4-FFF2-40B4-BE49-F238E27FC236}">
                <a16:creationId xmlns:a16="http://schemas.microsoft.com/office/drawing/2014/main" id="{152C6FCA-4F7E-4FBB-968E-312FE0378BC1}"/>
              </a:ext>
            </a:extLst>
          </p:cNvPr>
          <p:cNvSpPr txBox="1"/>
          <p:nvPr/>
        </p:nvSpPr>
        <p:spPr>
          <a:xfrm>
            <a:off x="241319"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VS Health Sans" panose="020B0504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31</a:t>
            </a:fld>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Arial" pitchFamily="34" charset="0"/>
            </a:endParaRPr>
          </a:p>
        </p:txBody>
      </p:sp>
      <p:pic>
        <p:nvPicPr>
          <p:cNvPr id="9" name="Picture 8">
            <a:extLst>
              <a:ext uri="{FF2B5EF4-FFF2-40B4-BE49-F238E27FC236}">
                <a16:creationId xmlns:a16="http://schemas.microsoft.com/office/drawing/2014/main" id="{1B4F7C77-452D-F133-3F66-6F3E03CD58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09025" y="183694"/>
            <a:ext cx="5327380" cy="1251048"/>
          </a:xfrm>
          <a:prstGeom prst="rect">
            <a:avLst/>
          </a:prstGeom>
        </p:spPr>
      </p:pic>
      <p:grpSp>
        <p:nvGrpSpPr>
          <p:cNvPr id="12" name="Group 11">
            <a:extLst>
              <a:ext uri="{FF2B5EF4-FFF2-40B4-BE49-F238E27FC236}">
                <a16:creationId xmlns:a16="http://schemas.microsoft.com/office/drawing/2014/main" id="{739E1E9D-D87B-FAEF-887B-5425167785CA}"/>
              </a:ext>
            </a:extLst>
          </p:cNvPr>
          <p:cNvGrpSpPr/>
          <p:nvPr/>
        </p:nvGrpSpPr>
        <p:grpSpPr>
          <a:xfrm>
            <a:off x="-1" y="4848726"/>
            <a:ext cx="12192000" cy="2009274"/>
            <a:chOff x="-1" y="4848726"/>
            <a:chExt cx="12192000" cy="2009274"/>
          </a:xfrm>
        </p:grpSpPr>
        <p:sp>
          <p:nvSpPr>
            <p:cNvPr id="3" name="Rectangle 2">
              <a:extLst>
                <a:ext uri="{FF2B5EF4-FFF2-40B4-BE49-F238E27FC236}">
                  <a16:creationId xmlns:a16="http://schemas.microsoft.com/office/drawing/2014/main" id="{D3692D8C-0CC3-4733-8C72-4260D78A87D3}"/>
                </a:ext>
              </a:extLst>
            </p:cNvPr>
            <p:cNvSpPr/>
            <p:nvPr/>
          </p:nvSpPr>
          <p:spPr>
            <a:xfrm>
              <a:off x="-1"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VS Health Sans" panose="020B0504020202020204" pitchFamily="34" charset="0"/>
                <a:ea typeface="+mn-ea"/>
                <a:cs typeface="+mn-cs"/>
              </a:endParaRPr>
            </a:p>
          </p:txBody>
        </p:sp>
        <p:sp>
          <p:nvSpPr>
            <p:cNvPr id="7" name="TextBox 6">
              <a:extLst>
                <a:ext uri="{FF2B5EF4-FFF2-40B4-BE49-F238E27FC236}">
                  <a16:creationId xmlns:a16="http://schemas.microsoft.com/office/drawing/2014/main" id="{59682B3C-47D1-4BB2-BE4F-B72EFC99E381}"/>
                </a:ext>
              </a:extLst>
            </p:cNvPr>
            <p:cNvSpPr txBox="1"/>
            <p:nvPr/>
          </p:nvSpPr>
          <p:spPr>
            <a:xfrm>
              <a:off x="318499" y="5203846"/>
              <a:ext cx="11507741" cy="1015663"/>
            </a:xfrm>
            <a:prstGeom prst="rect">
              <a:avLst/>
            </a:prstGeom>
            <a:noFill/>
          </p:spPr>
          <p:txBody>
            <a:bodyPr wrap="square" rtlCol="0" anchor="ctr">
              <a:spAutoFit/>
            </a:bodyPr>
            <a:lstStyle/>
            <a:p>
              <a:pPr algn="l"/>
              <a:r>
                <a:rPr lang="en-US" sz="1000" b="1" dirty="0">
                  <a:solidFill>
                    <a:schemeClr val="bg1"/>
                  </a:solidFill>
                  <a:latin typeface="CVS Health Sans" panose="020B0504020202020204" pitchFamily="34" charset="0"/>
                </a:rPr>
                <a:t>PROPRIETARY NOTICE</a:t>
              </a:r>
              <a:endParaRPr lang="en-US" sz="1000" dirty="0">
                <a:solidFill>
                  <a:schemeClr val="bg1"/>
                </a:solidFill>
                <a:latin typeface="CVS Health Sans" panose="020B0504020202020204" pitchFamily="34" charset="0"/>
              </a:endParaRPr>
            </a:p>
            <a:p>
              <a:pPr algn="l"/>
              <a:r>
                <a:rPr lang="en-US" sz="1000" b="1" dirty="0">
                  <a:solidFill>
                    <a:schemeClr val="bg1"/>
                  </a:solidFill>
                  <a:latin typeface="CVS Health Sans" panose="020B0504020202020204" pitchFamily="34" charset="0"/>
                </a:rPr>
                <a:t>IMPORTANT CONFIDENTIALITY NOTICE - PLEASE READ! </a:t>
              </a:r>
              <a:r>
                <a:rPr lang="en-US" sz="1000" dirty="0">
                  <a:solidFill>
                    <a:schemeClr val="bg1"/>
                  </a:solidFill>
                  <a:latin typeface="CVS Health Sans" panose="020B0504020202020204" pitchFamily="34" charset="0"/>
                </a:rPr>
                <a:t>This Confidential Information, provided by Meritain Health, is intended only for the use of the addressee and only for the purpose that it is being provided.  The Confidential information shall not be distributed, disclosed or conveyed to any consultant, subcontractor, vendor or other third party.  The addressee is required to use appropriate safeguards to protect the Confidential information from unauthorized disclosure.  If you are not the intended recipient, you are hereby notified that any disclosure, copying, distribution, or action taken in reliance on the contents of these documents is strictly prohibited. If you have received these documents in error, please notify the Meritain Health Privacy Officer immediately to arrange for their return at </a:t>
              </a:r>
              <a:r>
                <a:rPr lang="en-US" sz="1000" b="1" dirty="0">
                  <a:solidFill>
                    <a:schemeClr val="bg1"/>
                  </a:solidFill>
                  <a:latin typeface="CVS Health Sans" panose="020B0504020202020204" pitchFamily="34" charset="0"/>
                </a:rPr>
                <a:t>1.800.831.1166</a:t>
              </a:r>
              <a:r>
                <a:rPr lang="en-US" sz="1000" dirty="0">
                  <a:solidFill>
                    <a:schemeClr val="bg1"/>
                  </a:solidFill>
                  <a:latin typeface="CVS Health Sans" panose="020B0504020202020204" pitchFamily="34" charset="0"/>
                </a:rPr>
                <a:t>.</a:t>
              </a:r>
            </a:p>
          </p:txBody>
        </p:sp>
      </p:grpSp>
      <p:grpSp>
        <p:nvGrpSpPr>
          <p:cNvPr id="6" name="Group 5">
            <a:extLst>
              <a:ext uri="{FF2B5EF4-FFF2-40B4-BE49-F238E27FC236}">
                <a16:creationId xmlns:a16="http://schemas.microsoft.com/office/drawing/2014/main" id="{E67E7912-3C3B-11D6-2473-C5AA3C8447E5}"/>
              </a:ext>
            </a:extLst>
          </p:cNvPr>
          <p:cNvGrpSpPr/>
          <p:nvPr/>
        </p:nvGrpSpPr>
        <p:grpSpPr>
          <a:xfrm>
            <a:off x="232611" y="6480904"/>
            <a:ext cx="11728121" cy="215444"/>
            <a:chOff x="232611" y="6480904"/>
            <a:chExt cx="11728121" cy="215444"/>
          </a:xfrm>
        </p:grpSpPr>
        <p:sp>
          <p:nvSpPr>
            <p:cNvPr id="8" name="TextBox 7">
              <a:extLst>
                <a:ext uri="{FF2B5EF4-FFF2-40B4-BE49-F238E27FC236}">
                  <a16:creationId xmlns:a16="http://schemas.microsoft.com/office/drawing/2014/main" id="{1922AF28-0931-F03C-A208-CCBCE6B389E7}"/>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VS Health Sans" panose="020B0504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31</a:t>
              </a:fld>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VS Health Sans" panose="020B0504020202020204" pitchFamily="34" charset="0"/>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VS Health Sans" panose="020B0504020202020204" pitchFamily="34" charset="0"/>
                <a:cs typeface="Arial" pitchFamily="34" charset="0"/>
              </a:endParaRPr>
            </a:p>
          </p:txBody>
        </p:sp>
        <p:sp>
          <p:nvSpPr>
            <p:cNvPr id="10" name="TextBox 9">
              <a:extLst>
                <a:ext uri="{FF2B5EF4-FFF2-40B4-BE49-F238E27FC236}">
                  <a16:creationId xmlns:a16="http://schemas.microsoft.com/office/drawing/2014/main" id="{A7E24F5D-C197-70CF-1CCE-7081C3A27984}"/>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1875942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E70B8A5-EB47-4E53-EEBA-84AA47F8EB43}"/>
              </a:ext>
            </a:extLst>
          </p:cNvPr>
          <p:cNvPicPr>
            <a:picLocks noChangeAspect="1"/>
          </p:cNvPicPr>
          <p:nvPr/>
        </p:nvPicPr>
        <p:blipFill rotWithShape="1">
          <a:blip r:embed="rId3">
            <a:extLst>
              <a:ext uri="{28A0092B-C50C-407E-A947-70E740481C1C}">
                <a14:useLocalDpi xmlns:a14="http://schemas.microsoft.com/office/drawing/2010/main" val="0"/>
              </a:ext>
            </a:extLst>
          </a:blip>
          <a:srcRect t="17401" r="10407" b="8178"/>
          <a:stretch/>
        </p:blipFill>
        <p:spPr>
          <a:xfrm flipH="1">
            <a:off x="-1" y="1"/>
            <a:ext cx="12191991" cy="6858000"/>
          </a:xfrm>
          <a:prstGeom prst="rect">
            <a:avLst/>
          </a:prstGeom>
        </p:spPr>
      </p:pic>
      <p:sp>
        <p:nvSpPr>
          <p:cNvPr id="4" name="Rectangle 3">
            <a:extLst>
              <a:ext uri="{FF2B5EF4-FFF2-40B4-BE49-F238E27FC236}">
                <a16:creationId xmlns:a16="http://schemas.microsoft.com/office/drawing/2014/main" id="{12A0DCF5-9DF3-4383-B34A-28233B42733C}"/>
              </a:ext>
            </a:extLst>
          </p:cNvPr>
          <p:cNvSpPr>
            <a:spLocks noGrp="1" noRot="1" noMove="1" noResize="1" noEditPoints="1" noAdjustHandles="1" noChangeArrowheads="1" noChangeShapeType="1"/>
          </p:cNvSpPr>
          <p:nvPr/>
        </p:nvSpPr>
        <p:spPr>
          <a:xfrm>
            <a:off x="0" y="0"/>
            <a:ext cx="12192000" cy="6858000"/>
          </a:xfrm>
          <a:prstGeom prst="rect">
            <a:avLst/>
          </a:prstGeom>
          <a:gradFill flip="none" rotWithShape="1">
            <a:gsLst>
              <a:gs pos="21000">
                <a:schemeClr val="bg1">
                  <a:alpha val="0"/>
                </a:schemeClr>
              </a:gs>
              <a:gs pos="42000">
                <a:schemeClr val="tx1">
                  <a:alpha val="52000"/>
                </a:schemeClr>
              </a:gs>
              <a:gs pos="83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ABBDBFD-4ECA-4627-B47C-7296C61B77CA}"/>
              </a:ext>
            </a:extLst>
          </p:cNvPr>
          <p:cNvSpPr txBox="1"/>
          <p:nvPr/>
        </p:nvSpPr>
        <p:spPr>
          <a:xfrm>
            <a:off x="406581" y="343264"/>
            <a:ext cx="79449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VS Health Sans" panose="020B0504020202020204" pitchFamily="34" charset="0"/>
                <a:ea typeface="+mn-ea"/>
                <a:cs typeface="+mn-cs"/>
              </a:rPr>
              <a:t>Let’s get started</a:t>
            </a:r>
          </a:p>
        </p:txBody>
      </p:sp>
      <p:grpSp>
        <p:nvGrpSpPr>
          <p:cNvPr id="47" name="Group 46">
            <a:extLst>
              <a:ext uri="{FF2B5EF4-FFF2-40B4-BE49-F238E27FC236}">
                <a16:creationId xmlns:a16="http://schemas.microsoft.com/office/drawing/2014/main" id="{24423E66-98D6-9808-B887-1A545611C387}"/>
              </a:ext>
            </a:extLst>
          </p:cNvPr>
          <p:cNvGrpSpPr/>
          <p:nvPr/>
        </p:nvGrpSpPr>
        <p:grpSpPr>
          <a:xfrm>
            <a:off x="1371832" y="814051"/>
            <a:ext cx="10525262" cy="5424275"/>
            <a:chOff x="1371832" y="814051"/>
            <a:chExt cx="10525262" cy="5424275"/>
          </a:xfrm>
        </p:grpSpPr>
        <p:sp>
          <p:nvSpPr>
            <p:cNvPr id="7" name="Oval 6">
              <a:extLst>
                <a:ext uri="{FF2B5EF4-FFF2-40B4-BE49-F238E27FC236}">
                  <a16:creationId xmlns:a16="http://schemas.microsoft.com/office/drawing/2014/main" id="{AD3F0DA4-084B-458E-AE4F-1DF6A02184C0}"/>
                </a:ext>
              </a:extLst>
            </p:cNvPr>
            <p:cNvSpPr/>
            <p:nvPr/>
          </p:nvSpPr>
          <p:spPr>
            <a:xfrm rot="20979439">
              <a:off x="3966310" y="814051"/>
              <a:ext cx="5424275" cy="5424275"/>
            </a:xfrm>
            <a:prstGeom prst="ellipse">
              <a:avLst/>
            </a:prstGeom>
            <a:noFill/>
            <a:ln w="28575">
              <a:solidFill>
                <a:schemeClr val="bg2">
                  <a:alpha val="46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F1CFDB81-DB58-5B12-CD5A-6D86C4D2480F}"/>
                </a:ext>
              </a:extLst>
            </p:cNvPr>
            <p:cNvGrpSpPr/>
            <p:nvPr/>
          </p:nvGrpSpPr>
          <p:grpSpPr>
            <a:xfrm>
              <a:off x="1422232" y="2860082"/>
              <a:ext cx="2679370" cy="384721"/>
              <a:chOff x="1422232" y="2881854"/>
              <a:chExt cx="2679370" cy="384721"/>
            </a:xfrm>
          </p:grpSpPr>
          <p:sp>
            <p:nvSpPr>
              <p:cNvPr id="20" name="TextBox 19">
                <a:extLst>
                  <a:ext uri="{FF2B5EF4-FFF2-40B4-BE49-F238E27FC236}">
                    <a16:creationId xmlns:a16="http://schemas.microsoft.com/office/drawing/2014/main" id="{64304A49-BB95-3905-ADD5-871847528626}"/>
                  </a:ext>
                </a:extLst>
              </p:cNvPr>
              <p:cNvSpPr txBox="1"/>
              <p:nvPr/>
            </p:nvSpPr>
            <p:spPr>
              <a:xfrm>
                <a:off x="1422232" y="2881854"/>
                <a:ext cx="2477006"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entury Gothic"/>
                    <a:ea typeface="+mn-ea"/>
                    <a:cs typeface="+mn-cs"/>
                  </a:rPr>
                  <a:t>Medical benefits</a:t>
                </a:r>
              </a:p>
            </p:txBody>
          </p:sp>
          <p:sp>
            <p:nvSpPr>
              <p:cNvPr id="8" name="Oval 7">
                <a:extLst>
                  <a:ext uri="{FF2B5EF4-FFF2-40B4-BE49-F238E27FC236}">
                    <a16:creationId xmlns:a16="http://schemas.microsoft.com/office/drawing/2014/main" id="{C762DBD1-B942-4F22-B2FB-86D75F2A5A16}"/>
                  </a:ext>
                </a:extLst>
              </p:cNvPr>
              <p:cNvSpPr/>
              <p:nvPr/>
            </p:nvSpPr>
            <p:spPr>
              <a:xfrm rot="10179439">
                <a:off x="3915379" y="2985579"/>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88B7EB8C-B022-09A9-10E3-E278ABF6C88F}"/>
                </a:ext>
              </a:extLst>
            </p:cNvPr>
            <p:cNvGrpSpPr/>
            <p:nvPr/>
          </p:nvGrpSpPr>
          <p:grpSpPr>
            <a:xfrm>
              <a:off x="1371832" y="3679958"/>
              <a:ext cx="2721061" cy="384721"/>
              <a:chOff x="1371832" y="3701730"/>
              <a:chExt cx="2721061" cy="384721"/>
            </a:xfrm>
          </p:grpSpPr>
          <p:sp>
            <p:nvSpPr>
              <p:cNvPr id="19" name="TextBox 18">
                <a:extLst>
                  <a:ext uri="{FF2B5EF4-FFF2-40B4-BE49-F238E27FC236}">
                    <a16:creationId xmlns:a16="http://schemas.microsoft.com/office/drawing/2014/main" id="{5728F6EA-8C3B-4570-8478-690E3E3BA047}"/>
                  </a:ext>
                </a:extLst>
              </p:cNvPr>
              <p:cNvSpPr txBox="1"/>
              <p:nvPr/>
            </p:nvSpPr>
            <p:spPr>
              <a:xfrm>
                <a:off x="1371832" y="3701730"/>
                <a:ext cx="2477006"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Provider network </a:t>
                </a:r>
                <a:endParaRPr kumimoji="0" lang="en-US" sz="1900" b="0"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endParaRPr>
              </a:p>
            </p:txBody>
          </p:sp>
          <p:sp>
            <p:nvSpPr>
              <p:cNvPr id="9" name="Oval 8">
                <a:extLst>
                  <a:ext uri="{FF2B5EF4-FFF2-40B4-BE49-F238E27FC236}">
                    <a16:creationId xmlns:a16="http://schemas.microsoft.com/office/drawing/2014/main" id="{965E32DE-D906-4B74-BDB4-6FEB0ED0958C}"/>
                  </a:ext>
                </a:extLst>
              </p:cNvPr>
              <p:cNvSpPr/>
              <p:nvPr/>
            </p:nvSpPr>
            <p:spPr>
              <a:xfrm rot="10179439">
                <a:off x="3906670" y="3813833"/>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D3C9383F-406C-FDEC-A55A-7FE869F4DF6F}"/>
                </a:ext>
              </a:extLst>
            </p:cNvPr>
            <p:cNvGrpSpPr/>
            <p:nvPr/>
          </p:nvGrpSpPr>
          <p:grpSpPr>
            <a:xfrm>
              <a:off x="9129648" y="2345372"/>
              <a:ext cx="2612892" cy="384721"/>
              <a:chOff x="9129648" y="2367144"/>
              <a:chExt cx="2612892" cy="384721"/>
            </a:xfrm>
          </p:grpSpPr>
          <p:sp>
            <p:nvSpPr>
              <p:cNvPr id="30" name="TextBox 29">
                <a:extLst>
                  <a:ext uri="{FF2B5EF4-FFF2-40B4-BE49-F238E27FC236}">
                    <a16:creationId xmlns:a16="http://schemas.microsoft.com/office/drawing/2014/main" id="{7633BDE1-7193-47E2-8E45-603D106EDD84}"/>
                  </a:ext>
                </a:extLst>
              </p:cNvPr>
              <p:cNvSpPr txBox="1"/>
              <p:nvPr/>
            </p:nvSpPr>
            <p:spPr>
              <a:xfrm>
                <a:off x="9402587" y="2367144"/>
                <a:ext cx="2339953"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lang="en-US" sz="1900" b="1" kern="0" dirty="0">
                    <a:solidFill>
                      <a:srgbClr val="FFFFFF"/>
                    </a:solidFill>
                    <a:latin typeface="CVS Health Sans" panose="020B0504020202020204" pitchFamily="34" charset="0"/>
                  </a:rPr>
                  <a:t>Precertification</a:t>
                </a:r>
                <a:endPar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endParaRPr>
              </a:p>
            </p:txBody>
          </p:sp>
          <p:sp>
            <p:nvSpPr>
              <p:cNvPr id="14" name="Oval 13">
                <a:extLst>
                  <a:ext uri="{FF2B5EF4-FFF2-40B4-BE49-F238E27FC236}">
                    <a16:creationId xmlns:a16="http://schemas.microsoft.com/office/drawing/2014/main" id="{FC1995C7-FA82-4AED-94A2-4B6438B57EE8}"/>
                  </a:ext>
                </a:extLst>
              </p:cNvPr>
              <p:cNvSpPr/>
              <p:nvPr/>
            </p:nvSpPr>
            <p:spPr>
              <a:xfrm rot="10179439">
                <a:off x="9129648" y="2495389"/>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A576955A-E44F-7122-2482-D100B192833E}"/>
                </a:ext>
              </a:extLst>
            </p:cNvPr>
            <p:cNvGrpSpPr/>
            <p:nvPr/>
          </p:nvGrpSpPr>
          <p:grpSpPr>
            <a:xfrm>
              <a:off x="9309475" y="3149658"/>
              <a:ext cx="2587619" cy="384721"/>
              <a:chOff x="9309475" y="3171430"/>
              <a:chExt cx="2587619" cy="384721"/>
            </a:xfrm>
          </p:grpSpPr>
          <p:sp>
            <p:nvSpPr>
              <p:cNvPr id="32" name="TextBox 31">
                <a:extLst>
                  <a:ext uri="{FF2B5EF4-FFF2-40B4-BE49-F238E27FC236}">
                    <a16:creationId xmlns:a16="http://schemas.microsoft.com/office/drawing/2014/main" id="{E0B0D750-83C8-4175-B6F1-86EDE04B7D37}"/>
                  </a:ext>
                </a:extLst>
              </p:cNvPr>
              <p:cNvSpPr txBox="1"/>
              <p:nvPr/>
            </p:nvSpPr>
            <p:spPr>
              <a:xfrm>
                <a:off x="9557141" y="3171430"/>
                <a:ext cx="2339953"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Online resources</a:t>
                </a:r>
              </a:p>
            </p:txBody>
          </p:sp>
          <p:sp>
            <p:nvSpPr>
              <p:cNvPr id="15" name="Oval 14">
                <a:extLst>
                  <a:ext uri="{FF2B5EF4-FFF2-40B4-BE49-F238E27FC236}">
                    <a16:creationId xmlns:a16="http://schemas.microsoft.com/office/drawing/2014/main" id="{022896AF-7954-4076-B1FB-4170D87CB364}"/>
                  </a:ext>
                </a:extLst>
              </p:cNvPr>
              <p:cNvSpPr/>
              <p:nvPr/>
            </p:nvSpPr>
            <p:spPr>
              <a:xfrm rot="10179439">
                <a:off x="9309475" y="3281082"/>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F3B88590-9D25-314B-2637-34D966EC2E0A}"/>
                </a:ext>
              </a:extLst>
            </p:cNvPr>
            <p:cNvGrpSpPr/>
            <p:nvPr/>
          </p:nvGrpSpPr>
          <p:grpSpPr>
            <a:xfrm>
              <a:off x="2528008" y="1330495"/>
              <a:ext cx="2322818" cy="384721"/>
              <a:chOff x="2528008" y="1352267"/>
              <a:chExt cx="2322818" cy="384721"/>
            </a:xfrm>
          </p:grpSpPr>
          <p:sp>
            <p:nvSpPr>
              <p:cNvPr id="17" name="TextBox 16">
                <a:extLst>
                  <a:ext uri="{FF2B5EF4-FFF2-40B4-BE49-F238E27FC236}">
                    <a16:creationId xmlns:a16="http://schemas.microsoft.com/office/drawing/2014/main" id="{54E41881-065E-4709-84AE-FFD6BB9A747D}"/>
                  </a:ext>
                </a:extLst>
              </p:cNvPr>
              <p:cNvSpPr txBox="1"/>
              <p:nvPr/>
            </p:nvSpPr>
            <p:spPr>
              <a:xfrm>
                <a:off x="2528008" y="1352267"/>
                <a:ext cx="2078040"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Eligibility</a:t>
                </a:r>
              </a:p>
            </p:txBody>
          </p:sp>
          <p:sp>
            <p:nvSpPr>
              <p:cNvPr id="2" name="Oval 1">
                <a:extLst>
                  <a:ext uri="{FF2B5EF4-FFF2-40B4-BE49-F238E27FC236}">
                    <a16:creationId xmlns:a16="http://schemas.microsoft.com/office/drawing/2014/main" id="{3589647D-9FF8-6CA6-708E-C0124A95F5DE}"/>
                  </a:ext>
                </a:extLst>
              </p:cNvPr>
              <p:cNvSpPr/>
              <p:nvPr/>
            </p:nvSpPr>
            <p:spPr>
              <a:xfrm rot="10800000">
                <a:off x="4664603" y="1503621"/>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0B49D3A-1D00-B0F3-FCB4-82EDADC04257}"/>
                </a:ext>
              </a:extLst>
            </p:cNvPr>
            <p:cNvGrpSpPr/>
            <p:nvPr/>
          </p:nvGrpSpPr>
          <p:grpSpPr>
            <a:xfrm>
              <a:off x="1685413" y="2040818"/>
              <a:ext cx="2678433" cy="384721"/>
              <a:chOff x="1685413" y="2062590"/>
              <a:chExt cx="2678433" cy="384721"/>
            </a:xfrm>
          </p:grpSpPr>
          <p:sp>
            <p:nvSpPr>
              <p:cNvPr id="18" name="TextBox 17">
                <a:extLst>
                  <a:ext uri="{FF2B5EF4-FFF2-40B4-BE49-F238E27FC236}">
                    <a16:creationId xmlns:a16="http://schemas.microsoft.com/office/drawing/2014/main" id="{403F5B02-26B3-8D8A-85ED-2F4DDE3C1BC6}"/>
                  </a:ext>
                </a:extLst>
              </p:cNvPr>
              <p:cNvSpPr txBox="1"/>
              <p:nvPr/>
            </p:nvSpPr>
            <p:spPr>
              <a:xfrm>
                <a:off x="1685413" y="2062590"/>
                <a:ext cx="2477006" cy="384721"/>
              </a:xfrm>
              <a:prstGeom prst="rect">
                <a:avLst/>
              </a:prstGeom>
              <a:noFill/>
            </p:spPr>
            <p:txBody>
              <a:bodyPr wrap="square">
                <a:spAutoFit/>
              </a:bodyPr>
              <a:lstStyle/>
              <a:p>
                <a:pPr marL="0" marR="0" lvl="0" indent="0" algn="r"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Preventive care</a:t>
                </a:r>
                <a:endParaRPr kumimoji="0" lang="en-US" sz="1900" b="0"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endParaRPr>
              </a:p>
            </p:txBody>
          </p:sp>
          <p:sp>
            <p:nvSpPr>
              <p:cNvPr id="16" name="Oval 15">
                <a:extLst>
                  <a:ext uri="{FF2B5EF4-FFF2-40B4-BE49-F238E27FC236}">
                    <a16:creationId xmlns:a16="http://schemas.microsoft.com/office/drawing/2014/main" id="{13EEA318-FFEF-3EDB-9D73-48EED47362A7}"/>
                  </a:ext>
                </a:extLst>
              </p:cNvPr>
              <p:cNvSpPr/>
              <p:nvPr/>
            </p:nvSpPr>
            <p:spPr>
              <a:xfrm rot="10179439">
                <a:off x="4177623" y="2183303"/>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AA74612F-E47E-5C13-8615-49C9A82CA7BD}"/>
                </a:ext>
              </a:extLst>
            </p:cNvPr>
            <p:cNvGrpSpPr/>
            <p:nvPr/>
          </p:nvGrpSpPr>
          <p:grpSpPr>
            <a:xfrm>
              <a:off x="9215064" y="3994202"/>
              <a:ext cx="1954291" cy="384721"/>
              <a:chOff x="9215064" y="4015974"/>
              <a:chExt cx="1954291" cy="384721"/>
            </a:xfrm>
          </p:grpSpPr>
          <p:sp>
            <p:nvSpPr>
              <p:cNvPr id="24" name="TextBox 23">
                <a:extLst>
                  <a:ext uri="{FF2B5EF4-FFF2-40B4-BE49-F238E27FC236}">
                    <a16:creationId xmlns:a16="http://schemas.microsoft.com/office/drawing/2014/main" id="{05168528-9757-B70F-10C7-2B22D0D1BCA8}"/>
                  </a:ext>
                </a:extLst>
              </p:cNvPr>
              <p:cNvSpPr txBox="1"/>
              <p:nvPr/>
            </p:nvSpPr>
            <p:spPr>
              <a:xfrm>
                <a:off x="9496915" y="4015974"/>
                <a:ext cx="1672440"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Enrollment</a:t>
                </a:r>
              </a:p>
            </p:txBody>
          </p:sp>
          <p:sp>
            <p:nvSpPr>
              <p:cNvPr id="23" name="Oval 22">
                <a:extLst>
                  <a:ext uri="{FF2B5EF4-FFF2-40B4-BE49-F238E27FC236}">
                    <a16:creationId xmlns:a16="http://schemas.microsoft.com/office/drawing/2014/main" id="{52EA3A14-625D-40A5-A2DB-2A654BE35DB1}"/>
                  </a:ext>
                </a:extLst>
              </p:cNvPr>
              <p:cNvSpPr/>
              <p:nvPr/>
            </p:nvSpPr>
            <p:spPr>
              <a:xfrm rot="10179439">
                <a:off x="9215064" y="4108534"/>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9824AD0B-01B4-BB41-43F3-2C447544D9E4}"/>
                </a:ext>
              </a:extLst>
            </p:cNvPr>
            <p:cNvGrpSpPr/>
            <p:nvPr/>
          </p:nvGrpSpPr>
          <p:grpSpPr>
            <a:xfrm>
              <a:off x="8884263" y="4768023"/>
              <a:ext cx="1954291" cy="384721"/>
              <a:chOff x="8884263" y="4789795"/>
              <a:chExt cx="1954291" cy="384721"/>
            </a:xfrm>
          </p:grpSpPr>
          <p:sp>
            <p:nvSpPr>
              <p:cNvPr id="25" name="Oval 24">
                <a:extLst>
                  <a:ext uri="{FF2B5EF4-FFF2-40B4-BE49-F238E27FC236}">
                    <a16:creationId xmlns:a16="http://schemas.microsoft.com/office/drawing/2014/main" id="{4E900F1A-7022-358A-24F5-D7647E34957F}"/>
                  </a:ext>
                </a:extLst>
              </p:cNvPr>
              <p:cNvSpPr/>
              <p:nvPr/>
            </p:nvSpPr>
            <p:spPr>
              <a:xfrm rot="10179439">
                <a:off x="8884263" y="4882355"/>
                <a:ext cx="186223" cy="186223"/>
              </a:xfrm>
              <a:prstGeom prst="ellipse">
                <a:avLst/>
              </a:prstGeom>
              <a:solidFill>
                <a:srgbClr val="77D8E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A8BFDC5-D00D-768E-969E-5EB0615C8914}"/>
                  </a:ext>
                </a:extLst>
              </p:cNvPr>
              <p:cNvSpPr txBox="1"/>
              <p:nvPr/>
            </p:nvSpPr>
            <p:spPr>
              <a:xfrm>
                <a:off x="9166114" y="4789795"/>
                <a:ext cx="1672440" cy="384721"/>
              </a:xfrm>
              <a:prstGeom prst="rect">
                <a:avLst/>
              </a:prstGeom>
              <a:noFill/>
            </p:spPr>
            <p:txBody>
              <a:bodyPr wrap="square">
                <a:spAutoFit/>
              </a:bodyPr>
              <a:lstStyle/>
              <a:p>
                <a:pPr marL="0" marR="0" lvl="0" indent="0" defTabSz="412750" rtl="0" eaLnBrk="1" fontAlgn="auto" latinLnBrk="0" hangingPunct="1">
                  <a:lnSpc>
                    <a:spcPct val="100000"/>
                  </a:lnSpc>
                  <a:spcBef>
                    <a:spcPts val="0"/>
                  </a:spcBef>
                  <a:spcAft>
                    <a:spcPts val="1800"/>
                  </a:spcAft>
                  <a:buClr>
                    <a:srgbClr val="04509B"/>
                  </a:buClr>
                  <a:buSzTx/>
                  <a:buFontTx/>
                  <a:buNone/>
                  <a:tabLst/>
                  <a:defRPr/>
                </a:pPr>
                <a:r>
                  <a:rPr kumimoji="0" lang="en-US" sz="1900" b="1" i="0" u="none" strike="noStrike" kern="0" cap="none" spc="0" normalizeH="0" baseline="0" noProof="0" dirty="0">
                    <a:ln>
                      <a:noFill/>
                    </a:ln>
                    <a:solidFill>
                      <a:srgbClr val="FFFFFF"/>
                    </a:solidFill>
                    <a:effectLst/>
                    <a:uLnTx/>
                    <a:uFillTx/>
                    <a:latin typeface="CVS Health Sans" panose="020B0504020202020204" pitchFamily="34" charset="0"/>
                    <a:ea typeface="+mn-ea"/>
                    <a:cs typeface="+mn-cs"/>
                  </a:rPr>
                  <a:t>Contact us</a:t>
                </a:r>
              </a:p>
            </p:txBody>
          </p:sp>
        </p:grpSp>
      </p:grpSp>
      <p:grpSp>
        <p:nvGrpSpPr>
          <p:cNvPr id="34" name="Group 33">
            <a:extLst>
              <a:ext uri="{FF2B5EF4-FFF2-40B4-BE49-F238E27FC236}">
                <a16:creationId xmlns:a16="http://schemas.microsoft.com/office/drawing/2014/main" id="{AEB42056-699F-9B66-8912-094A9E7B0BF7}"/>
              </a:ext>
            </a:extLst>
          </p:cNvPr>
          <p:cNvGrpSpPr/>
          <p:nvPr/>
        </p:nvGrpSpPr>
        <p:grpSpPr>
          <a:xfrm>
            <a:off x="232611" y="6480904"/>
            <a:ext cx="11728121" cy="215444"/>
            <a:chOff x="232611" y="6480904"/>
            <a:chExt cx="11728121" cy="215444"/>
          </a:xfrm>
        </p:grpSpPr>
        <p:sp>
          <p:nvSpPr>
            <p:cNvPr id="5" name="TextBox 4">
              <a:extLst>
                <a:ext uri="{FF2B5EF4-FFF2-40B4-BE49-F238E27FC236}">
                  <a16:creationId xmlns:a16="http://schemas.microsoft.com/office/drawing/2014/main" id="{EF38B707-5D5B-47A9-A322-764F199C6A6A}"/>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prstClr val="white"/>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4</a:t>
              </a:fld>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itchFamily="34" charset="0"/>
              </a:endParaRPr>
            </a:p>
          </p:txBody>
        </p:sp>
        <p:sp>
          <p:nvSpPr>
            <p:cNvPr id="3" name="TextBox 2">
              <a:extLst>
                <a:ext uri="{FF2B5EF4-FFF2-40B4-BE49-F238E27FC236}">
                  <a16:creationId xmlns:a16="http://schemas.microsoft.com/office/drawing/2014/main" id="{079F56E9-BB8C-BBBE-9888-6C8F62B57106}"/>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2141125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C4C64A5-6450-4935-9AF1-70FA68C55D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41559"/>
            <a:ext cx="12192000" cy="4814078"/>
          </a:xfrm>
          <a:prstGeom prst="rect">
            <a:avLst/>
          </a:prstGeom>
        </p:spPr>
      </p:pic>
      <p:sp>
        <p:nvSpPr>
          <p:cNvPr id="29" name="Rectangle 28">
            <a:extLst>
              <a:ext uri="{FF2B5EF4-FFF2-40B4-BE49-F238E27FC236}">
                <a16:creationId xmlns:a16="http://schemas.microsoft.com/office/drawing/2014/main" id="{BCCBE806-6F18-499F-96B5-59936754C213}"/>
              </a:ext>
            </a:extLst>
          </p:cNvPr>
          <p:cNvSpPr/>
          <p:nvPr/>
        </p:nvSpPr>
        <p:spPr>
          <a:xfrm>
            <a:off x="0" y="1537063"/>
            <a:ext cx="12192000" cy="4814078"/>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4C51200-2D77-48F7-985E-6F01410D99AE}"/>
              </a:ext>
            </a:extLst>
          </p:cNvPr>
          <p:cNvSpPr/>
          <p:nvPr/>
        </p:nvSpPr>
        <p:spPr>
          <a:xfrm>
            <a:off x="5474883" y="408937"/>
            <a:ext cx="2964426" cy="29644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F14D36-8BEC-48EC-8631-A63AAD3ED365}"/>
              </a:ext>
            </a:extLst>
          </p:cNvPr>
          <p:cNvSpPr/>
          <p:nvPr/>
        </p:nvSpPr>
        <p:spPr>
          <a:xfrm>
            <a:off x="6093111" y="4702629"/>
            <a:ext cx="1843629" cy="1843629"/>
          </a:xfrm>
          <a:prstGeom prst="ellipse">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3979E99-E5BF-450D-82C2-D9E31772CE83}"/>
              </a:ext>
            </a:extLst>
          </p:cNvPr>
          <p:cNvSpPr/>
          <p:nvPr/>
        </p:nvSpPr>
        <p:spPr>
          <a:xfrm>
            <a:off x="9968602" y="832276"/>
            <a:ext cx="1657341" cy="1657341"/>
          </a:xfrm>
          <a:prstGeom prst="ellipse">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BC3999-79DB-2F45-9991-44E58EB59AE8}"/>
              </a:ext>
            </a:extLst>
          </p:cNvPr>
          <p:cNvSpPr txBox="1"/>
          <p:nvPr/>
        </p:nvSpPr>
        <p:spPr>
          <a:xfrm>
            <a:off x="5589648" y="1035804"/>
            <a:ext cx="2650662" cy="1107996"/>
          </a:xfrm>
          <a:prstGeom prst="rect">
            <a:avLst/>
          </a:prstGeom>
          <a:noFill/>
        </p:spPr>
        <p:txBody>
          <a:bodyPr wrap="square" rtlCol="0">
            <a:spAutoFit/>
          </a:bodyPr>
          <a:lstStyle/>
          <a:p>
            <a:pPr algn="ctr"/>
            <a:r>
              <a:rPr lang="en-US" sz="3300" b="1" dirty="0">
                <a:solidFill>
                  <a:schemeClr val="bg1"/>
                </a:solidFill>
                <a:latin typeface="CVS Health Sans" panose="020B0504020202020204" pitchFamily="34" charset="0"/>
              </a:rPr>
              <a:t>No surprises,  </a:t>
            </a:r>
          </a:p>
        </p:txBody>
      </p:sp>
      <p:grpSp>
        <p:nvGrpSpPr>
          <p:cNvPr id="11" name="Group 10">
            <a:extLst>
              <a:ext uri="{FF2B5EF4-FFF2-40B4-BE49-F238E27FC236}">
                <a16:creationId xmlns:a16="http://schemas.microsoft.com/office/drawing/2014/main" id="{67FE1117-FACB-9E1F-1B56-8C2A5D395C9B}"/>
              </a:ext>
            </a:extLst>
          </p:cNvPr>
          <p:cNvGrpSpPr/>
          <p:nvPr/>
        </p:nvGrpSpPr>
        <p:grpSpPr>
          <a:xfrm>
            <a:off x="7413080" y="2104129"/>
            <a:ext cx="3872129" cy="3872128"/>
            <a:chOff x="7413080" y="2104129"/>
            <a:chExt cx="3872129" cy="3872128"/>
          </a:xfrm>
        </p:grpSpPr>
        <p:sp>
          <p:nvSpPr>
            <p:cNvPr id="7" name="Oval 6">
              <a:extLst>
                <a:ext uri="{FF2B5EF4-FFF2-40B4-BE49-F238E27FC236}">
                  <a16:creationId xmlns:a16="http://schemas.microsoft.com/office/drawing/2014/main" id="{626D9A3A-F1D1-1578-CEF6-F46B4A648ECF}"/>
                </a:ext>
              </a:extLst>
            </p:cNvPr>
            <p:cNvSpPr/>
            <p:nvPr/>
          </p:nvSpPr>
          <p:spPr>
            <a:xfrm>
              <a:off x="7413080" y="2104129"/>
              <a:ext cx="3872129" cy="3872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FCA867E-1E8A-46EB-768D-85D30580684F}"/>
                </a:ext>
              </a:extLst>
            </p:cNvPr>
            <p:cNvSpPr/>
            <p:nvPr/>
          </p:nvSpPr>
          <p:spPr>
            <a:xfrm>
              <a:off x="7647521" y="2394307"/>
              <a:ext cx="3367641" cy="3315717"/>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AD7DBA4-421F-D5CA-7F81-A1C89067CE0F}"/>
                </a:ext>
              </a:extLst>
            </p:cNvPr>
            <p:cNvSpPr/>
            <p:nvPr/>
          </p:nvSpPr>
          <p:spPr>
            <a:xfrm>
              <a:off x="7892532" y="2584928"/>
              <a:ext cx="2916126" cy="2890634"/>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0A8981B-1CFE-4697-9A4C-F9D16DA9C0A7}"/>
                </a:ext>
              </a:extLst>
            </p:cNvPr>
            <p:cNvSpPr txBox="1"/>
            <p:nvPr/>
          </p:nvSpPr>
          <p:spPr>
            <a:xfrm>
              <a:off x="8027782" y="3393493"/>
              <a:ext cx="2780876" cy="1107996"/>
            </a:xfrm>
            <a:prstGeom prst="rect">
              <a:avLst/>
            </a:prstGeom>
            <a:noFill/>
          </p:spPr>
          <p:txBody>
            <a:bodyPr wrap="square" rtlCol="0">
              <a:spAutoFit/>
            </a:bodyPr>
            <a:lstStyle/>
            <a:p>
              <a:pPr algn="ctr"/>
              <a:r>
                <a:rPr lang="en-US" sz="3300" b="1" dirty="0">
                  <a:latin typeface="CVS Health Sans" panose="020B0504020202020204" pitchFamily="34" charset="0"/>
                </a:rPr>
                <a:t>just </a:t>
              </a:r>
            </a:p>
            <a:p>
              <a:pPr algn="ctr"/>
              <a:r>
                <a:rPr lang="en-US" sz="3300" b="1" dirty="0">
                  <a:latin typeface="CVS Health Sans" panose="020B0504020202020204" pitchFamily="34" charset="0"/>
                </a:rPr>
                <a:t>information. </a:t>
              </a:r>
            </a:p>
          </p:txBody>
        </p:sp>
      </p:grpSp>
    </p:spTree>
    <p:extLst>
      <p:ext uri="{BB962C8B-B14F-4D97-AF65-F5344CB8AC3E}">
        <p14:creationId xmlns:p14="http://schemas.microsoft.com/office/powerpoint/2010/main" val="366444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on a couch&#10;&#10;Description automatically generated with medium confidence">
            <a:extLst>
              <a:ext uri="{FF2B5EF4-FFF2-40B4-BE49-F238E27FC236}">
                <a16:creationId xmlns:a16="http://schemas.microsoft.com/office/drawing/2014/main" id="{D1C71464-0CD2-D904-6384-A7D8931C0D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 y="0"/>
            <a:ext cx="12191405" cy="6629400"/>
          </a:xfrm>
          <a:prstGeom prst="rect">
            <a:avLst/>
          </a:prstGeom>
        </p:spPr>
      </p:pic>
      <p:sp>
        <p:nvSpPr>
          <p:cNvPr id="3" name="Rectangle 2">
            <a:extLst>
              <a:ext uri="{FF2B5EF4-FFF2-40B4-BE49-F238E27FC236}">
                <a16:creationId xmlns:a16="http://schemas.microsoft.com/office/drawing/2014/main" id="{E2FECA9E-50AD-4A68-99EE-88EC182F1377}"/>
              </a:ext>
            </a:extLst>
          </p:cNvPr>
          <p:cNvSpPr/>
          <p:nvPr/>
        </p:nvSpPr>
        <p:spPr>
          <a:xfrm>
            <a:off x="0" y="4848726"/>
            <a:ext cx="12192000" cy="2009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016A205-8A83-460A-92DA-F652B19BC382}"/>
              </a:ext>
            </a:extLst>
          </p:cNvPr>
          <p:cNvSpPr txBox="1">
            <a:spLocks/>
          </p:cNvSpPr>
          <p:nvPr/>
        </p:nvSpPr>
        <p:spPr>
          <a:xfrm>
            <a:off x="3223462" y="5387077"/>
            <a:ext cx="7835064" cy="881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500" b="1" dirty="0">
                <a:solidFill>
                  <a:schemeClr val="bg1"/>
                </a:solidFill>
                <a:latin typeface="CVS Health Sans" panose="020B0504020202020204" pitchFamily="34" charset="0"/>
                <a:ea typeface="Century Gothic" charset="0"/>
                <a:cs typeface="Century Gothic" charset="0"/>
              </a:rPr>
              <a:t>Who’s eligible</a:t>
            </a:r>
          </a:p>
        </p:txBody>
      </p:sp>
      <p:grpSp>
        <p:nvGrpSpPr>
          <p:cNvPr id="2" name="Group 1">
            <a:extLst>
              <a:ext uri="{FF2B5EF4-FFF2-40B4-BE49-F238E27FC236}">
                <a16:creationId xmlns:a16="http://schemas.microsoft.com/office/drawing/2014/main" id="{021A07A5-5A59-A129-0F28-E5A5C7CC516F}"/>
              </a:ext>
            </a:extLst>
          </p:cNvPr>
          <p:cNvGrpSpPr/>
          <p:nvPr/>
        </p:nvGrpSpPr>
        <p:grpSpPr>
          <a:xfrm>
            <a:off x="507125" y="3493129"/>
            <a:ext cx="2321799" cy="2321799"/>
            <a:chOff x="507125" y="3493129"/>
            <a:chExt cx="2321799" cy="2321799"/>
          </a:xfrm>
        </p:grpSpPr>
        <p:sp>
          <p:nvSpPr>
            <p:cNvPr id="6" name="Oval 5">
              <a:extLst>
                <a:ext uri="{FF2B5EF4-FFF2-40B4-BE49-F238E27FC236}">
                  <a16:creationId xmlns:a16="http://schemas.microsoft.com/office/drawing/2014/main" id="{AEFDE7B0-94BA-089A-02A7-D656FB996BAF}"/>
                </a:ext>
              </a:extLst>
            </p:cNvPr>
            <p:cNvSpPr/>
            <p:nvPr/>
          </p:nvSpPr>
          <p:spPr>
            <a:xfrm>
              <a:off x="507125" y="3493129"/>
              <a:ext cx="2321799" cy="2321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34FE707-38EA-F817-A096-AA6D0A5FE6E4}"/>
                </a:ext>
              </a:extLst>
            </p:cNvPr>
            <p:cNvSpPr/>
            <p:nvPr/>
          </p:nvSpPr>
          <p:spPr>
            <a:xfrm>
              <a:off x="647700" y="3667125"/>
              <a:ext cx="2019299" cy="1988165"/>
            </a:xfrm>
            <a:prstGeom prst="ellipse">
              <a:avLst/>
            </a:prstGeom>
            <a:solidFill>
              <a:schemeClr val="bg1"/>
            </a:solidFill>
            <a:ln w="19050">
              <a:solidFill>
                <a:srgbClr val="0B315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57D41A5-78CD-7CD3-F3E6-7EF61880759E}"/>
                </a:ext>
              </a:extLst>
            </p:cNvPr>
            <p:cNvSpPr/>
            <p:nvPr/>
          </p:nvSpPr>
          <p:spPr>
            <a:xfrm>
              <a:off x="794613" y="3781425"/>
              <a:ext cx="1748562" cy="1733277"/>
            </a:xfrm>
            <a:prstGeom prst="ellipse">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3DD45848-BC8E-0520-F90B-0C238BF67F70}"/>
                </a:ext>
              </a:extLst>
            </p:cNvPr>
            <p:cNvSpPr txBox="1">
              <a:spLocks/>
            </p:cNvSpPr>
            <p:nvPr/>
          </p:nvSpPr>
          <p:spPr>
            <a:xfrm>
              <a:off x="835702" y="4149988"/>
              <a:ext cx="1664643" cy="13319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VS Health Sans" panose="020B0504020202020204" pitchFamily="34" charset="0"/>
                  <a:ea typeface="Century Gothic" charset="0"/>
                  <a:cs typeface="Century Gothic" charset="0"/>
                </a:rPr>
                <a:t>Section</a:t>
              </a:r>
            </a:p>
            <a:p>
              <a:pPr algn="ctr"/>
              <a:r>
                <a:rPr lang="en-US" sz="3200" dirty="0">
                  <a:solidFill>
                    <a:schemeClr val="bg1"/>
                  </a:solidFill>
                  <a:latin typeface="CVS Health Sans" panose="020B0504020202020204" pitchFamily="34" charset="0"/>
                  <a:ea typeface="Century Gothic" charset="0"/>
                  <a:cs typeface="Century Gothic" charset="0"/>
                </a:rPr>
                <a:t>1</a:t>
              </a:r>
            </a:p>
          </p:txBody>
        </p:sp>
      </p:grpSp>
    </p:spTree>
    <p:extLst>
      <p:ext uri="{BB962C8B-B14F-4D97-AF65-F5344CB8AC3E}">
        <p14:creationId xmlns:p14="http://schemas.microsoft.com/office/powerpoint/2010/main" val="990797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7AA491-8FBD-D301-C04E-57B75EAC9D0C}"/>
              </a:ext>
            </a:extLst>
          </p:cNvPr>
          <p:cNvSpPr/>
          <p:nvPr/>
        </p:nvSpPr>
        <p:spPr>
          <a:xfrm>
            <a:off x="6039580" y="0"/>
            <a:ext cx="6156679" cy="6858000"/>
          </a:xfrm>
          <a:prstGeom prst="rect">
            <a:avLst/>
          </a:prstGeom>
          <a:solidFill>
            <a:srgbClr val="0B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32">
            <a:extLst>
              <a:ext uri="{FF2B5EF4-FFF2-40B4-BE49-F238E27FC236}">
                <a16:creationId xmlns:a16="http://schemas.microsoft.com/office/drawing/2014/main" id="{1A330FC0-D834-BAFB-5340-CE31247CFEDD}"/>
              </a:ext>
            </a:extLst>
          </p:cNvPr>
          <p:cNvSpPr txBox="1">
            <a:spLocks/>
          </p:cNvSpPr>
          <p:nvPr/>
        </p:nvSpPr>
        <p:spPr>
          <a:xfrm>
            <a:off x="6854156" y="1262639"/>
            <a:ext cx="4947585" cy="701657"/>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a:lnSpc>
                <a:spcPct val="100000"/>
              </a:lnSpc>
              <a:spcAft>
                <a:spcPts val="1200"/>
              </a:spcAft>
              <a:buNone/>
              <a:defRPr/>
            </a:pPr>
            <a:r>
              <a:rPr lang="en-US" dirty="0">
                <a:solidFill>
                  <a:schemeClr val="bg1"/>
                </a:solidFill>
                <a:latin typeface="CVS Health Sans" panose="020B0504020202020204" pitchFamily="34" charset="0"/>
                <a:ea typeface="Century Gothic" charset="0"/>
                <a:cs typeface="Century Gothic" charset="0"/>
              </a:rPr>
              <a:t>Your eligible dependents may include:</a:t>
            </a:r>
          </a:p>
        </p:txBody>
      </p:sp>
      <p:grpSp>
        <p:nvGrpSpPr>
          <p:cNvPr id="20" name="Group 19">
            <a:extLst>
              <a:ext uri="{FF2B5EF4-FFF2-40B4-BE49-F238E27FC236}">
                <a16:creationId xmlns:a16="http://schemas.microsoft.com/office/drawing/2014/main" id="{C7C43502-829D-F505-0F96-7417F64B396E}"/>
              </a:ext>
            </a:extLst>
          </p:cNvPr>
          <p:cNvGrpSpPr/>
          <p:nvPr/>
        </p:nvGrpSpPr>
        <p:grpSpPr>
          <a:xfrm>
            <a:off x="6221315" y="4669647"/>
            <a:ext cx="5982102" cy="2188353"/>
            <a:chOff x="6221315" y="4669647"/>
            <a:chExt cx="5982102" cy="2188353"/>
          </a:xfrm>
          <a:solidFill>
            <a:srgbClr val="77D8E8"/>
          </a:solidFill>
        </p:grpSpPr>
        <p:sp>
          <p:nvSpPr>
            <p:cNvPr id="6" name="Rectangle 5">
              <a:extLst>
                <a:ext uri="{FF2B5EF4-FFF2-40B4-BE49-F238E27FC236}">
                  <a16:creationId xmlns:a16="http://schemas.microsoft.com/office/drawing/2014/main" id="{557B13FA-2625-C664-49CB-28DCE55BBEB6}"/>
                </a:ext>
              </a:extLst>
            </p:cNvPr>
            <p:cNvSpPr/>
            <p:nvPr/>
          </p:nvSpPr>
          <p:spPr>
            <a:xfrm>
              <a:off x="6221315" y="4669647"/>
              <a:ext cx="5982102" cy="2188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32">
              <a:extLst>
                <a:ext uri="{FF2B5EF4-FFF2-40B4-BE49-F238E27FC236}">
                  <a16:creationId xmlns:a16="http://schemas.microsoft.com/office/drawing/2014/main" id="{F95A6B87-4184-09A4-7BAD-60BC59E164D5}"/>
                </a:ext>
              </a:extLst>
            </p:cNvPr>
            <p:cNvSpPr txBox="1">
              <a:spLocks/>
            </p:cNvSpPr>
            <p:nvPr/>
          </p:nvSpPr>
          <p:spPr>
            <a:xfrm>
              <a:off x="6546079" y="4898686"/>
              <a:ext cx="5383850" cy="1600805"/>
            </a:xfrm>
            <a:prstGeom prst="rect">
              <a:avLst/>
            </a:prstGeom>
            <a:grpFill/>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800"/>
                </a:spcAft>
                <a:buNone/>
              </a:pPr>
              <a:r>
                <a:rPr lang="en-US" sz="1800" b="0" dirty="0">
                  <a:solidFill>
                    <a:schemeClr val="bg1"/>
                  </a:solidFill>
                  <a:latin typeface="CVS Health Sans" panose="020B0504020202020204" pitchFamily="34" charset="0"/>
                </a:rPr>
                <a:t>Dependent coverage is available for any child (regardless of marital status, residency, student status, etc.) of an employee who is deemed to be the employee’s biological, step, foster or adopted child (including a child placed for adoption) until such child reaches age 26. </a:t>
              </a:r>
            </a:p>
          </p:txBody>
        </p:sp>
      </p:grpSp>
      <p:sp>
        <p:nvSpPr>
          <p:cNvPr id="8" name="Title 1">
            <a:extLst>
              <a:ext uri="{FF2B5EF4-FFF2-40B4-BE49-F238E27FC236}">
                <a16:creationId xmlns:a16="http://schemas.microsoft.com/office/drawing/2014/main" id="{CC1C900C-E289-11F9-5DDD-5D07E0BE12BE}"/>
              </a:ext>
            </a:extLst>
          </p:cNvPr>
          <p:cNvSpPr txBox="1">
            <a:spLocks/>
          </p:cNvSpPr>
          <p:nvPr/>
        </p:nvSpPr>
        <p:spPr>
          <a:xfrm>
            <a:off x="6737315" y="244293"/>
            <a:ext cx="3619038"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en-US" sz="3600" b="1" dirty="0">
                <a:solidFill>
                  <a:schemeClr val="bg1"/>
                </a:solidFill>
                <a:latin typeface="CVS Health Sans" panose="020B0504020202020204" pitchFamily="34" charset="0"/>
                <a:cs typeface="+mn-cs"/>
              </a:rPr>
              <a:t>Who’s eligible</a:t>
            </a:r>
          </a:p>
        </p:txBody>
      </p:sp>
      <p:pic>
        <p:nvPicPr>
          <p:cNvPr id="22" name="Picture 21" descr="A picture containing sky, clothing, cloud, outdoor&#10;&#10;Description automatically generated">
            <a:extLst>
              <a:ext uri="{FF2B5EF4-FFF2-40B4-BE49-F238E27FC236}">
                <a16:creationId xmlns:a16="http://schemas.microsoft.com/office/drawing/2014/main" id="{B7EEFDDD-9671-B4D7-C560-606932AF9A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3" y="0"/>
            <a:ext cx="6359943" cy="6858001"/>
          </a:xfrm>
          <a:prstGeom prst="rect">
            <a:avLst/>
          </a:prstGeom>
        </p:spPr>
      </p:pic>
      <p:grpSp>
        <p:nvGrpSpPr>
          <p:cNvPr id="26" name="Group 25">
            <a:extLst>
              <a:ext uri="{FF2B5EF4-FFF2-40B4-BE49-F238E27FC236}">
                <a16:creationId xmlns:a16="http://schemas.microsoft.com/office/drawing/2014/main" id="{EA76AA42-05A1-4A7F-B82A-ED6B2BBEC47D}"/>
              </a:ext>
            </a:extLst>
          </p:cNvPr>
          <p:cNvGrpSpPr/>
          <p:nvPr/>
        </p:nvGrpSpPr>
        <p:grpSpPr>
          <a:xfrm>
            <a:off x="5995720" y="1850445"/>
            <a:ext cx="5546288" cy="701657"/>
            <a:chOff x="5995720" y="1850445"/>
            <a:chExt cx="5546288" cy="701657"/>
          </a:xfrm>
        </p:grpSpPr>
        <p:sp>
          <p:nvSpPr>
            <p:cNvPr id="12" name="Text Placeholder 32">
              <a:extLst>
                <a:ext uri="{FF2B5EF4-FFF2-40B4-BE49-F238E27FC236}">
                  <a16:creationId xmlns:a16="http://schemas.microsoft.com/office/drawing/2014/main" id="{56FD3249-33BF-2BC2-5671-6F908C485B15}"/>
                </a:ext>
              </a:extLst>
            </p:cNvPr>
            <p:cNvSpPr txBox="1">
              <a:spLocks/>
            </p:cNvSpPr>
            <p:nvPr/>
          </p:nvSpPr>
          <p:spPr>
            <a:xfrm>
              <a:off x="6884550" y="1908683"/>
              <a:ext cx="4657458" cy="385388"/>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12756">
                <a:lnSpc>
                  <a:spcPct val="150000"/>
                </a:lnSpc>
                <a:spcBef>
                  <a:spcPts val="0"/>
                </a:spcBef>
                <a:spcAft>
                  <a:spcPts val="1200"/>
                </a:spcAft>
                <a:buClr>
                  <a:srgbClr val="0B315E"/>
                </a:buClr>
                <a:buNone/>
                <a:defRPr/>
              </a:pPr>
              <a:r>
                <a:rPr kumimoji="0" lang="en-US" sz="2200" b="1" i="0" u="none" strike="noStrike" kern="1200" cap="none" spc="0" normalizeH="0" baseline="0" noProof="0" dirty="0">
                  <a:ln>
                    <a:noFill/>
                  </a:ln>
                  <a:solidFill>
                    <a:schemeClr val="bg1"/>
                  </a:solidFill>
                  <a:effectLst/>
                  <a:uLnTx/>
                  <a:uFillTx/>
                  <a:latin typeface="CVS Health Sans" panose="020B0504020202020204" pitchFamily="34" charset="0"/>
                  <a:sym typeface="Helvetica Neue"/>
                </a:rPr>
                <a:t>Your </a:t>
              </a:r>
              <a:r>
                <a:rPr lang="en-US" sz="2200" b="1" dirty="0">
                  <a:solidFill>
                    <a:schemeClr val="bg1"/>
                  </a:solidFill>
                  <a:latin typeface="CVS Health Sans" panose="020B0504020202020204" pitchFamily="34" charset="0"/>
                </a:rPr>
                <a:t>spouse or </a:t>
              </a:r>
              <a:r>
                <a:rPr lang="en-US" sz="2200" b="1" dirty="0">
                  <a:solidFill>
                    <a:schemeClr val="bg2"/>
                  </a:solidFill>
                  <a:latin typeface="CVS Health Sans" panose="020B0504020202020204" pitchFamily="34" charset="0"/>
                </a:rPr>
                <a:t>domestic partner</a:t>
              </a:r>
              <a:r>
                <a:rPr lang="en-US" sz="2200" b="1" dirty="0">
                  <a:solidFill>
                    <a:schemeClr val="bg1"/>
                  </a:solidFill>
                  <a:latin typeface="CVS Health Sans" panose="020B0504020202020204" pitchFamily="34" charset="0"/>
                </a:rPr>
                <a:t>.</a:t>
              </a:r>
            </a:p>
            <a:p>
              <a:pPr marL="0" indent="0" defTabSz="412756">
                <a:lnSpc>
                  <a:spcPct val="150000"/>
                </a:lnSpc>
                <a:spcBef>
                  <a:spcPts val="0"/>
                </a:spcBef>
                <a:spcAft>
                  <a:spcPts val="1200"/>
                </a:spcAft>
                <a:buClr>
                  <a:srgbClr val="0B315E"/>
                </a:buClr>
                <a:buNone/>
                <a:defRPr/>
              </a:pPr>
              <a:endParaRPr lang="en-US" sz="1800" b="0" dirty="0">
                <a:solidFill>
                  <a:schemeClr val="tx2"/>
                </a:solidFill>
                <a:latin typeface="CVS Health Sans" panose="020B0504020202020204" pitchFamily="34" charset="0"/>
              </a:endParaRPr>
            </a:p>
          </p:txBody>
        </p:sp>
        <p:grpSp>
          <p:nvGrpSpPr>
            <p:cNvPr id="10" name="Group 9">
              <a:extLst>
                <a:ext uri="{FF2B5EF4-FFF2-40B4-BE49-F238E27FC236}">
                  <a16:creationId xmlns:a16="http://schemas.microsoft.com/office/drawing/2014/main" id="{87E78533-7BAF-1A05-D4A1-69A28BFC25A4}"/>
                </a:ext>
              </a:extLst>
            </p:cNvPr>
            <p:cNvGrpSpPr/>
            <p:nvPr/>
          </p:nvGrpSpPr>
          <p:grpSpPr>
            <a:xfrm>
              <a:off x="5995720" y="1850445"/>
              <a:ext cx="701657" cy="701657"/>
              <a:chOff x="5995720" y="1850445"/>
              <a:chExt cx="701657" cy="701657"/>
            </a:xfrm>
          </p:grpSpPr>
          <p:sp>
            <p:nvSpPr>
              <p:cNvPr id="24" name="Oval 23">
                <a:extLst>
                  <a:ext uri="{FF2B5EF4-FFF2-40B4-BE49-F238E27FC236}">
                    <a16:creationId xmlns:a16="http://schemas.microsoft.com/office/drawing/2014/main" id="{F773DFF4-B2ED-1586-A97B-9F6897072D96}"/>
                  </a:ext>
                </a:extLst>
              </p:cNvPr>
              <p:cNvSpPr/>
              <p:nvPr/>
            </p:nvSpPr>
            <p:spPr>
              <a:xfrm>
                <a:off x="5995720" y="1850445"/>
                <a:ext cx="701657" cy="70165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4" name="Graphic 120" descr="Couple 1 icon.">
                <a:extLst>
                  <a:ext uri="{FF2B5EF4-FFF2-40B4-BE49-F238E27FC236}">
                    <a16:creationId xmlns:a16="http://schemas.microsoft.com/office/drawing/2014/main" id="{F049F366-AF6A-B1BA-EEF1-62EBC3985B20}"/>
                  </a:ext>
                </a:extLst>
              </p:cNvPr>
              <p:cNvSpPr>
                <a:spLocks noChangeAspect="1"/>
              </p:cNvSpPr>
              <p:nvPr/>
            </p:nvSpPr>
            <p:spPr>
              <a:xfrm>
                <a:off x="6129419" y="1995118"/>
                <a:ext cx="458518" cy="345874"/>
              </a:xfrm>
              <a:custGeom>
                <a:avLst/>
                <a:gdLst>
                  <a:gd name="connsiteX0" fmla="*/ 458518 w 458518"/>
                  <a:gd name="connsiteY0" fmla="*/ 271366 h 345874"/>
                  <a:gd name="connsiteX1" fmla="*/ 456608 w 458518"/>
                  <a:gd name="connsiteY1" fmla="*/ 256082 h 345874"/>
                  <a:gd name="connsiteX2" fmla="*/ 448966 w 458518"/>
                  <a:gd name="connsiteY2" fmla="*/ 229335 h 345874"/>
                  <a:gd name="connsiteX3" fmla="*/ 433682 w 458518"/>
                  <a:gd name="connsiteY3" fmla="*/ 206409 h 345874"/>
                  <a:gd name="connsiteX4" fmla="*/ 412666 w 458518"/>
                  <a:gd name="connsiteY4" fmla="*/ 189215 h 345874"/>
                  <a:gd name="connsiteX5" fmla="*/ 397382 w 458518"/>
                  <a:gd name="connsiteY5" fmla="*/ 181573 h 345874"/>
                  <a:gd name="connsiteX6" fmla="*/ 397382 w 458518"/>
                  <a:gd name="connsiteY6" fmla="*/ 84138 h 345874"/>
                  <a:gd name="connsiteX7" fmla="*/ 397382 w 458518"/>
                  <a:gd name="connsiteY7" fmla="*/ 84138 h 345874"/>
                  <a:gd name="connsiteX8" fmla="*/ 320963 w 458518"/>
                  <a:gd name="connsiteY8" fmla="*/ 76 h 345874"/>
                  <a:gd name="connsiteX9" fmla="*/ 236901 w 458518"/>
                  <a:gd name="connsiteY9" fmla="*/ 76496 h 345874"/>
                  <a:gd name="connsiteX10" fmla="*/ 236901 w 458518"/>
                  <a:gd name="connsiteY10" fmla="*/ 84138 h 345874"/>
                  <a:gd name="connsiteX11" fmla="*/ 236901 w 458518"/>
                  <a:gd name="connsiteY11" fmla="*/ 84138 h 345874"/>
                  <a:gd name="connsiteX12" fmla="*/ 236901 w 458518"/>
                  <a:gd name="connsiteY12" fmla="*/ 183483 h 345874"/>
                  <a:gd name="connsiteX13" fmla="*/ 233080 w 458518"/>
                  <a:gd name="connsiteY13" fmla="*/ 185394 h 345874"/>
                  <a:gd name="connsiteX14" fmla="*/ 229259 w 458518"/>
                  <a:gd name="connsiteY14" fmla="*/ 185394 h 345874"/>
                  <a:gd name="connsiteX15" fmla="*/ 213975 w 458518"/>
                  <a:gd name="connsiteY15" fmla="*/ 179662 h 345874"/>
                  <a:gd name="connsiteX16" fmla="*/ 185318 w 458518"/>
                  <a:gd name="connsiteY16" fmla="*/ 175841 h 345874"/>
                  <a:gd name="connsiteX17" fmla="*/ 101256 w 458518"/>
                  <a:gd name="connsiteY17" fmla="*/ 175841 h 345874"/>
                  <a:gd name="connsiteX18" fmla="*/ 85972 w 458518"/>
                  <a:gd name="connsiteY18" fmla="*/ 177752 h 345874"/>
                  <a:gd name="connsiteX19" fmla="*/ 59225 w 458518"/>
                  <a:gd name="connsiteY19" fmla="*/ 185394 h 345874"/>
                  <a:gd name="connsiteX20" fmla="*/ 36299 w 458518"/>
                  <a:gd name="connsiteY20" fmla="*/ 200678 h 345874"/>
                  <a:gd name="connsiteX21" fmla="*/ 17194 w 458518"/>
                  <a:gd name="connsiteY21" fmla="*/ 221693 h 345874"/>
                  <a:gd name="connsiteX22" fmla="*/ 5731 w 458518"/>
                  <a:gd name="connsiteY22" fmla="*/ 246529 h 345874"/>
                  <a:gd name="connsiteX23" fmla="*/ 0 w 458518"/>
                  <a:gd name="connsiteY23" fmla="*/ 279008 h 345874"/>
                  <a:gd name="connsiteX24" fmla="*/ 0 w 458518"/>
                  <a:gd name="connsiteY24" fmla="*/ 330591 h 345874"/>
                  <a:gd name="connsiteX25" fmla="*/ 15284 w 458518"/>
                  <a:gd name="connsiteY25" fmla="*/ 345875 h 345874"/>
                  <a:gd name="connsiteX26" fmla="*/ 439413 w 458518"/>
                  <a:gd name="connsiteY26" fmla="*/ 345875 h 345874"/>
                  <a:gd name="connsiteX27" fmla="*/ 458518 w 458518"/>
                  <a:gd name="connsiteY27" fmla="*/ 326770 h 345874"/>
                  <a:gd name="connsiteX28" fmla="*/ 458518 w 458518"/>
                  <a:gd name="connsiteY28" fmla="*/ 271366 h 345874"/>
                  <a:gd name="connsiteX29" fmla="*/ 326694 w 458518"/>
                  <a:gd name="connsiteY29" fmla="*/ 66943 h 345874"/>
                  <a:gd name="connsiteX30" fmla="*/ 326694 w 458518"/>
                  <a:gd name="connsiteY30" fmla="*/ 66943 h 345874"/>
                  <a:gd name="connsiteX31" fmla="*/ 340068 w 458518"/>
                  <a:gd name="connsiteY31" fmla="*/ 84138 h 345874"/>
                  <a:gd name="connsiteX32" fmla="*/ 345799 w 458518"/>
                  <a:gd name="connsiteY32" fmla="*/ 89869 h 345874"/>
                  <a:gd name="connsiteX33" fmla="*/ 374456 w 458518"/>
                  <a:gd name="connsiteY33" fmla="*/ 101332 h 345874"/>
                  <a:gd name="connsiteX34" fmla="*/ 298037 w 458518"/>
                  <a:gd name="connsiteY34" fmla="*/ 143363 h 345874"/>
                  <a:gd name="connsiteX35" fmla="*/ 256006 w 458518"/>
                  <a:gd name="connsiteY35" fmla="*/ 99421 h 345874"/>
                  <a:gd name="connsiteX36" fmla="*/ 275111 w 458518"/>
                  <a:gd name="connsiteY36" fmla="*/ 82227 h 345874"/>
                  <a:gd name="connsiteX37" fmla="*/ 286574 w 458518"/>
                  <a:gd name="connsiteY37" fmla="*/ 82227 h 345874"/>
                  <a:gd name="connsiteX38" fmla="*/ 326694 w 458518"/>
                  <a:gd name="connsiteY38" fmla="*/ 66943 h 345874"/>
                  <a:gd name="connsiteX39" fmla="*/ 376367 w 458518"/>
                  <a:gd name="connsiteY39" fmla="*/ 82227 h 345874"/>
                  <a:gd name="connsiteX40" fmla="*/ 357262 w 458518"/>
                  <a:gd name="connsiteY40" fmla="*/ 74585 h 345874"/>
                  <a:gd name="connsiteX41" fmla="*/ 353441 w 458518"/>
                  <a:gd name="connsiteY41" fmla="*/ 70764 h 345874"/>
                  <a:gd name="connsiteX42" fmla="*/ 343889 w 458518"/>
                  <a:gd name="connsiteY42" fmla="*/ 45928 h 345874"/>
                  <a:gd name="connsiteX43" fmla="*/ 343889 w 458518"/>
                  <a:gd name="connsiteY43" fmla="*/ 28733 h 345874"/>
                  <a:gd name="connsiteX44" fmla="*/ 376367 w 458518"/>
                  <a:gd name="connsiteY44" fmla="*/ 82227 h 345874"/>
                  <a:gd name="connsiteX45" fmla="*/ 315231 w 458518"/>
                  <a:gd name="connsiteY45" fmla="*/ 21091 h 345874"/>
                  <a:gd name="connsiteX46" fmla="*/ 322873 w 458518"/>
                  <a:gd name="connsiteY46" fmla="*/ 21091 h 345874"/>
                  <a:gd name="connsiteX47" fmla="*/ 322873 w 458518"/>
                  <a:gd name="connsiteY47" fmla="*/ 26823 h 345874"/>
                  <a:gd name="connsiteX48" fmla="*/ 313321 w 458518"/>
                  <a:gd name="connsiteY48" fmla="*/ 51659 h 345874"/>
                  <a:gd name="connsiteX49" fmla="*/ 286574 w 458518"/>
                  <a:gd name="connsiteY49" fmla="*/ 63122 h 345874"/>
                  <a:gd name="connsiteX50" fmla="*/ 275111 w 458518"/>
                  <a:gd name="connsiteY50" fmla="*/ 63122 h 345874"/>
                  <a:gd name="connsiteX51" fmla="*/ 256006 w 458518"/>
                  <a:gd name="connsiteY51" fmla="*/ 68854 h 345874"/>
                  <a:gd name="connsiteX52" fmla="*/ 315231 w 458518"/>
                  <a:gd name="connsiteY52" fmla="*/ 21091 h 345874"/>
                  <a:gd name="connsiteX53" fmla="*/ 254095 w 458518"/>
                  <a:gd name="connsiteY53" fmla="*/ 135721 h 345874"/>
                  <a:gd name="connsiteX54" fmla="*/ 366814 w 458518"/>
                  <a:gd name="connsiteY54" fmla="*/ 147184 h 345874"/>
                  <a:gd name="connsiteX55" fmla="*/ 378277 w 458518"/>
                  <a:gd name="connsiteY55" fmla="*/ 135721 h 345874"/>
                  <a:gd name="connsiteX56" fmla="*/ 378277 w 458518"/>
                  <a:gd name="connsiteY56" fmla="*/ 175841 h 345874"/>
                  <a:gd name="connsiteX57" fmla="*/ 359172 w 458518"/>
                  <a:gd name="connsiteY57" fmla="*/ 173931 h 345874"/>
                  <a:gd name="connsiteX58" fmla="*/ 275111 w 458518"/>
                  <a:gd name="connsiteY58" fmla="*/ 173931 h 345874"/>
                  <a:gd name="connsiteX59" fmla="*/ 259827 w 458518"/>
                  <a:gd name="connsiteY59" fmla="*/ 175841 h 345874"/>
                  <a:gd name="connsiteX60" fmla="*/ 254095 w 458518"/>
                  <a:gd name="connsiteY60" fmla="*/ 177752 h 345874"/>
                  <a:gd name="connsiteX61" fmla="*/ 254095 w 458518"/>
                  <a:gd name="connsiteY61" fmla="*/ 135721 h 345874"/>
                  <a:gd name="connsiteX62" fmla="*/ 229259 w 458518"/>
                  <a:gd name="connsiteY62" fmla="*/ 326770 h 345874"/>
                  <a:gd name="connsiteX63" fmla="*/ 229259 w 458518"/>
                  <a:gd name="connsiteY63" fmla="*/ 288560 h 345874"/>
                  <a:gd name="connsiteX64" fmla="*/ 210154 w 458518"/>
                  <a:gd name="connsiteY64" fmla="*/ 288560 h 345874"/>
                  <a:gd name="connsiteX65" fmla="*/ 210154 w 458518"/>
                  <a:gd name="connsiteY65" fmla="*/ 326770 h 345874"/>
                  <a:gd name="connsiteX66" fmla="*/ 76420 w 458518"/>
                  <a:gd name="connsiteY66" fmla="*/ 326770 h 345874"/>
                  <a:gd name="connsiteX67" fmla="*/ 76420 w 458518"/>
                  <a:gd name="connsiteY67" fmla="*/ 288560 h 345874"/>
                  <a:gd name="connsiteX68" fmla="*/ 57315 w 458518"/>
                  <a:gd name="connsiteY68" fmla="*/ 288560 h 345874"/>
                  <a:gd name="connsiteX69" fmla="*/ 57315 w 458518"/>
                  <a:gd name="connsiteY69" fmla="*/ 326770 h 345874"/>
                  <a:gd name="connsiteX70" fmla="*/ 19105 w 458518"/>
                  <a:gd name="connsiteY70" fmla="*/ 326770 h 345874"/>
                  <a:gd name="connsiteX71" fmla="*/ 19105 w 458518"/>
                  <a:gd name="connsiteY71" fmla="*/ 279008 h 345874"/>
                  <a:gd name="connsiteX72" fmla="*/ 22926 w 458518"/>
                  <a:gd name="connsiteY72" fmla="*/ 248440 h 345874"/>
                  <a:gd name="connsiteX73" fmla="*/ 32478 w 458518"/>
                  <a:gd name="connsiteY73" fmla="*/ 229335 h 345874"/>
                  <a:gd name="connsiteX74" fmla="*/ 47762 w 458518"/>
                  <a:gd name="connsiteY74" fmla="*/ 212140 h 345874"/>
                  <a:gd name="connsiteX75" fmla="*/ 66867 w 458518"/>
                  <a:gd name="connsiteY75" fmla="*/ 200678 h 345874"/>
                  <a:gd name="connsiteX76" fmla="*/ 89793 w 458518"/>
                  <a:gd name="connsiteY76" fmla="*/ 194946 h 345874"/>
                  <a:gd name="connsiteX77" fmla="*/ 103167 w 458518"/>
                  <a:gd name="connsiteY77" fmla="*/ 194946 h 345874"/>
                  <a:gd name="connsiteX78" fmla="*/ 187228 w 458518"/>
                  <a:gd name="connsiteY78" fmla="*/ 194946 h 345874"/>
                  <a:gd name="connsiteX79" fmla="*/ 210154 w 458518"/>
                  <a:gd name="connsiteY79" fmla="*/ 198767 h 345874"/>
                  <a:gd name="connsiteX80" fmla="*/ 248364 w 458518"/>
                  <a:gd name="connsiteY80" fmla="*/ 221693 h 345874"/>
                  <a:gd name="connsiteX81" fmla="*/ 259827 w 458518"/>
                  <a:gd name="connsiteY81" fmla="*/ 238887 h 345874"/>
                  <a:gd name="connsiteX82" fmla="*/ 267469 w 458518"/>
                  <a:gd name="connsiteY82" fmla="*/ 259903 h 345874"/>
                  <a:gd name="connsiteX83" fmla="*/ 269379 w 458518"/>
                  <a:gd name="connsiteY83" fmla="*/ 271366 h 345874"/>
                  <a:gd name="connsiteX84" fmla="*/ 269379 w 458518"/>
                  <a:gd name="connsiteY84" fmla="*/ 271366 h 345874"/>
                  <a:gd name="connsiteX85" fmla="*/ 269379 w 458518"/>
                  <a:gd name="connsiteY85" fmla="*/ 326770 h 345874"/>
                  <a:gd name="connsiteX86" fmla="*/ 229259 w 458518"/>
                  <a:gd name="connsiteY86" fmla="*/ 326770 h 345874"/>
                  <a:gd name="connsiteX87" fmla="*/ 401203 w 458518"/>
                  <a:gd name="connsiteY87" fmla="*/ 326770 h 345874"/>
                  <a:gd name="connsiteX88" fmla="*/ 401203 w 458518"/>
                  <a:gd name="connsiteY88" fmla="*/ 288560 h 345874"/>
                  <a:gd name="connsiteX89" fmla="*/ 382098 w 458518"/>
                  <a:gd name="connsiteY89" fmla="*/ 288560 h 345874"/>
                  <a:gd name="connsiteX90" fmla="*/ 382098 w 458518"/>
                  <a:gd name="connsiteY90" fmla="*/ 326770 h 345874"/>
                  <a:gd name="connsiteX91" fmla="*/ 286574 w 458518"/>
                  <a:gd name="connsiteY91" fmla="*/ 326770 h 345874"/>
                  <a:gd name="connsiteX92" fmla="*/ 286574 w 458518"/>
                  <a:gd name="connsiteY92" fmla="*/ 271366 h 345874"/>
                  <a:gd name="connsiteX93" fmla="*/ 284663 w 458518"/>
                  <a:gd name="connsiteY93" fmla="*/ 256082 h 345874"/>
                  <a:gd name="connsiteX94" fmla="*/ 277021 w 458518"/>
                  <a:gd name="connsiteY94" fmla="*/ 229335 h 345874"/>
                  <a:gd name="connsiteX95" fmla="*/ 261737 w 458518"/>
                  <a:gd name="connsiteY95" fmla="*/ 206409 h 345874"/>
                  <a:gd name="connsiteX96" fmla="*/ 250274 w 458518"/>
                  <a:gd name="connsiteY96" fmla="*/ 196857 h 345874"/>
                  <a:gd name="connsiteX97" fmla="*/ 261737 w 458518"/>
                  <a:gd name="connsiteY97" fmla="*/ 194946 h 345874"/>
                  <a:gd name="connsiteX98" fmla="*/ 275111 w 458518"/>
                  <a:gd name="connsiteY98" fmla="*/ 193036 h 345874"/>
                  <a:gd name="connsiteX99" fmla="*/ 359172 w 458518"/>
                  <a:gd name="connsiteY99" fmla="*/ 193036 h 345874"/>
                  <a:gd name="connsiteX100" fmla="*/ 382098 w 458518"/>
                  <a:gd name="connsiteY100" fmla="*/ 196857 h 345874"/>
                  <a:gd name="connsiteX101" fmla="*/ 403114 w 458518"/>
                  <a:gd name="connsiteY101" fmla="*/ 206409 h 345874"/>
                  <a:gd name="connsiteX102" fmla="*/ 420308 w 458518"/>
                  <a:gd name="connsiteY102" fmla="*/ 221693 h 345874"/>
                  <a:gd name="connsiteX103" fmla="*/ 431771 w 458518"/>
                  <a:gd name="connsiteY103" fmla="*/ 238887 h 345874"/>
                  <a:gd name="connsiteX104" fmla="*/ 439413 w 458518"/>
                  <a:gd name="connsiteY104" fmla="*/ 259903 h 345874"/>
                  <a:gd name="connsiteX105" fmla="*/ 439413 w 458518"/>
                  <a:gd name="connsiteY105" fmla="*/ 271366 h 345874"/>
                  <a:gd name="connsiteX106" fmla="*/ 439413 w 458518"/>
                  <a:gd name="connsiteY106" fmla="*/ 326770 h 345874"/>
                  <a:gd name="connsiteX107" fmla="*/ 401203 w 458518"/>
                  <a:gd name="connsiteY107" fmla="*/ 326770 h 345874"/>
                  <a:gd name="connsiteX108" fmla="*/ 139466 w 458518"/>
                  <a:gd name="connsiteY108" fmla="*/ 164378 h 345874"/>
                  <a:gd name="connsiteX109" fmla="*/ 219707 w 458518"/>
                  <a:gd name="connsiteY109" fmla="*/ 84138 h 345874"/>
                  <a:gd name="connsiteX110" fmla="*/ 139466 w 458518"/>
                  <a:gd name="connsiteY110" fmla="*/ 1986 h 345874"/>
                  <a:gd name="connsiteX111" fmla="*/ 59225 w 458518"/>
                  <a:gd name="connsiteY111" fmla="*/ 84138 h 345874"/>
                  <a:gd name="connsiteX112" fmla="*/ 59225 w 458518"/>
                  <a:gd name="connsiteY112" fmla="*/ 84138 h 345874"/>
                  <a:gd name="connsiteX113" fmla="*/ 139466 w 458518"/>
                  <a:gd name="connsiteY113" fmla="*/ 164378 h 345874"/>
                  <a:gd name="connsiteX114" fmla="*/ 139466 w 458518"/>
                  <a:gd name="connsiteY114" fmla="*/ 164378 h 345874"/>
                  <a:gd name="connsiteX115" fmla="*/ 139466 w 458518"/>
                  <a:gd name="connsiteY115" fmla="*/ 21091 h 345874"/>
                  <a:gd name="connsiteX116" fmla="*/ 200602 w 458518"/>
                  <a:gd name="connsiteY116" fmla="*/ 82227 h 345874"/>
                  <a:gd name="connsiteX117" fmla="*/ 139466 w 458518"/>
                  <a:gd name="connsiteY117" fmla="*/ 143363 h 345874"/>
                  <a:gd name="connsiteX118" fmla="*/ 78330 w 458518"/>
                  <a:gd name="connsiteY118" fmla="*/ 82227 h 345874"/>
                  <a:gd name="connsiteX119" fmla="*/ 139466 w 458518"/>
                  <a:gd name="connsiteY119" fmla="*/ 21091 h 345874"/>
                  <a:gd name="connsiteX120" fmla="*/ 139466 w 458518"/>
                  <a:gd name="connsiteY120" fmla="*/ 21091 h 34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58518" h="345874">
                    <a:moveTo>
                      <a:pt x="458518" y="271366"/>
                    </a:moveTo>
                    <a:cubicBezTo>
                      <a:pt x="458518" y="265634"/>
                      <a:pt x="458518" y="261813"/>
                      <a:pt x="456608" y="256082"/>
                    </a:cubicBezTo>
                    <a:cubicBezTo>
                      <a:pt x="454697" y="246529"/>
                      <a:pt x="452787" y="236977"/>
                      <a:pt x="448966" y="229335"/>
                    </a:cubicBezTo>
                    <a:cubicBezTo>
                      <a:pt x="445145" y="221693"/>
                      <a:pt x="439413" y="214051"/>
                      <a:pt x="433682" y="206409"/>
                    </a:cubicBezTo>
                    <a:cubicBezTo>
                      <a:pt x="427950" y="198767"/>
                      <a:pt x="420308" y="193036"/>
                      <a:pt x="412666" y="189215"/>
                    </a:cubicBezTo>
                    <a:cubicBezTo>
                      <a:pt x="406935" y="185394"/>
                      <a:pt x="403114" y="183483"/>
                      <a:pt x="397382" y="181573"/>
                    </a:cubicBezTo>
                    <a:lnTo>
                      <a:pt x="397382" y="84138"/>
                    </a:lnTo>
                    <a:lnTo>
                      <a:pt x="397382" y="84138"/>
                    </a:lnTo>
                    <a:cubicBezTo>
                      <a:pt x="399293" y="40196"/>
                      <a:pt x="364904" y="1986"/>
                      <a:pt x="320963" y="76"/>
                    </a:cubicBezTo>
                    <a:cubicBezTo>
                      <a:pt x="277021" y="-1835"/>
                      <a:pt x="238811" y="32554"/>
                      <a:pt x="236901" y="76496"/>
                    </a:cubicBezTo>
                    <a:cubicBezTo>
                      <a:pt x="236901" y="78406"/>
                      <a:pt x="236901" y="82227"/>
                      <a:pt x="236901" y="84138"/>
                    </a:cubicBezTo>
                    <a:lnTo>
                      <a:pt x="236901" y="84138"/>
                    </a:lnTo>
                    <a:lnTo>
                      <a:pt x="236901" y="183483"/>
                    </a:lnTo>
                    <a:lnTo>
                      <a:pt x="233080" y="185394"/>
                    </a:lnTo>
                    <a:lnTo>
                      <a:pt x="229259" y="185394"/>
                    </a:lnTo>
                    <a:cubicBezTo>
                      <a:pt x="223528" y="183483"/>
                      <a:pt x="219707" y="181573"/>
                      <a:pt x="213975" y="179662"/>
                    </a:cubicBezTo>
                    <a:cubicBezTo>
                      <a:pt x="204423" y="177752"/>
                      <a:pt x="194870" y="175841"/>
                      <a:pt x="185318" y="175841"/>
                    </a:cubicBezTo>
                    <a:lnTo>
                      <a:pt x="101256" y="175841"/>
                    </a:lnTo>
                    <a:cubicBezTo>
                      <a:pt x="95525" y="175841"/>
                      <a:pt x="91704" y="175841"/>
                      <a:pt x="85972" y="177752"/>
                    </a:cubicBezTo>
                    <a:cubicBezTo>
                      <a:pt x="76420" y="179662"/>
                      <a:pt x="66867" y="181573"/>
                      <a:pt x="59225" y="185394"/>
                    </a:cubicBezTo>
                    <a:cubicBezTo>
                      <a:pt x="51583" y="189215"/>
                      <a:pt x="42031" y="194946"/>
                      <a:pt x="36299" y="200678"/>
                    </a:cubicBezTo>
                    <a:cubicBezTo>
                      <a:pt x="28657" y="206409"/>
                      <a:pt x="22926" y="214051"/>
                      <a:pt x="17194" y="221693"/>
                    </a:cubicBezTo>
                    <a:cubicBezTo>
                      <a:pt x="11463" y="229335"/>
                      <a:pt x="7642" y="236977"/>
                      <a:pt x="5731" y="246529"/>
                    </a:cubicBezTo>
                    <a:cubicBezTo>
                      <a:pt x="1910" y="254171"/>
                      <a:pt x="0" y="267545"/>
                      <a:pt x="0" y="279008"/>
                    </a:cubicBezTo>
                    <a:lnTo>
                      <a:pt x="0" y="330591"/>
                    </a:lnTo>
                    <a:cubicBezTo>
                      <a:pt x="0" y="338233"/>
                      <a:pt x="7642" y="345875"/>
                      <a:pt x="15284" y="345875"/>
                    </a:cubicBezTo>
                    <a:lnTo>
                      <a:pt x="439413" y="345875"/>
                    </a:lnTo>
                    <a:cubicBezTo>
                      <a:pt x="450876" y="345875"/>
                      <a:pt x="458518" y="338233"/>
                      <a:pt x="458518" y="326770"/>
                    </a:cubicBezTo>
                    <a:cubicBezTo>
                      <a:pt x="458518" y="309576"/>
                      <a:pt x="458518" y="277097"/>
                      <a:pt x="458518" y="271366"/>
                    </a:cubicBezTo>
                    <a:close/>
                    <a:moveTo>
                      <a:pt x="326694" y="66943"/>
                    </a:moveTo>
                    <a:lnTo>
                      <a:pt x="326694" y="66943"/>
                    </a:lnTo>
                    <a:cubicBezTo>
                      <a:pt x="330515" y="72675"/>
                      <a:pt x="334336" y="78406"/>
                      <a:pt x="340068" y="84138"/>
                    </a:cubicBezTo>
                    <a:cubicBezTo>
                      <a:pt x="341978" y="86048"/>
                      <a:pt x="343889" y="87959"/>
                      <a:pt x="345799" y="89869"/>
                    </a:cubicBezTo>
                    <a:cubicBezTo>
                      <a:pt x="353441" y="95600"/>
                      <a:pt x="364904" y="101332"/>
                      <a:pt x="374456" y="101332"/>
                    </a:cubicBezTo>
                    <a:cubicBezTo>
                      <a:pt x="364904" y="133810"/>
                      <a:pt x="330515" y="152915"/>
                      <a:pt x="298037" y="143363"/>
                    </a:cubicBezTo>
                    <a:cubicBezTo>
                      <a:pt x="277021" y="137631"/>
                      <a:pt x="261737" y="120437"/>
                      <a:pt x="256006" y="99421"/>
                    </a:cubicBezTo>
                    <a:cubicBezTo>
                      <a:pt x="256006" y="89869"/>
                      <a:pt x="265558" y="82227"/>
                      <a:pt x="275111" y="82227"/>
                    </a:cubicBezTo>
                    <a:lnTo>
                      <a:pt x="286574" y="82227"/>
                    </a:lnTo>
                    <a:cubicBezTo>
                      <a:pt x="301858" y="82227"/>
                      <a:pt x="315231" y="76496"/>
                      <a:pt x="326694" y="66943"/>
                    </a:cubicBezTo>
                    <a:close/>
                    <a:moveTo>
                      <a:pt x="376367" y="82227"/>
                    </a:moveTo>
                    <a:cubicBezTo>
                      <a:pt x="368725" y="82227"/>
                      <a:pt x="362993" y="78406"/>
                      <a:pt x="357262" y="74585"/>
                    </a:cubicBezTo>
                    <a:lnTo>
                      <a:pt x="353441" y="70764"/>
                    </a:lnTo>
                    <a:cubicBezTo>
                      <a:pt x="345799" y="63122"/>
                      <a:pt x="341978" y="55480"/>
                      <a:pt x="343889" y="45928"/>
                    </a:cubicBezTo>
                    <a:lnTo>
                      <a:pt x="343889" y="28733"/>
                    </a:lnTo>
                    <a:cubicBezTo>
                      <a:pt x="362993" y="38286"/>
                      <a:pt x="376367" y="59301"/>
                      <a:pt x="376367" y="82227"/>
                    </a:cubicBezTo>
                    <a:close/>
                    <a:moveTo>
                      <a:pt x="315231" y="21091"/>
                    </a:moveTo>
                    <a:cubicBezTo>
                      <a:pt x="317142" y="21091"/>
                      <a:pt x="320963" y="21091"/>
                      <a:pt x="322873" y="21091"/>
                    </a:cubicBezTo>
                    <a:lnTo>
                      <a:pt x="322873" y="26823"/>
                    </a:lnTo>
                    <a:cubicBezTo>
                      <a:pt x="322873" y="36375"/>
                      <a:pt x="319052" y="45928"/>
                      <a:pt x="313321" y="51659"/>
                    </a:cubicBezTo>
                    <a:cubicBezTo>
                      <a:pt x="305679" y="59301"/>
                      <a:pt x="296126" y="63122"/>
                      <a:pt x="286574" y="63122"/>
                    </a:cubicBezTo>
                    <a:lnTo>
                      <a:pt x="275111" y="63122"/>
                    </a:lnTo>
                    <a:cubicBezTo>
                      <a:pt x="267469" y="63122"/>
                      <a:pt x="261737" y="65033"/>
                      <a:pt x="256006" y="68854"/>
                    </a:cubicBezTo>
                    <a:cubicBezTo>
                      <a:pt x="261737" y="40196"/>
                      <a:pt x="286574" y="21091"/>
                      <a:pt x="315231" y="21091"/>
                    </a:cubicBezTo>
                    <a:close/>
                    <a:moveTo>
                      <a:pt x="254095" y="135721"/>
                    </a:moveTo>
                    <a:cubicBezTo>
                      <a:pt x="280842" y="170110"/>
                      <a:pt x="332426" y="175841"/>
                      <a:pt x="366814" y="147184"/>
                    </a:cubicBezTo>
                    <a:cubicBezTo>
                      <a:pt x="370635" y="143363"/>
                      <a:pt x="374456" y="139542"/>
                      <a:pt x="378277" y="135721"/>
                    </a:cubicBezTo>
                    <a:lnTo>
                      <a:pt x="378277" y="175841"/>
                    </a:lnTo>
                    <a:cubicBezTo>
                      <a:pt x="372546" y="173931"/>
                      <a:pt x="364904" y="173931"/>
                      <a:pt x="359172" y="173931"/>
                    </a:cubicBezTo>
                    <a:lnTo>
                      <a:pt x="275111" y="173931"/>
                    </a:lnTo>
                    <a:cubicBezTo>
                      <a:pt x="269379" y="173931"/>
                      <a:pt x="265558" y="173931"/>
                      <a:pt x="259827" y="175841"/>
                    </a:cubicBezTo>
                    <a:lnTo>
                      <a:pt x="254095" y="177752"/>
                    </a:lnTo>
                    <a:lnTo>
                      <a:pt x="254095" y="135721"/>
                    </a:lnTo>
                    <a:close/>
                    <a:moveTo>
                      <a:pt x="229259" y="326770"/>
                    </a:moveTo>
                    <a:lnTo>
                      <a:pt x="229259" y="288560"/>
                    </a:lnTo>
                    <a:lnTo>
                      <a:pt x="210154" y="288560"/>
                    </a:lnTo>
                    <a:lnTo>
                      <a:pt x="210154" y="326770"/>
                    </a:lnTo>
                    <a:lnTo>
                      <a:pt x="76420" y="326770"/>
                    </a:lnTo>
                    <a:lnTo>
                      <a:pt x="76420" y="288560"/>
                    </a:lnTo>
                    <a:lnTo>
                      <a:pt x="57315" y="288560"/>
                    </a:lnTo>
                    <a:lnTo>
                      <a:pt x="57315" y="326770"/>
                    </a:lnTo>
                    <a:lnTo>
                      <a:pt x="19105" y="326770"/>
                    </a:lnTo>
                    <a:lnTo>
                      <a:pt x="19105" y="279008"/>
                    </a:lnTo>
                    <a:cubicBezTo>
                      <a:pt x="19105" y="269455"/>
                      <a:pt x="21015" y="257992"/>
                      <a:pt x="22926" y="248440"/>
                    </a:cubicBezTo>
                    <a:cubicBezTo>
                      <a:pt x="24836" y="240798"/>
                      <a:pt x="28657" y="235066"/>
                      <a:pt x="32478" y="229335"/>
                    </a:cubicBezTo>
                    <a:cubicBezTo>
                      <a:pt x="36299" y="223603"/>
                      <a:pt x="42031" y="217872"/>
                      <a:pt x="47762" y="212140"/>
                    </a:cubicBezTo>
                    <a:cubicBezTo>
                      <a:pt x="53494" y="208320"/>
                      <a:pt x="59225" y="202588"/>
                      <a:pt x="66867" y="200678"/>
                    </a:cubicBezTo>
                    <a:cubicBezTo>
                      <a:pt x="74509" y="196857"/>
                      <a:pt x="82151" y="194946"/>
                      <a:pt x="89793" y="194946"/>
                    </a:cubicBezTo>
                    <a:cubicBezTo>
                      <a:pt x="93614" y="194946"/>
                      <a:pt x="97435" y="194946"/>
                      <a:pt x="103167" y="194946"/>
                    </a:cubicBezTo>
                    <a:lnTo>
                      <a:pt x="187228" y="194946"/>
                    </a:lnTo>
                    <a:cubicBezTo>
                      <a:pt x="194870" y="194946"/>
                      <a:pt x="202512" y="196857"/>
                      <a:pt x="210154" y="198767"/>
                    </a:cubicBezTo>
                    <a:cubicBezTo>
                      <a:pt x="225438" y="202588"/>
                      <a:pt x="238811" y="210230"/>
                      <a:pt x="248364" y="221693"/>
                    </a:cubicBezTo>
                    <a:cubicBezTo>
                      <a:pt x="254095" y="227424"/>
                      <a:pt x="257916" y="233156"/>
                      <a:pt x="259827" y="238887"/>
                    </a:cubicBezTo>
                    <a:cubicBezTo>
                      <a:pt x="263648" y="244619"/>
                      <a:pt x="265558" y="252261"/>
                      <a:pt x="267469" y="259903"/>
                    </a:cubicBezTo>
                    <a:cubicBezTo>
                      <a:pt x="267469" y="263724"/>
                      <a:pt x="269379" y="267545"/>
                      <a:pt x="269379" y="271366"/>
                    </a:cubicBezTo>
                    <a:lnTo>
                      <a:pt x="269379" y="271366"/>
                    </a:lnTo>
                    <a:cubicBezTo>
                      <a:pt x="269379" y="277097"/>
                      <a:pt x="269379" y="309576"/>
                      <a:pt x="269379" y="326770"/>
                    </a:cubicBezTo>
                    <a:lnTo>
                      <a:pt x="229259" y="326770"/>
                    </a:lnTo>
                    <a:close/>
                    <a:moveTo>
                      <a:pt x="401203" y="326770"/>
                    </a:moveTo>
                    <a:lnTo>
                      <a:pt x="401203" y="288560"/>
                    </a:lnTo>
                    <a:lnTo>
                      <a:pt x="382098" y="288560"/>
                    </a:lnTo>
                    <a:lnTo>
                      <a:pt x="382098" y="326770"/>
                    </a:lnTo>
                    <a:lnTo>
                      <a:pt x="286574" y="326770"/>
                    </a:lnTo>
                    <a:cubicBezTo>
                      <a:pt x="286574" y="309576"/>
                      <a:pt x="286574" y="277097"/>
                      <a:pt x="286574" y="271366"/>
                    </a:cubicBezTo>
                    <a:cubicBezTo>
                      <a:pt x="286574" y="265634"/>
                      <a:pt x="286574" y="261813"/>
                      <a:pt x="284663" y="256082"/>
                    </a:cubicBezTo>
                    <a:cubicBezTo>
                      <a:pt x="282753" y="246529"/>
                      <a:pt x="280842" y="236977"/>
                      <a:pt x="277021" y="229335"/>
                    </a:cubicBezTo>
                    <a:cubicBezTo>
                      <a:pt x="273200" y="221693"/>
                      <a:pt x="267469" y="214051"/>
                      <a:pt x="261737" y="206409"/>
                    </a:cubicBezTo>
                    <a:cubicBezTo>
                      <a:pt x="257916" y="202588"/>
                      <a:pt x="254095" y="198767"/>
                      <a:pt x="250274" y="196857"/>
                    </a:cubicBezTo>
                    <a:cubicBezTo>
                      <a:pt x="254095" y="194946"/>
                      <a:pt x="257916" y="194946"/>
                      <a:pt x="261737" y="194946"/>
                    </a:cubicBezTo>
                    <a:cubicBezTo>
                      <a:pt x="265558" y="194946"/>
                      <a:pt x="269379" y="193036"/>
                      <a:pt x="275111" y="193036"/>
                    </a:cubicBezTo>
                    <a:lnTo>
                      <a:pt x="359172" y="193036"/>
                    </a:lnTo>
                    <a:cubicBezTo>
                      <a:pt x="366814" y="193036"/>
                      <a:pt x="374456" y="194946"/>
                      <a:pt x="382098" y="196857"/>
                    </a:cubicBezTo>
                    <a:cubicBezTo>
                      <a:pt x="389740" y="198767"/>
                      <a:pt x="397382" y="202588"/>
                      <a:pt x="403114" y="206409"/>
                    </a:cubicBezTo>
                    <a:cubicBezTo>
                      <a:pt x="408845" y="210230"/>
                      <a:pt x="414577" y="215961"/>
                      <a:pt x="420308" y="221693"/>
                    </a:cubicBezTo>
                    <a:cubicBezTo>
                      <a:pt x="426040" y="227424"/>
                      <a:pt x="429861" y="233156"/>
                      <a:pt x="431771" y="238887"/>
                    </a:cubicBezTo>
                    <a:cubicBezTo>
                      <a:pt x="435592" y="246529"/>
                      <a:pt x="437503" y="252261"/>
                      <a:pt x="439413" y="259903"/>
                    </a:cubicBezTo>
                    <a:cubicBezTo>
                      <a:pt x="439413" y="263724"/>
                      <a:pt x="439413" y="267545"/>
                      <a:pt x="439413" y="271366"/>
                    </a:cubicBezTo>
                    <a:cubicBezTo>
                      <a:pt x="439413" y="277097"/>
                      <a:pt x="439413" y="309576"/>
                      <a:pt x="439413" y="326770"/>
                    </a:cubicBezTo>
                    <a:lnTo>
                      <a:pt x="401203" y="326770"/>
                    </a:lnTo>
                    <a:close/>
                    <a:moveTo>
                      <a:pt x="139466" y="164378"/>
                    </a:moveTo>
                    <a:cubicBezTo>
                      <a:pt x="183407" y="164378"/>
                      <a:pt x="219707" y="128079"/>
                      <a:pt x="219707" y="84138"/>
                    </a:cubicBezTo>
                    <a:cubicBezTo>
                      <a:pt x="219707" y="38286"/>
                      <a:pt x="183407" y="1986"/>
                      <a:pt x="139466" y="1986"/>
                    </a:cubicBezTo>
                    <a:cubicBezTo>
                      <a:pt x="95525" y="1986"/>
                      <a:pt x="59225" y="38286"/>
                      <a:pt x="59225" y="84138"/>
                    </a:cubicBezTo>
                    <a:lnTo>
                      <a:pt x="59225" y="84138"/>
                    </a:lnTo>
                    <a:cubicBezTo>
                      <a:pt x="57315" y="128079"/>
                      <a:pt x="93614" y="164378"/>
                      <a:pt x="139466" y="164378"/>
                    </a:cubicBezTo>
                    <a:lnTo>
                      <a:pt x="139466" y="164378"/>
                    </a:lnTo>
                    <a:close/>
                    <a:moveTo>
                      <a:pt x="139466" y="21091"/>
                    </a:moveTo>
                    <a:cubicBezTo>
                      <a:pt x="173855" y="21091"/>
                      <a:pt x="200602" y="47838"/>
                      <a:pt x="200602" y="82227"/>
                    </a:cubicBezTo>
                    <a:cubicBezTo>
                      <a:pt x="200602" y="116616"/>
                      <a:pt x="173855" y="143363"/>
                      <a:pt x="139466" y="143363"/>
                    </a:cubicBezTo>
                    <a:cubicBezTo>
                      <a:pt x="105077" y="143363"/>
                      <a:pt x="78330" y="116616"/>
                      <a:pt x="78330" y="82227"/>
                    </a:cubicBezTo>
                    <a:cubicBezTo>
                      <a:pt x="76420" y="49749"/>
                      <a:pt x="105077" y="21091"/>
                      <a:pt x="139466" y="21091"/>
                    </a:cubicBezTo>
                    <a:lnTo>
                      <a:pt x="139466" y="21091"/>
                    </a:lnTo>
                    <a:close/>
                  </a:path>
                </a:pathLst>
              </a:custGeom>
              <a:solidFill>
                <a:schemeClr val="bg1"/>
              </a:solidFill>
              <a:ln w="19050" cap="flat">
                <a:noFill/>
                <a:prstDash val="solid"/>
                <a:miter/>
              </a:ln>
            </p:spPr>
            <p:txBody>
              <a:bodyPr rtlCol="0" anchor="ctr"/>
              <a:lstStyle/>
              <a:p>
                <a:endParaRPr lang="en-US" dirty="0"/>
              </a:p>
            </p:txBody>
          </p:sp>
        </p:grpSp>
      </p:grpSp>
      <p:grpSp>
        <p:nvGrpSpPr>
          <p:cNvPr id="25" name="Group 24">
            <a:extLst>
              <a:ext uri="{FF2B5EF4-FFF2-40B4-BE49-F238E27FC236}">
                <a16:creationId xmlns:a16="http://schemas.microsoft.com/office/drawing/2014/main" id="{1973475A-943D-6718-6FC9-674C52F27BE9}"/>
              </a:ext>
            </a:extLst>
          </p:cNvPr>
          <p:cNvGrpSpPr/>
          <p:nvPr/>
        </p:nvGrpSpPr>
        <p:grpSpPr>
          <a:xfrm>
            <a:off x="5998338" y="2772236"/>
            <a:ext cx="5542242" cy="701657"/>
            <a:chOff x="5998338" y="2772236"/>
            <a:chExt cx="5542242" cy="701657"/>
          </a:xfrm>
        </p:grpSpPr>
        <p:sp>
          <p:nvSpPr>
            <p:cNvPr id="17" name="Text Placeholder 32">
              <a:extLst>
                <a:ext uri="{FF2B5EF4-FFF2-40B4-BE49-F238E27FC236}">
                  <a16:creationId xmlns:a16="http://schemas.microsoft.com/office/drawing/2014/main" id="{A6171B4D-5131-9D91-F99E-35E1E34C6DAC}"/>
                </a:ext>
              </a:extLst>
            </p:cNvPr>
            <p:cNvSpPr txBox="1">
              <a:spLocks/>
            </p:cNvSpPr>
            <p:nvPr/>
          </p:nvSpPr>
          <p:spPr>
            <a:xfrm>
              <a:off x="6883122" y="2838751"/>
              <a:ext cx="4657458" cy="385388"/>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12756">
                <a:lnSpc>
                  <a:spcPct val="150000"/>
                </a:lnSpc>
                <a:spcBef>
                  <a:spcPts val="0"/>
                </a:spcBef>
                <a:spcAft>
                  <a:spcPts val="1200"/>
                </a:spcAft>
                <a:buClr>
                  <a:srgbClr val="0B315E"/>
                </a:buClr>
                <a:buNone/>
                <a:defRPr/>
              </a:pPr>
              <a:r>
                <a:rPr lang="en-US" sz="2200" b="1" dirty="0">
                  <a:solidFill>
                    <a:schemeClr val="bg1"/>
                  </a:solidFill>
                  <a:latin typeface="CVS Health Sans" panose="020B0504020202020204" pitchFamily="34" charset="0"/>
                </a:rPr>
                <a:t>Your children, natural or adopted. </a:t>
              </a:r>
            </a:p>
            <a:p>
              <a:pPr marL="0" indent="0" defTabSz="412756">
                <a:lnSpc>
                  <a:spcPct val="150000"/>
                </a:lnSpc>
                <a:spcBef>
                  <a:spcPts val="0"/>
                </a:spcBef>
                <a:spcAft>
                  <a:spcPts val="1200"/>
                </a:spcAft>
                <a:buClr>
                  <a:srgbClr val="0B315E"/>
                </a:buClr>
                <a:buNone/>
                <a:defRPr/>
              </a:pPr>
              <a:endParaRPr lang="en-US" sz="1800" b="0" dirty="0">
                <a:solidFill>
                  <a:schemeClr val="tx2"/>
                </a:solidFill>
                <a:latin typeface="CVS Health Sans" panose="020B0504020202020204" pitchFamily="34" charset="0"/>
              </a:endParaRPr>
            </a:p>
          </p:txBody>
        </p:sp>
        <p:grpSp>
          <p:nvGrpSpPr>
            <p:cNvPr id="11" name="Group 10">
              <a:extLst>
                <a:ext uri="{FF2B5EF4-FFF2-40B4-BE49-F238E27FC236}">
                  <a16:creationId xmlns:a16="http://schemas.microsoft.com/office/drawing/2014/main" id="{29765BBB-539D-049A-FF22-71FFB68EC958}"/>
                </a:ext>
              </a:extLst>
            </p:cNvPr>
            <p:cNvGrpSpPr/>
            <p:nvPr/>
          </p:nvGrpSpPr>
          <p:grpSpPr>
            <a:xfrm>
              <a:off x="5998338" y="2772236"/>
              <a:ext cx="701657" cy="701657"/>
              <a:chOff x="5998338" y="2772236"/>
              <a:chExt cx="701657" cy="701657"/>
            </a:xfrm>
          </p:grpSpPr>
          <p:sp>
            <p:nvSpPr>
              <p:cNvPr id="23" name="Oval 22">
                <a:extLst>
                  <a:ext uri="{FF2B5EF4-FFF2-40B4-BE49-F238E27FC236}">
                    <a16:creationId xmlns:a16="http://schemas.microsoft.com/office/drawing/2014/main" id="{D6FB4157-435B-C6AF-6D44-51D77570327A}"/>
                  </a:ext>
                </a:extLst>
              </p:cNvPr>
              <p:cNvSpPr/>
              <p:nvPr/>
            </p:nvSpPr>
            <p:spPr>
              <a:xfrm>
                <a:off x="5998338" y="2772236"/>
                <a:ext cx="701657" cy="70165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pic>
            <p:nvPicPr>
              <p:cNvPr id="7" name="Graphic 6" descr="Family and baby with stroller icon.">
                <a:extLst>
                  <a:ext uri="{FF2B5EF4-FFF2-40B4-BE49-F238E27FC236}">
                    <a16:creationId xmlns:a16="http://schemas.microsoft.com/office/drawing/2014/main" id="{2C17DDA5-E17F-B0DB-2FCA-8219AC74C8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1402" y="2869865"/>
                <a:ext cx="456672" cy="456672"/>
              </a:xfrm>
              <a:prstGeom prst="rect">
                <a:avLst/>
              </a:prstGeom>
            </p:spPr>
          </p:pic>
        </p:grpSp>
      </p:grpSp>
      <p:grpSp>
        <p:nvGrpSpPr>
          <p:cNvPr id="21" name="Group 20">
            <a:extLst>
              <a:ext uri="{FF2B5EF4-FFF2-40B4-BE49-F238E27FC236}">
                <a16:creationId xmlns:a16="http://schemas.microsoft.com/office/drawing/2014/main" id="{A9E3A2F7-77E7-1B33-1C0C-8F513C5C1465}"/>
              </a:ext>
            </a:extLst>
          </p:cNvPr>
          <p:cNvGrpSpPr/>
          <p:nvPr/>
        </p:nvGrpSpPr>
        <p:grpSpPr>
          <a:xfrm>
            <a:off x="5995720" y="3695706"/>
            <a:ext cx="5552829" cy="701657"/>
            <a:chOff x="5995720" y="3695706"/>
            <a:chExt cx="5552829" cy="701657"/>
          </a:xfrm>
        </p:grpSpPr>
        <p:sp>
          <p:nvSpPr>
            <p:cNvPr id="18" name="Text Placeholder 32">
              <a:extLst>
                <a:ext uri="{FF2B5EF4-FFF2-40B4-BE49-F238E27FC236}">
                  <a16:creationId xmlns:a16="http://schemas.microsoft.com/office/drawing/2014/main" id="{550404CB-0EBD-FDCD-A0F6-B656FDC2884A}"/>
                </a:ext>
              </a:extLst>
            </p:cNvPr>
            <p:cNvSpPr txBox="1">
              <a:spLocks/>
            </p:cNvSpPr>
            <p:nvPr/>
          </p:nvSpPr>
          <p:spPr>
            <a:xfrm>
              <a:off x="6891091" y="3754199"/>
              <a:ext cx="4657458" cy="385388"/>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12756">
                <a:lnSpc>
                  <a:spcPct val="150000"/>
                </a:lnSpc>
                <a:spcBef>
                  <a:spcPts val="0"/>
                </a:spcBef>
                <a:spcAft>
                  <a:spcPts val="1200"/>
                </a:spcAft>
                <a:buClr>
                  <a:srgbClr val="0B315E"/>
                </a:buClr>
                <a:buNone/>
                <a:defRPr/>
              </a:pPr>
              <a:r>
                <a:rPr lang="en-US" sz="2200" b="1" dirty="0">
                  <a:solidFill>
                    <a:schemeClr val="bg1"/>
                  </a:solidFill>
                  <a:latin typeface="CVS Health Sans" panose="020B0504020202020204" pitchFamily="34" charset="0"/>
                </a:rPr>
                <a:t>Your stepchildren.</a:t>
              </a:r>
            </a:p>
            <a:p>
              <a:pPr marL="0" indent="0" defTabSz="412756">
                <a:lnSpc>
                  <a:spcPct val="150000"/>
                </a:lnSpc>
                <a:spcBef>
                  <a:spcPts val="0"/>
                </a:spcBef>
                <a:spcAft>
                  <a:spcPts val="1200"/>
                </a:spcAft>
                <a:buClr>
                  <a:srgbClr val="0B315E"/>
                </a:buClr>
                <a:buNone/>
                <a:defRPr/>
              </a:pPr>
              <a:endParaRPr lang="en-US" sz="1800" b="0" dirty="0">
                <a:solidFill>
                  <a:schemeClr val="tx2"/>
                </a:solidFill>
                <a:latin typeface="CVS Health Sans" panose="020B0504020202020204" pitchFamily="34" charset="0"/>
              </a:endParaRPr>
            </a:p>
          </p:txBody>
        </p:sp>
        <p:grpSp>
          <p:nvGrpSpPr>
            <p:cNvPr id="13" name="Group 12">
              <a:extLst>
                <a:ext uri="{FF2B5EF4-FFF2-40B4-BE49-F238E27FC236}">
                  <a16:creationId xmlns:a16="http://schemas.microsoft.com/office/drawing/2014/main" id="{0BDCF36E-827B-0534-7CBB-01F674CD2B31}"/>
                </a:ext>
              </a:extLst>
            </p:cNvPr>
            <p:cNvGrpSpPr/>
            <p:nvPr/>
          </p:nvGrpSpPr>
          <p:grpSpPr>
            <a:xfrm>
              <a:off x="5995720" y="3695706"/>
              <a:ext cx="701657" cy="701657"/>
              <a:chOff x="5995720" y="3695706"/>
              <a:chExt cx="701657" cy="701657"/>
            </a:xfrm>
          </p:grpSpPr>
          <p:sp>
            <p:nvSpPr>
              <p:cNvPr id="15" name="Oval 14">
                <a:extLst>
                  <a:ext uri="{FF2B5EF4-FFF2-40B4-BE49-F238E27FC236}">
                    <a16:creationId xmlns:a16="http://schemas.microsoft.com/office/drawing/2014/main" id="{0DBC9DE5-5807-530E-2476-68EE334EF0A0}"/>
                  </a:ext>
                </a:extLst>
              </p:cNvPr>
              <p:cNvSpPr/>
              <p:nvPr/>
            </p:nvSpPr>
            <p:spPr>
              <a:xfrm>
                <a:off x="5995720" y="3695706"/>
                <a:ext cx="701657" cy="70165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Helvetica Neue"/>
                </a:endParaRPr>
              </a:p>
            </p:txBody>
          </p:sp>
          <p:sp>
            <p:nvSpPr>
              <p:cNvPr id="9" name="Graphic 125" descr="Family 1 icon.">
                <a:extLst>
                  <a:ext uri="{FF2B5EF4-FFF2-40B4-BE49-F238E27FC236}">
                    <a16:creationId xmlns:a16="http://schemas.microsoft.com/office/drawing/2014/main" id="{0A46188F-5CD5-961A-81C4-B0B6B62C80D6}"/>
                  </a:ext>
                </a:extLst>
              </p:cNvPr>
              <p:cNvSpPr>
                <a:spLocks noChangeAspect="1"/>
              </p:cNvSpPr>
              <p:nvPr/>
            </p:nvSpPr>
            <p:spPr>
              <a:xfrm>
                <a:off x="6158798" y="3860261"/>
                <a:ext cx="420308" cy="372545"/>
              </a:xfrm>
              <a:custGeom>
                <a:avLst/>
                <a:gdLst>
                  <a:gd name="connsiteX0" fmla="*/ 420308 w 420308"/>
                  <a:gd name="connsiteY0" fmla="*/ 250274 h 372545"/>
                  <a:gd name="connsiteX1" fmla="*/ 362993 w 420308"/>
                  <a:gd name="connsiteY1" fmla="*/ 168123 h 372545"/>
                  <a:gd name="connsiteX2" fmla="*/ 362993 w 420308"/>
                  <a:gd name="connsiteY2" fmla="*/ 76420 h 372545"/>
                  <a:gd name="connsiteX3" fmla="*/ 288484 w 420308"/>
                  <a:gd name="connsiteY3" fmla="*/ 0 h 372545"/>
                  <a:gd name="connsiteX4" fmla="*/ 288484 w 420308"/>
                  <a:gd name="connsiteY4" fmla="*/ 0 h 372545"/>
                  <a:gd name="connsiteX5" fmla="*/ 212065 w 420308"/>
                  <a:gd name="connsiteY5" fmla="*/ 70688 h 372545"/>
                  <a:gd name="connsiteX6" fmla="*/ 212065 w 420308"/>
                  <a:gd name="connsiteY6" fmla="*/ 70688 h 372545"/>
                  <a:gd name="connsiteX7" fmla="*/ 212065 w 420308"/>
                  <a:gd name="connsiteY7" fmla="*/ 72599 h 372545"/>
                  <a:gd name="connsiteX8" fmla="*/ 212065 w 420308"/>
                  <a:gd name="connsiteY8" fmla="*/ 76420 h 372545"/>
                  <a:gd name="connsiteX9" fmla="*/ 212065 w 420308"/>
                  <a:gd name="connsiteY9" fmla="*/ 78330 h 372545"/>
                  <a:gd name="connsiteX10" fmla="*/ 210154 w 420308"/>
                  <a:gd name="connsiteY10" fmla="*/ 95525 h 372545"/>
                  <a:gd name="connsiteX11" fmla="*/ 210154 w 420308"/>
                  <a:gd name="connsiteY11" fmla="*/ 95525 h 372545"/>
                  <a:gd name="connsiteX12" fmla="*/ 204423 w 420308"/>
                  <a:gd name="connsiteY12" fmla="*/ 95525 h 372545"/>
                  <a:gd name="connsiteX13" fmla="*/ 204423 w 420308"/>
                  <a:gd name="connsiteY13" fmla="*/ 95525 h 372545"/>
                  <a:gd name="connsiteX14" fmla="*/ 206333 w 420308"/>
                  <a:gd name="connsiteY14" fmla="*/ 76420 h 372545"/>
                  <a:gd name="connsiteX15" fmla="*/ 131824 w 420308"/>
                  <a:gd name="connsiteY15" fmla="*/ 0 h 372545"/>
                  <a:gd name="connsiteX16" fmla="*/ 131824 w 420308"/>
                  <a:gd name="connsiteY16" fmla="*/ 0 h 372545"/>
                  <a:gd name="connsiteX17" fmla="*/ 57315 w 420308"/>
                  <a:gd name="connsiteY17" fmla="*/ 74509 h 372545"/>
                  <a:gd name="connsiteX18" fmla="*/ 78330 w 420308"/>
                  <a:gd name="connsiteY18" fmla="*/ 128003 h 372545"/>
                  <a:gd name="connsiteX19" fmla="*/ 131824 w 420308"/>
                  <a:gd name="connsiteY19" fmla="*/ 150929 h 372545"/>
                  <a:gd name="connsiteX20" fmla="*/ 131824 w 420308"/>
                  <a:gd name="connsiteY20" fmla="*/ 150929 h 372545"/>
                  <a:gd name="connsiteX21" fmla="*/ 145197 w 420308"/>
                  <a:gd name="connsiteY21" fmla="*/ 149018 h 372545"/>
                  <a:gd name="connsiteX22" fmla="*/ 145197 w 420308"/>
                  <a:gd name="connsiteY22" fmla="*/ 150929 h 372545"/>
                  <a:gd name="connsiteX23" fmla="*/ 145197 w 420308"/>
                  <a:gd name="connsiteY23" fmla="*/ 160481 h 372545"/>
                  <a:gd name="connsiteX24" fmla="*/ 145197 w 420308"/>
                  <a:gd name="connsiteY24" fmla="*/ 160481 h 372545"/>
                  <a:gd name="connsiteX25" fmla="*/ 87883 w 420308"/>
                  <a:gd name="connsiteY25" fmla="*/ 160481 h 372545"/>
                  <a:gd name="connsiteX26" fmla="*/ 26747 w 420308"/>
                  <a:gd name="connsiteY26" fmla="*/ 185318 h 372545"/>
                  <a:gd name="connsiteX27" fmla="*/ 1910 w 420308"/>
                  <a:gd name="connsiteY27" fmla="*/ 244543 h 372545"/>
                  <a:gd name="connsiteX28" fmla="*/ 0 w 420308"/>
                  <a:gd name="connsiteY28" fmla="*/ 315231 h 372545"/>
                  <a:gd name="connsiteX29" fmla="*/ 19105 w 420308"/>
                  <a:gd name="connsiteY29" fmla="*/ 334336 h 372545"/>
                  <a:gd name="connsiteX30" fmla="*/ 105077 w 420308"/>
                  <a:gd name="connsiteY30" fmla="*/ 334336 h 372545"/>
                  <a:gd name="connsiteX31" fmla="*/ 105077 w 420308"/>
                  <a:gd name="connsiteY31" fmla="*/ 353441 h 372545"/>
                  <a:gd name="connsiteX32" fmla="*/ 110809 w 420308"/>
                  <a:gd name="connsiteY32" fmla="*/ 366814 h 372545"/>
                  <a:gd name="connsiteX33" fmla="*/ 124182 w 420308"/>
                  <a:gd name="connsiteY33" fmla="*/ 372546 h 372545"/>
                  <a:gd name="connsiteX34" fmla="*/ 296126 w 420308"/>
                  <a:gd name="connsiteY34" fmla="*/ 372546 h 372545"/>
                  <a:gd name="connsiteX35" fmla="*/ 315231 w 420308"/>
                  <a:gd name="connsiteY35" fmla="*/ 353441 h 372545"/>
                  <a:gd name="connsiteX36" fmla="*/ 315231 w 420308"/>
                  <a:gd name="connsiteY36" fmla="*/ 334336 h 372545"/>
                  <a:gd name="connsiteX37" fmla="*/ 401203 w 420308"/>
                  <a:gd name="connsiteY37" fmla="*/ 334336 h 372545"/>
                  <a:gd name="connsiteX38" fmla="*/ 414577 w 420308"/>
                  <a:gd name="connsiteY38" fmla="*/ 328605 h 372545"/>
                  <a:gd name="connsiteX39" fmla="*/ 420308 w 420308"/>
                  <a:gd name="connsiteY39" fmla="*/ 315231 h 372545"/>
                  <a:gd name="connsiteX40" fmla="*/ 420308 w 420308"/>
                  <a:gd name="connsiteY40" fmla="*/ 250274 h 372545"/>
                  <a:gd name="connsiteX41" fmla="*/ 343889 w 420308"/>
                  <a:gd name="connsiteY41" fmla="*/ 164302 h 372545"/>
                  <a:gd name="connsiteX42" fmla="*/ 334336 w 420308"/>
                  <a:gd name="connsiteY42" fmla="*/ 162392 h 372545"/>
                  <a:gd name="connsiteX43" fmla="*/ 277021 w 420308"/>
                  <a:gd name="connsiteY43" fmla="*/ 162392 h 372545"/>
                  <a:gd name="connsiteX44" fmla="*/ 275111 w 420308"/>
                  <a:gd name="connsiteY44" fmla="*/ 152839 h 372545"/>
                  <a:gd name="connsiteX45" fmla="*/ 277021 w 420308"/>
                  <a:gd name="connsiteY45" fmla="*/ 152839 h 372545"/>
                  <a:gd name="connsiteX46" fmla="*/ 286574 w 420308"/>
                  <a:gd name="connsiteY46" fmla="*/ 152839 h 372545"/>
                  <a:gd name="connsiteX47" fmla="*/ 286574 w 420308"/>
                  <a:gd name="connsiteY47" fmla="*/ 152839 h 372545"/>
                  <a:gd name="connsiteX48" fmla="*/ 340068 w 420308"/>
                  <a:gd name="connsiteY48" fmla="*/ 131824 h 372545"/>
                  <a:gd name="connsiteX49" fmla="*/ 343889 w 420308"/>
                  <a:gd name="connsiteY49" fmla="*/ 128003 h 372545"/>
                  <a:gd name="connsiteX50" fmla="*/ 343889 w 420308"/>
                  <a:gd name="connsiteY50" fmla="*/ 164302 h 372545"/>
                  <a:gd name="connsiteX51" fmla="*/ 298037 w 420308"/>
                  <a:gd name="connsiteY51" fmla="*/ 61136 h 372545"/>
                  <a:gd name="connsiteX52" fmla="*/ 298037 w 420308"/>
                  <a:gd name="connsiteY52" fmla="*/ 61136 h 372545"/>
                  <a:gd name="connsiteX53" fmla="*/ 309500 w 420308"/>
                  <a:gd name="connsiteY53" fmla="*/ 78330 h 372545"/>
                  <a:gd name="connsiteX54" fmla="*/ 315231 w 420308"/>
                  <a:gd name="connsiteY54" fmla="*/ 84062 h 372545"/>
                  <a:gd name="connsiteX55" fmla="*/ 341978 w 420308"/>
                  <a:gd name="connsiteY55" fmla="*/ 95525 h 372545"/>
                  <a:gd name="connsiteX56" fmla="*/ 328605 w 420308"/>
                  <a:gd name="connsiteY56" fmla="*/ 118450 h 372545"/>
                  <a:gd name="connsiteX57" fmla="*/ 288484 w 420308"/>
                  <a:gd name="connsiteY57" fmla="*/ 135645 h 372545"/>
                  <a:gd name="connsiteX58" fmla="*/ 288484 w 420308"/>
                  <a:gd name="connsiteY58" fmla="*/ 135645 h 372545"/>
                  <a:gd name="connsiteX59" fmla="*/ 269379 w 420308"/>
                  <a:gd name="connsiteY59" fmla="*/ 131824 h 372545"/>
                  <a:gd name="connsiteX60" fmla="*/ 236901 w 420308"/>
                  <a:gd name="connsiteY60" fmla="*/ 101256 h 372545"/>
                  <a:gd name="connsiteX61" fmla="*/ 233080 w 420308"/>
                  <a:gd name="connsiteY61" fmla="*/ 91704 h 372545"/>
                  <a:gd name="connsiteX62" fmla="*/ 236901 w 420308"/>
                  <a:gd name="connsiteY62" fmla="*/ 80241 h 372545"/>
                  <a:gd name="connsiteX63" fmla="*/ 248364 w 420308"/>
                  <a:gd name="connsiteY63" fmla="*/ 76420 h 372545"/>
                  <a:gd name="connsiteX64" fmla="*/ 259827 w 420308"/>
                  <a:gd name="connsiteY64" fmla="*/ 76420 h 372545"/>
                  <a:gd name="connsiteX65" fmla="*/ 298037 w 420308"/>
                  <a:gd name="connsiteY65" fmla="*/ 61136 h 372545"/>
                  <a:gd name="connsiteX66" fmla="*/ 343889 w 420308"/>
                  <a:gd name="connsiteY66" fmla="*/ 74509 h 372545"/>
                  <a:gd name="connsiteX67" fmla="*/ 326694 w 420308"/>
                  <a:gd name="connsiteY67" fmla="*/ 66867 h 372545"/>
                  <a:gd name="connsiteX68" fmla="*/ 322873 w 420308"/>
                  <a:gd name="connsiteY68" fmla="*/ 63046 h 372545"/>
                  <a:gd name="connsiteX69" fmla="*/ 313321 w 420308"/>
                  <a:gd name="connsiteY69" fmla="*/ 38210 h 372545"/>
                  <a:gd name="connsiteX70" fmla="*/ 313321 w 420308"/>
                  <a:gd name="connsiteY70" fmla="*/ 26747 h 372545"/>
                  <a:gd name="connsiteX71" fmla="*/ 343889 w 420308"/>
                  <a:gd name="connsiteY71" fmla="*/ 74509 h 372545"/>
                  <a:gd name="connsiteX72" fmla="*/ 286574 w 420308"/>
                  <a:gd name="connsiteY72" fmla="*/ 19105 h 372545"/>
                  <a:gd name="connsiteX73" fmla="*/ 286574 w 420308"/>
                  <a:gd name="connsiteY73" fmla="*/ 19105 h 372545"/>
                  <a:gd name="connsiteX74" fmla="*/ 294216 w 420308"/>
                  <a:gd name="connsiteY74" fmla="*/ 19105 h 372545"/>
                  <a:gd name="connsiteX75" fmla="*/ 294216 w 420308"/>
                  <a:gd name="connsiteY75" fmla="*/ 22926 h 372545"/>
                  <a:gd name="connsiteX76" fmla="*/ 294216 w 420308"/>
                  <a:gd name="connsiteY76" fmla="*/ 22926 h 372545"/>
                  <a:gd name="connsiteX77" fmla="*/ 284663 w 420308"/>
                  <a:gd name="connsiteY77" fmla="*/ 47762 h 372545"/>
                  <a:gd name="connsiteX78" fmla="*/ 261737 w 420308"/>
                  <a:gd name="connsiteY78" fmla="*/ 57315 h 372545"/>
                  <a:gd name="connsiteX79" fmla="*/ 250274 w 420308"/>
                  <a:gd name="connsiteY79" fmla="*/ 57315 h 372545"/>
                  <a:gd name="connsiteX80" fmla="*/ 234990 w 420308"/>
                  <a:gd name="connsiteY80" fmla="*/ 61136 h 372545"/>
                  <a:gd name="connsiteX81" fmla="*/ 286574 w 420308"/>
                  <a:gd name="connsiteY81" fmla="*/ 19105 h 372545"/>
                  <a:gd name="connsiteX82" fmla="*/ 210154 w 420308"/>
                  <a:gd name="connsiteY82" fmla="*/ 114630 h 372545"/>
                  <a:gd name="connsiteX83" fmla="*/ 210154 w 420308"/>
                  <a:gd name="connsiteY83" fmla="*/ 114630 h 372545"/>
                  <a:gd name="connsiteX84" fmla="*/ 257916 w 420308"/>
                  <a:gd name="connsiteY84" fmla="*/ 162392 h 372545"/>
                  <a:gd name="connsiteX85" fmla="*/ 257916 w 420308"/>
                  <a:gd name="connsiteY85" fmla="*/ 162392 h 372545"/>
                  <a:gd name="connsiteX86" fmla="*/ 244543 w 420308"/>
                  <a:gd name="connsiteY86" fmla="*/ 196781 h 372545"/>
                  <a:gd name="connsiteX87" fmla="*/ 210154 w 420308"/>
                  <a:gd name="connsiteY87" fmla="*/ 210154 h 372545"/>
                  <a:gd name="connsiteX88" fmla="*/ 210154 w 420308"/>
                  <a:gd name="connsiteY88" fmla="*/ 210154 h 372545"/>
                  <a:gd name="connsiteX89" fmla="*/ 162392 w 420308"/>
                  <a:gd name="connsiteY89" fmla="*/ 162392 h 372545"/>
                  <a:gd name="connsiteX90" fmla="*/ 175765 w 420308"/>
                  <a:gd name="connsiteY90" fmla="*/ 128003 h 372545"/>
                  <a:gd name="connsiteX91" fmla="*/ 210154 w 420308"/>
                  <a:gd name="connsiteY91" fmla="*/ 114630 h 372545"/>
                  <a:gd name="connsiteX92" fmla="*/ 210154 w 420308"/>
                  <a:gd name="connsiteY92" fmla="*/ 114630 h 372545"/>
                  <a:gd name="connsiteX93" fmla="*/ 131824 w 420308"/>
                  <a:gd name="connsiteY93" fmla="*/ 133734 h 372545"/>
                  <a:gd name="connsiteX94" fmla="*/ 131824 w 420308"/>
                  <a:gd name="connsiteY94" fmla="*/ 133734 h 372545"/>
                  <a:gd name="connsiteX95" fmla="*/ 91704 w 420308"/>
                  <a:gd name="connsiteY95" fmla="*/ 116540 h 372545"/>
                  <a:gd name="connsiteX96" fmla="*/ 76420 w 420308"/>
                  <a:gd name="connsiteY96" fmla="*/ 74509 h 372545"/>
                  <a:gd name="connsiteX97" fmla="*/ 133734 w 420308"/>
                  <a:gd name="connsiteY97" fmla="*/ 17194 h 372545"/>
                  <a:gd name="connsiteX98" fmla="*/ 133734 w 420308"/>
                  <a:gd name="connsiteY98" fmla="*/ 17194 h 372545"/>
                  <a:gd name="connsiteX99" fmla="*/ 189139 w 420308"/>
                  <a:gd name="connsiteY99" fmla="*/ 74509 h 372545"/>
                  <a:gd name="connsiteX100" fmla="*/ 183407 w 420308"/>
                  <a:gd name="connsiteY100" fmla="*/ 101256 h 372545"/>
                  <a:gd name="connsiteX101" fmla="*/ 164302 w 420308"/>
                  <a:gd name="connsiteY101" fmla="*/ 114630 h 372545"/>
                  <a:gd name="connsiteX102" fmla="*/ 152839 w 420308"/>
                  <a:gd name="connsiteY102" fmla="*/ 129913 h 372545"/>
                  <a:gd name="connsiteX103" fmla="*/ 131824 w 420308"/>
                  <a:gd name="connsiteY103" fmla="*/ 133734 h 372545"/>
                  <a:gd name="connsiteX104" fmla="*/ 131824 w 420308"/>
                  <a:gd name="connsiteY104" fmla="*/ 133734 h 372545"/>
                  <a:gd name="connsiteX105" fmla="*/ 105077 w 420308"/>
                  <a:gd name="connsiteY105" fmla="*/ 294216 h 372545"/>
                  <a:gd name="connsiteX106" fmla="*/ 105077 w 420308"/>
                  <a:gd name="connsiteY106" fmla="*/ 315231 h 372545"/>
                  <a:gd name="connsiteX107" fmla="*/ 76420 w 420308"/>
                  <a:gd name="connsiteY107" fmla="*/ 315231 h 372545"/>
                  <a:gd name="connsiteX108" fmla="*/ 76420 w 420308"/>
                  <a:gd name="connsiteY108" fmla="*/ 257916 h 372545"/>
                  <a:gd name="connsiteX109" fmla="*/ 57315 w 420308"/>
                  <a:gd name="connsiteY109" fmla="*/ 257916 h 372545"/>
                  <a:gd name="connsiteX110" fmla="*/ 57315 w 420308"/>
                  <a:gd name="connsiteY110" fmla="*/ 315231 h 372545"/>
                  <a:gd name="connsiteX111" fmla="*/ 19105 w 420308"/>
                  <a:gd name="connsiteY111" fmla="*/ 315231 h 372545"/>
                  <a:gd name="connsiteX112" fmla="*/ 19105 w 420308"/>
                  <a:gd name="connsiteY112" fmla="*/ 246453 h 372545"/>
                  <a:gd name="connsiteX113" fmla="*/ 38210 w 420308"/>
                  <a:gd name="connsiteY113" fmla="*/ 200602 h 372545"/>
                  <a:gd name="connsiteX114" fmla="*/ 85972 w 420308"/>
                  <a:gd name="connsiteY114" fmla="*/ 181497 h 372545"/>
                  <a:gd name="connsiteX115" fmla="*/ 147108 w 420308"/>
                  <a:gd name="connsiteY115" fmla="*/ 181497 h 372545"/>
                  <a:gd name="connsiteX116" fmla="*/ 210154 w 420308"/>
                  <a:gd name="connsiteY116" fmla="*/ 229259 h 372545"/>
                  <a:gd name="connsiteX117" fmla="*/ 171944 w 420308"/>
                  <a:gd name="connsiteY117" fmla="*/ 229259 h 372545"/>
                  <a:gd name="connsiteX118" fmla="*/ 105077 w 420308"/>
                  <a:gd name="connsiteY118" fmla="*/ 294216 h 372545"/>
                  <a:gd name="connsiteX119" fmla="*/ 296126 w 420308"/>
                  <a:gd name="connsiteY119" fmla="*/ 353441 h 372545"/>
                  <a:gd name="connsiteX120" fmla="*/ 267469 w 420308"/>
                  <a:gd name="connsiteY120" fmla="*/ 353441 h 372545"/>
                  <a:gd name="connsiteX121" fmla="*/ 267469 w 420308"/>
                  <a:gd name="connsiteY121" fmla="*/ 315231 h 372545"/>
                  <a:gd name="connsiteX122" fmla="*/ 248364 w 420308"/>
                  <a:gd name="connsiteY122" fmla="*/ 315231 h 372545"/>
                  <a:gd name="connsiteX123" fmla="*/ 248364 w 420308"/>
                  <a:gd name="connsiteY123" fmla="*/ 353441 h 372545"/>
                  <a:gd name="connsiteX124" fmla="*/ 171944 w 420308"/>
                  <a:gd name="connsiteY124" fmla="*/ 353441 h 372545"/>
                  <a:gd name="connsiteX125" fmla="*/ 171944 w 420308"/>
                  <a:gd name="connsiteY125" fmla="*/ 315231 h 372545"/>
                  <a:gd name="connsiteX126" fmla="*/ 152839 w 420308"/>
                  <a:gd name="connsiteY126" fmla="*/ 315231 h 372545"/>
                  <a:gd name="connsiteX127" fmla="*/ 152839 w 420308"/>
                  <a:gd name="connsiteY127" fmla="*/ 353441 h 372545"/>
                  <a:gd name="connsiteX128" fmla="*/ 124182 w 420308"/>
                  <a:gd name="connsiteY128" fmla="*/ 353441 h 372545"/>
                  <a:gd name="connsiteX129" fmla="*/ 124182 w 420308"/>
                  <a:gd name="connsiteY129" fmla="*/ 294216 h 372545"/>
                  <a:gd name="connsiteX130" fmla="*/ 171944 w 420308"/>
                  <a:gd name="connsiteY130" fmla="*/ 248364 h 372545"/>
                  <a:gd name="connsiteX131" fmla="*/ 171944 w 420308"/>
                  <a:gd name="connsiteY131" fmla="*/ 248364 h 372545"/>
                  <a:gd name="connsiteX132" fmla="*/ 248364 w 420308"/>
                  <a:gd name="connsiteY132" fmla="*/ 248364 h 372545"/>
                  <a:gd name="connsiteX133" fmla="*/ 282753 w 420308"/>
                  <a:gd name="connsiteY133" fmla="*/ 261737 h 372545"/>
                  <a:gd name="connsiteX134" fmla="*/ 296126 w 420308"/>
                  <a:gd name="connsiteY134" fmla="*/ 296126 h 372545"/>
                  <a:gd name="connsiteX135" fmla="*/ 296126 w 420308"/>
                  <a:gd name="connsiteY135" fmla="*/ 353441 h 372545"/>
                  <a:gd name="connsiteX136" fmla="*/ 362993 w 420308"/>
                  <a:gd name="connsiteY136" fmla="*/ 315231 h 372545"/>
                  <a:gd name="connsiteX137" fmla="*/ 362993 w 420308"/>
                  <a:gd name="connsiteY137" fmla="*/ 257916 h 372545"/>
                  <a:gd name="connsiteX138" fmla="*/ 343889 w 420308"/>
                  <a:gd name="connsiteY138" fmla="*/ 257916 h 372545"/>
                  <a:gd name="connsiteX139" fmla="*/ 343889 w 420308"/>
                  <a:gd name="connsiteY139" fmla="*/ 315231 h 372545"/>
                  <a:gd name="connsiteX140" fmla="*/ 315231 w 420308"/>
                  <a:gd name="connsiteY140" fmla="*/ 315231 h 372545"/>
                  <a:gd name="connsiteX141" fmla="*/ 315231 w 420308"/>
                  <a:gd name="connsiteY141" fmla="*/ 296126 h 372545"/>
                  <a:gd name="connsiteX142" fmla="*/ 248364 w 420308"/>
                  <a:gd name="connsiteY142" fmla="*/ 229259 h 372545"/>
                  <a:gd name="connsiteX143" fmla="*/ 210154 w 420308"/>
                  <a:gd name="connsiteY143" fmla="*/ 229259 h 372545"/>
                  <a:gd name="connsiteX144" fmla="*/ 257916 w 420308"/>
                  <a:gd name="connsiteY144" fmla="*/ 210154 h 372545"/>
                  <a:gd name="connsiteX145" fmla="*/ 275111 w 420308"/>
                  <a:gd name="connsiteY145" fmla="*/ 181497 h 372545"/>
                  <a:gd name="connsiteX146" fmla="*/ 336247 w 420308"/>
                  <a:gd name="connsiteY146" fmla="*/ 181497 h 372545"/>
                  <a:gd name="connsiteX147" fmla="*/ 403114 w 420308"/>
                  <a:gd name="connsiteY147" fmla="*/ 248364 h 372545"/>
                  <a:gd name="connsiteX148" fmla="*/ 403114 w 420308"/>
                  <a:gd name="connsiteY148" fmla="*/ 248364 h 372545"/>
                  <a:gd name="connsiteX149" fmla="*/ 403114 w 420308"/>
                  <a:gd name="connsiteY149" fmla="*/ 315231 h 372545"/>
                  <a:gd name="connsiteX150" fmla="*/ 362993 w 420308"/>
                  <a:gd name="connsiteY150" fmla="*/ 315231 h 3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20308" h="372545">
                    <a:moveTo>
                      <a:pt x="420308" y="250274"/>
                    </a:moveTo>
                    <a:cubicBezTo>
                      <a:pt x="420308" y="213975"/>
                      <a:pt x="397382" y="181497"/>
                      <a:pt x="362993" y="168123"/>
                    </a:cubicBezTo>
                    <a:lnTo>
                      <a:pt x="362993" y="76420"/>
                    </a:lnTo>
                    <a:cubicBezTo>
                      <a:pt x="362993" y="34389"/>
                      <a:pt x="330515" y="0"/>
                      <a:pt x="288484" y="0"/>
                    </a:cubicBezTo>
                    <a:lnTo>
                      <a:pt x="288484" y="0"/>
                    </a:lnTo>
                    <a:cubicBezTo>
                      <a:pt x="248364" y="0"/>
                      <a:pt x="215886" y="30568"/>
                      <a:pt x="212065" y="70688"/>
                    </a:cubicBezTo>
                    <a:lnTo>
                      <a:pt x="212065" y="70688"/>
                    </a:lnTo>
                    <a:lnTo>
                      <a:pt x="212065" y="72599"/>
                    </a:lnTo>
                    <a:cubicBezTo>
                      <a:pt x="212065" y="74509"/>
                      <a:pt x="212065" y="74509"/>
                      <a:pt x="212065" y="76420"/>
                    </a:cubicBezTo>
                    <a:lnTo>
                      <a:pt x="212065" y="78330"/>
                    </a:lnTo>
                    <a:lnTo>
                      <a:pt x="210154" y="95525"/>
                    </a:lnTo>
                    <a:lnTo>
                      <a:pt x="210154" y="95525"/>
                    </a:lnTo>
                    <a:cubicBezTo>
                      <a:pt x="208244" y="95525"/>
                      <a:pt x="206333" y="95525"/>
                      <a:pt x="204423" y="95525"/>
                    </a:cubicBezTo>
                    <a:lnTo>
                      <a:pt x="204423" y="95525"/>
                    </a:lnTo>
                    <a:cubicBezTo>
                      <a:pt x="206333" y="89793"/>
                      <a:pt x="206333" y="82151"/>
                      <a:pt x="206333" y="76420"/>
                    </a:cubicBezTo>
                    <a:cubicBezTo>
                      <a:pt x="206333" y="34389"/>
                      <a:pt x="173855" y="0"/>
                      <a:pt x="131824" y="0"/>
                    </a:cubicBezTo>
                    <a:lnTo>
                      <a:pt x="131824" y="0"/>
                    </a:lnTo>
                    <a:cubicBezTo>
                      <a:pt x="91704" y="0"/>
                      <a:pt x="57315" y="34389"/>
                      <a:pt x="57315" y="74509"/>
                    </a:cubicBezTo>
                    <a:cubicBezTo>
                      <a:pt x="57315" y="95525"/>
                      <a:pt x="64957" y="114630"/>
                      <a:pt x="78330" y="128003"/>
                    </a:cubicBezTo>
                    <a:cubicBezTo>
                      <a:pt x="91704" y="143287"/>
                      <a:pt x="110809" y="150929"/>
                      <a:pt x="131824" y="150929"/>
                    </a:cubicBezTo>
                    <a:lnTo>
                      <a:pt x="131824" y="150929"/>
                    </a:lnTo>
                    <a:cubicBezTo>
                      <a:pt x="135645" y="150929"/>
                      <a:pt x="139466" y="150929"/>
                      <a:pt x="145197" y="149018"/>
                    </a:cubicBezTo>
                    <a:cubicBezTo>
                      <a:pt x="145197" y="149018"/>
                      <a:pt x="145197" y="150929"/>
                      <a:pt x="145197" y="150929"/>
                    </a:cubicBezTo>
                    <a:cubicBezTo>
                      <a:pt x="145197" y="154750"/>
                      <a:pt x="145197" y="156660"/>
                      <a:pt x="145197" y="160481"/>
                    </a:cubicBezTo>
                    <a:lnTo>
                      <a:pt x="145197" y="160481"/>
                    </a:lnTo>
                    <a:lnTo>
                      <a:pt x="87883" y="160481"/>
                    </a:lnTo>
                    <a:cubicBezTo>
                      <a:pt x="64957" y="160481"/>
                      <a:pt x="42031" y="170034"/>
                      <a:pt x="26747" y="185318"/>
                    </a:cubicBezTo>
                    <a:cubicBezTo>
                      <a:pt x="9552" y="200602"/>
                      <a:pt x="1910" y="223528"/>
                      <a:pt x="1910" y="244543"/>
                    </a:cubicBezTo>
                    <a:lnTo>
                      <a:pt x="0" y="315231"/>
                    </a:lnTo>
                    <a:cubicBezTo>
                      <a:pt x="0" y="326694"/>
                      <a:pt x="7642" y="334336"/>
                      <a:pt x="19105" y="334336"/>
                    </a:cubicBezTo>
                    <a:lnTo>
                      <a:pt x="105077" y="334336"/>
                    </a:lnTo>
                    <a:lnTo>
                      <a:pt x="105077" y="353441"/>
                    </a:lnTo>
                    <a:cubicBezTo>
                      <a:pt x="105077" y="359172"/>
                      <a:pt x="106988" y="362993"/>
                      <a:pt x="110809" y="366814"/>
                    </a:cubicBezTo>
                    <a:cubicBezTo>
                      <a:pt x="114630" y="370635"/>
                      <a:pt x="118450" y="372546"/>
                      <a:pt x="124182" y="372546"/>
                    </a:cubicBezTo>
                    <a:lnTo>
                      <a:pt x="296126" y="372546"/>
                    </a:lnTo>
                    <a:cubicBezTo>
                      <a:pt x="307589" y="372546"/>
                      <a:pt x="315231" y="364904"/>
                      <a:pt x="315231" y="353441"/>
                    </a:cubicBezTo>
                    <a:lnTo>
                      <a:pt x="315231" y="334336"/>
                    </a:lnTo>
                    <a:lnTo>
                      <a:pt x="401203" y="334336"/>
                    </a:lnTo>
                    <a:cubicBezTo>
                      <a:pt x="406935" y="334336"/>
                      <a:pt x="410756" y="332426"/>
                      <a:pt x="414577" y="328605"/>
                    </a:cubicBezTo>
                    <a:cubicBezTo>
                      <a:pt x="418398" y="324784"/>
                      <a:pt x="420308" y="320963"/>
                      <a:pt x="420308" y="315231"/>
                    </a:cubicBezTo>
                    <a:lnTo>
                      <a:pt x="420308" y="250274"/>
                    </a:lnTo>
                    <a:close/>
                    <a:moveTo>
                      <a:pt x="343889" y="164302"/>
                    </a:moveTo>
                    <a:cubicBezTo>
                      <a:pt x="340068" y="164302"/>
                      <a:pt x="338157" y="164302"/>
                      <a:pt x="334336" y="162392"/>
                    </a:cubicBezTo>
                    <a:lnTo>
                      <a:pt x="277021" y="162392"/>
                    </a:lnTo>
                    <a:cubicBezTo>
                      <a:pt x="277021" y="158571"/>
                      <a:pt x="277021" y="154750"/>
                      <a:pt x="275111" y="152839"/>
                    </a:cubicBezTo>
                    <a:lnTo>
                      <a:pt x="277021" y="152839"/>
                    </a:lnTo>
                    <a:cubicBezTo>
                      <a:pt x="280842" y="152839"/>
                      <a:pt x="282753" y="152839"/>
                      <a:pt x="286574" y="152839"/>
                    </a:cubicBezTo>
                    <a:lnTo>
                      <a:pt x="286574" y="152839"/>
                    </a:lnTo>
                    <a:cubicBezTo>
                      <a:pt x="305679" y="152839"/>
                      <a:pt x="324784" y="145197"/>
                      <a:pt x="340068" y="131824"/>
                    </a:cubicBezTo>
                    <a:cubicBezTo>
                      <a:pt x="341978" y="129913"/>
                      <a:pt x="341978" y="129913"/>
                      <a:pt x="343889" y="128003"/>
                    </a:cubicBezTo>
                    <a:lnTo>
                      <a:pt x="343889" y="164302"/>
                    </a:lnTo>
                    <a:close/>
                    <a:moveTo>
                      <a:pt x="298037" y="61136"/>
                    </a:moveTo>
                    <a:lnTo>
                      <a:pt x="298037" y="61136"/>
                    </a:lnTo>
                    <a:cubicBezTo>
                      <a:pt x="299947" y="66867"/>
                      <a:pt x="303768" y="72599"/>
                      <a:pt x="309500" y="78330"/>
                    </a:cubicBezTo>
                    <a:cubicBezTo>
                      <a:pt x="311410" y="80241"/>
                      <a:pt x="313321" y="82151"/>
                      <a:pt x="315231" y="84062"/>
                    </a:cubicBezTo>
                    <a:cubicBezTo>
                      <a:pt x="322873" y="89793"/>
                      <a:pt x="332426" y="93614"/>
                      <a:pt x="341978" y="95525"/>
                    </a:cubicBezTo>
                    <a:cubicBezTo>
                      <a:pt x="340068" y="105077"/>
                      <a:pt x="334336" y="112719"/>
                      <a:pt x="328605" y="118450"/>
                    </a:cubicBezTo>
                    <a:cubicBezTo>
                      <a:pt x="317142" y="129913"/>
                      <a:pt x="303768" y="135645"/>
                      <a:pt x="288484" y="135645"/>
                    </a:cubicBezTo>
                    <a:lnTo>
                      <a:pt x="288484" y="135645"/>
                    </a:lnTo>
                    <a:cubicBezTo>
                      <a:pt x="282753" y="135645"/>
                      <a:pt x="275111" y="133734"/>
                      <a:pt x="269379" y="131824"/>
                    </a:cubicBezTo>
                    <a:cubicBezTo>
                      <a:pt x="261737" y="118450"/>
                      <a:pt x="250274" y="106988"/>
                      <a:pt x="236901" y="101256"/>
                    </a:cubicBezTo>
                    <a:cubicBezTo>
                      <a:pt x="234990" y="97435"/>
                      <a:pt x="234990" y="95525"/>
                      <a:pt x="233080" y="91704"/>
                    </a:cubicBezTo>
                    <a:cubicBezTo>
                      <a:pt x="233080" y="87883"/>
                      <a:pt x="234990" y="84062"/>
                      <a:pt x="236901" y="80241"/>
                    </a:cubicBezTo>
                    <a:cubicBezTo>
                      <a:pt x="240722" y="76420"/>
                      <a:pt x="244543" y="76420"/>
                      <a:pt x="248364" y="76420"/>
                    </a:cubicBezTo>
                    <a:lnTo>
                      <a:pt x="259827" y="76420"/>
                    </a:lnTo>
                    <a:cubicBezTo>
                      <a:pt x="273200" y="76420"/>
                      <a:pt x="288484" y="70688"/>
                      <a:pt x="298037" y="61136"/>
                    </a:cubicBezTo>
                    <a:close/>
                    <a:moveTo>
                      <a:pt x="343889" y="74509"/>
                    </a:moveTo>
                    <a:cubicBezTo>
                      <a:pt x="338157" y="74509"/>
                      <a:pt x="332426" y="70688"/>
                      <a:pt x="326694" y="66867"/>
                    </a:cubicBezTo>
                    <a:lnTo>
                      <a:pt x="322873" y="63046"/>
                    </a:lnTo>
                    <a:cubicBezTo>
                      <a:pt x="317142" y="57315"/>
                      <a:pt x="313321" y="47762"/>
                      <a:pt x="313321" y="38210"/>
                    </a:cubicBezTo>
                    <a:lnTo>
                      <a:pt x="313321" y="26747"/>
                    </a:lnTo>
                    <a:cubicBezTo>
                      <a:pt x="332426" y="36299"/>
                      <a:pt x="343889" y="55404"/>
                      <a:pt x="343889" y="74509"/>
                    </a:cubicBezTo>
                    <a:close/>
                    <a:moveTo>
                      <a:pt x="286574" y="19105"/>
                    </a:moveTo>
                    <a:lnTo>
                      <a:pt x="286574" y="19105"/>
                    </a:lnTo>
                    <a:cubicBezTo>
                      <a:pt x="288484" y="19105"/>
                      <a:pt x="290395" y="19105"/>
                      <a:pt x="294216" y="19105"/>
                    </a:cubicBezTo>
                    <a:lnTo>
                      <a:pt x="294216" y="22926"/>
                    </a:lnTo>
                    <a:lnTo>
                      <a:pt x="294216" y="22926"/>
                    </a:lnTo>
                    <a:cubicBezTo>
                      <a:pt x="294216" y="32478"/>
                      <a:pt x="292305" y="40120"/>
                      <a:pt x="284663" y="47762"/>
                    </a:cubicBezTo>
                    <a:cubicBezTo>
                      <a:pt x="278932" y="53494"/>
                      <a:pt x="269379" y="57315"/>
                      <a:pt x="261737" y="57315"/>
                    </a:cubicBezTo>
                    <a:lnTo>
                      <a:pt x="250274" y="57315"/>
                    </a:lnTo>
                    <a:cubicBezTo>
                      <a:pt x="244543" y="57315"/>
                      <a:pt x="238811" y="59225"/>
                      <a:pt x="234990" y="61136"/>
                    </a:cubicBezTo>
                    <a:cubicBezTo>
                      <a:pt x="240722" y="36299"/>
                      <a:pt x="261737" y="19105"/>
                      <a:pt x="286574" y="19105"/>
                    </a:cubicBezTo>
                    <a:close/>
                    <a:moveTo>
                      <a:pt x="210154" y="114630"/>
                    </a:moveTo>
                    <a:lnTo>
                      <a:pt x="210154" y="114630"/>
                    </a:lnTo>
                    <a:cubicBezTo>
                      <a:pt x="236901" y="114630"/>
                      <a:pt x="257916" y="135645"/>
                      <a:pt x="257916" y="162392"/>
                    </a:cubicBezTo>
                    <a:cubicBezTo>
                      <a:pt x="257916" y="162392"/>
                      <a:pt x="257916" y="162392"/>
                      <a:pt x="257916" y="162392"/>
                    </a:cubicBezTo>
                    <a:cubicBezTo>
                      <a:pt x="257916" y="175765"/>
                      <a:pt x="252185" y="187228"/>
                      <a:pt x="244543" y="196781"/>
                    </a:cubicBezTo>
                    <a:cubicBezTo>
                      <a:pt x="234990" y="206333"/>
                      <a:pt x="223528" y="210154"/>
                      <a:pt x="210154" y="210154"/>
                    </a:cubicBezTo>
                    <a:lnTo>
                      <a:pt x="210154" y="210154"/>
                    </a:lnTo>
                    <a:cubicBezTo>
                      <a:pt x="183407" y="210154"/>
                      <a:pt x="162392" y="189139"/>
                      <a:pt x="162392" y="162392"/>
                    </a:cubicBezTo>
                    <a:cubicBezTo>
                      <a:pt x="162392" y="149018"/>
                      <a:pt x="168123" y="137555"/>
                      <a:pt x="175765" y="128003"/>
                    </a:cubicBezTo>
                    <a:cubicBezTo>
                      <a:pt x="185318" y="120361"/>
                      <a:pt x="196781" y="114630"/>
                      <a:pt x="210154" y="114630"/>
                    </a:cubicBezTo>
                    <a:lnTo>
                      <a:pt x="210154" y="114630"/>
                    </a:lnTo>
                    <a:close/>
                    <a:moveTo>
                      <a:pt x="131824" y="133734"/>
                    </a:moveTo>
                    <a:lnTo>
                      <a:pt x="131824" y="133734"/>
                    </a:lnTo>
                    <a:cubicBezTo>
                      <a:pt x="116540" y="133734"/>
                      <a:pt x="103167" y="128003"/>
                      <a:pt x="91704" y="116540"/>
                    </a:cubicBezTo>
                    <a:cubicBezTo>
                      <a:pt x="82151" y="105077"/>
                      <a:pt x="76420" y="91704"/>
                      <a:pt x="76420" y="74509"/>
                    </a:cubicBezTo>
                    <a:cubicBezTo>
                      <a:pt x="76420" y="42031"/>
                      <a:pt x="101256" y="17194"/>
                      <a:pt x="133734" y="17194"/>
                    </a:cubicBezTo>
                    <a:lnTo>
                      <a:pt x="133734" y="17194"/>
                    </a:lnTo>
                    <a:cubicBezTo>
                      <a:pt x="164302" y="17194"/>
                      <a:pt x="189139" y="43941"/>
                      <a:pt x="189139" y="74509"/>
                    </a:cubicBezTo>
                    <a:cubicBezTo>
                      <a:pt x="189139" y="84062"/>
                      <a:pt x="187228" y="91704"/>
                      <a:pt x="183407" y="101256"/>
                    </a:cubicBezTo>
                    <a:cubicBezTo>
                      <a:pt x="175765" y="105077"/>
                      <a:pt x="170034" y="108898"/>
                      <a:pt x="164302" y="114630"/>
                    </a:cubicBezTo>
                    <a:cubicBezTo>
                      <a:pt x="160481" y="118450"/>
                      <a:pt x="156660" y="124182"/>
                      <a:pt x="152839" y="129913"/>
                    </a:cubicBezTo>
                    <a:cubicBezTo>
                      <a:pt x="147108" y="131824"/>
                      <a:pt x="139466" y="133734"/>
                      <a:pt x="131824" y="133734"/>
                    </a:cubicBezTo>
                    <a:lnTo>
                      <a:pt x="131824" y="133734"/>
                    </a:lnTo>
                    <a:close/>
                    <a:moveTo>
                      <a:pt x="105077" y="294216"/>
                    </a:moveTo>
                    <a:lnTo>
                      <a:pt x="105077" y="315231"/>
                    </a:lnTo>
                    <a:lnTo>
                      <a:pt x="76420" y="315231"/>
                    </a:lnTo>
                    <a:lnTo>
                      <a:pt x="76420" y="257916"/>
                    </a:lnTo>
                    <a:lnTo>
                      <a:pt x="57315" y="257916"/>
                    </a:lnTo>
                    <a:lnTo>
                      <a:pt x="57315" y="315231"/>
                    </a:lnTo>
                    <a:lnTo>
                      <a:pt x="19105" y="315231"/>
                    </a:lnTo>
                    <a:lnTo>
                      <a:pt x="19105" y="246453"/>
                    </a:lnTo>
                    <a:cubicBezTo>
                      <a:pt x="19105" y="229259"/>
                      <a:pt x="26747" y="212065"/>
                      <a:pt x="38210" y="200602"/>
                    </a:cubicBezTo>
                    <a:cubicBezTo>
                      <a:pt x="51583" y="189139"/>
                      <a:pt x="68778" y="181497"/>
                      <a:pt x="85972" y="181497"/>
                    </a:cubicBezTo>
                    <a:lnTo>
                      <a:pt x="147108" y="181497"/>
                    </a:lnTo>
                    <a:cubicBezTo>
                      <a:pt x="154750" y="210154"/>
                      <a:pt x="181497" y="229259"/>
                      <a:pt x="210154" y="229259"/>
                    </a:cubicBezTo>
                    <a:lnTo>
                      <a:pt x="171944" y="229259"/>
                    </a:lnTo>
                    <a:cubicBezTo>
                      <a:pt x="135645" y="229259"/>
                      <a:pt x="105077" y="257916"/>
                      <a:pt x="105077" y="294216"/>
                    </a:cubicBezTo>
                    <a:close/>
                    <a:moveTo>
                      <a:pt x="296126" y="353441"/>
                    </a:moveTo>
                    <a:lnTo>
                      <a:pt x="267469" y="353441"/>
                    </a:lnTo>
                    <a:lnTo>
                      <a:pt x="267469" y="315231"/>
                    </a:lnTo>
                    <a:lnTo>
                      <a:pt x="248364" y="315231"/>
                    </a:lnTo>
                    <a:lnTo>
                      <a:pt x="248364" y="353441"/>
                    </a:lnTo>
                    <a:lnTo>
                      <a:pt x="171944" y="353441"/>
                    </a:lnTo>
                    <a:lnTo>
                      <a:pt x="171944" y="315231"/>
                    </a:lnTo>
                    <a:lnTo>
                      <a:pt x="152839" y="315231"/>
                    </a:lnTo>
                    <a:lnTo>
                      <a:pt x="152839" y="353441"/>
                    </a:lnTo>
                    <a:lnTo>
                      <a:pt x="124182" y="353441"/>
                    </a:lnTo>
                    <a:lnTo>
                      <a:pt x="124182" y="294216"/>
                    </a:lnTo>
                    <a:cubicBezTo>
                      <a:pt x="124182" y="267469"/>
                      <a:pt x="145197" y="246453"/>
                      <a:pt x="171944" y="248364"/>
                    </a:cubicBezTo>
                    <a:cubicBezTo>
                      <a:pt x="171944" y="248364"/>
                      <a:pt x="171944" y="248364"/>
                      <a:pt x="171944" y="248364"/>
                    </a:cubicBezTo>
                    <a:lnTo>
                      <a:pt x="248364" y="248364"/>
                    </a:lnTo>
                    <a:cubicBezTo>
                      <a:pt x="261737" y="248364"/>
                      <a:pt x="273200" y="254095"/>
                      <a:pt x="282753" y="261737"/>
                    </a:cubicBezTo>
                    <a:cubicBezTo>
                      <a:pt x="292305" y="271290"/>
                      <a:pt x="296126" y="282753"/>
                      <a:pt x="296126" y="296126"/>
                    </a:cubicBezTo>
                    <a:lnTo>
                      <a:pt x="296126" y="353441"/>
                    </a:lnTo>
                    <a:close/>
                    <a:moveTo>
                      <a:pt x="362993" y="315231"/>
                    </a:moveTo>
                    <a:lnTo>
                      <a:pt x="362993" y="257916"/>
                    </a:lnTo>
                    <a:lnTo>
                      <a:pt x="343889" y="257916"/>
                    </a:lnTo>
                    <a:lnTo>
                      <a:pt x="343889" y="315231"/>
                    </a:lnTo>
                    <a:lnTo>
                      <a:pt x="315231" y="315231"/>
                    </a:lnTo>
                    <a:lnTo>
                      <a:pt x="315231" y="296126"/>
                    </a:lnTo>
                    <a:cubicBezTo>
                      <a:pt x="315231" y="259827"/>
                      <a:pt x="284663" y="229259"/>
                      <a:pt x="248364" y="229259"/>
                    </a:cubicBezTo>
                    <a:lnTo>
                      <a:pt x="210154" y="229259"/>
                    </a:lnTo>
                    <a:cubicBezTo>
                      <a:pt x="227349" y="229259"/>
                      <a:pt x="244543" y="221617"/>
                      <a:pt x="257916" y="210154"/>
                    </a:cubicBezTo>
                    <a:cubicBezTo>
                      <a:pt x="265558" y="202512"/>
                      <a:pt x="271290" y="192960"/>
                      <a:pt x="275111" y="181497"/>
                    </a:cubicBezTo>
                    <a:lnTo>
                      <a:pt x="336247" y="181497"/>
                    </a:lnTo>
                    <a:cubicBezTo>
                      <a:pt x="372546" y="181497"/>
                      <a:pt x="403114" y="212065"/>
                      <a:pt x="403114" y="248364"/>
                    </a:cubicBezTo>
                    <a:cubicBezTo>
                      <a:pt x="403114" y="248364"/>
                      <a:pt x="403114" y="248364"/>
                      <a:pt x="403114" y="248364"/>
                    </a:cubicBezTo>
                    <a:lnTo>
                      <a:pt x="403114" y="315231"/>
                    </a:lnTo>
                    <a:lnTo>
                      <a:pt x="362993" y="315231"/>
                    </a:lnTo>
                    <a:close/>
                  </a:path>
                </a:pathLst>
              </a:custGeom>
              <a:solidFill>
                <a:schemeClr val="bg1"/>
              </a:solidFill>
              <a:ln w="19050" cap="flat">
                <a:noFill/>
                <a:prstDash val="solid"/>
                <a:miter/>
              </a:ln>
            </p:spPr>
            <p:txBody>
              <a:bodyPr rtlCol="0" anchor="ctr"/>
              <a:lstStyle/>
              <a:p>
                <a:endParaRPr lang="en-US" dirty="0"/>
              </a:p>
            </p:txBody>
          </p:sp>
        </p:grpSp>
      </p:grpSp>
      <p:grpSp>
        <p:nvGrpSpPr>
          <p:cNvPr id="14" name="Group 13">
            <a:extLst>
              <a:ext uri="{FF2B5EF4-FFF2-40B4-BE49-F238E27FC236}">
                <a16:creationId xmlns:a16="http://schemas.microsoft.com/office/drawing/2014/main" id="{AAF2170C-BA92-8A93-C905-9F3F9394FD1A}"/>
              </a:ext>
            </a:extLst>
          </p:cNvPr>
          <p:cNvGrpSpPr/>
          <p:nvPr/>
        </p:nvGrpSpPr>
        <p:grpSpPr>
          <a:xfrm>
            <a:off x="232611" y="6480904"/>
            <a:ext cx="11728121" cy="215444"/>
            <a:chOff x="232611" y="6480904"/>
            <a:chExt cx="11728121" cy="215444"/>
          </a:xfrm>
        </p:grpSpPr>
        <p:sp>
          <p:nvSpPr>
            <p:cNvPr id="16" name="TextBox 15">
              <a:extLst>
                <a:ext uri="{FF2B5EF4-FFF2-40B4-BE49-F238E27FC236}">
                  <a16:creationId xmlns:a16="http://schemas.microsoft.com/office/drawing/2014/main" id="{D33035F2-63A1-BFA2-FE48-183D9FD5CBB2}"/>
                </a:ext>
              </a:extLst>
            </p:cNvPr>
            <p:cNvSpPr txBox="1"/>
            <p:nvPr/>
          </p:nvSpPr>
          <p:spPr>
            <a:xfrm>
              <a:off x="232611" y="6480904"/>
              <a:ext cx="9467850" cy="215444"/>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fld id="{674E2CE3-C92F-4A9A-B55C-05C5545FA2A2}" type="slidenum">
                <a:rPr kumimoji="0" lang="en-US" sz="800" b="0" i="0" u="none" strike="noStrike" kern="1200" cap="none" spc="0" normalizeH="0" baseline="0" noProof="0" smtClean="0">
                  <a:ln>
                    <a:noFill/>
                  </a:ln>
                  <a:solidFill>
                    <a:schemeClr val="accent1"/>
                  </a:solidFill>
                  <a:effectLst/>
                  <a:uLnTx/>
                  <a:uFillTx/>
                  <a:latin typeface="Century Gothic" panose="020B0502020202020204" pitchFamily="34" charset="0"/>
                  <a:ea typeface="ＭＳ Ｐゴシック" pitchFamily="34" charset="-128"/>
                  <a:cs typeface="Arial" pitchFamily="34" charset="0"/>
                </a:rPr>
                <a:pPr marL="0" marR="0" lvl="0" indent="0" algn="l" defTabSz="914400" rtl="0" eaLnBrk="0" fontAlgn="auto" latinLnBrk="0" hangingPunct="0">
                  <a:lnSpc>
                    <a:spcPct val="100000"/>
                  </a:lnSpc>
                  <a:spcBef>
                    <a:spcPts val="0"/>
                  </a:spcBef>
                  <a:spcAft>
                    <a:spcPts val="0"/>
                  </a:spcAft>
                  <a:buClrTx/>
                  <a:buSzTx/>
                  <a:buFontTx/>
                  <a:buNone/>
                  <a:tabLst/>
                  <a:defRPr/>
                </a:pPr>
                <a:t>7</a:t>
              </a:fld>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ＭＳ Ｐゴシック" pitchFamily="34" charset="-128"/>
                  <a:cs typeface="Arial" pitchFamily="34" charset="0"/>
                </a:rPr>
                <a:t> | </a:t>
              </a:r>
              <a:r>
                <a:rPr kumimoji="0" lang="en-US" sz="800" b="0"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rPr>
                <a:t>Meritain Health</a:t>
              </a:r>
              <a:endParaRPr kumimoji="0" lang="en-US" sz="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itchFamily="34" charset="0"/>
              </a:endParaRPr>
            </a:p>
          </p:txBody>
        </p:sp>
        <p:sp>
          <p:nvSpPr>
            <p:cNvPr id="19" name="TextBox 18">
              <a:extLst>
                <a:ext uri="{FF2B5EF4-FFF2-40B4-BE49-F238E27FC236}">
                  <a16:creationId xmlns:a16="http://schemas.microsoft.com/office/drawing/2014/main" id="{3DFAB8FC-6B39-CF8A-48EC-A942A91ABF70}"/>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2345959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06437" y="244293"/>
            <a:ext cx="11779125" cy="7623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0"/>
              </a:spcBef>
            </a:pPr>
            <a:r>
              <a:rPr lang="en-US" sz="3600" b="1" dirty="0">
                <a:solidFill>
                  <a:srgbClr val="0B315E"/>
                </a:solidFill>
                <a:latin typeface="CVS Health Sans" panose="020B0504020202020204" pitchFamily="34" charset="0"/>
                <a:cs typeface="+mn-cs"/>
              </a:rPr>
              <a:t>Choosing who to cover</a:t>
            </a:r>
          </a:p>
        </p:txBody>
      </p:sp>
      <p:grpSp>
        <p:nvGrpSpPr>
          <p:cNvPr id="5" name="Group 4">
            <a:extLst>
              <a:ext uri="{FF2B5EF4-FFF2-40B4-BE49-F238E27FC236}">
                <a16:creationId xmlns:a16="http://schemas.microsoft.com/office/drawing/2014/main" id="{5B719333-B003-619E-26ED-02E2EAF174F4}"/>
              </a:ext>
            </a:extLst>
          </p:cNvPr>
          <p:cNvGrpSpPr/>
          <p:nvPr/>
        </p:nvGrpSpPr>
        <p:grpSpPr>
          <a:xfrm>
            <a:off x="6361066" y="1289873"/>
            <a:ext cx="5167208" cy="5152399"/>
            <a:chOff x="6361066" y="1289873"/>
            <a:chExt cx="5167208" cy="5152399"/>
          </a:xfrm>
        </p:grpSpPr>
        <p:grpSp>
          <p:nvGrpSpPr>
            <p:cNvPr id="4" name="Group 3">
              <a:extLst>
                <a:ext uri="{FF2B5EF4-FFF2-40B4-BE49-F238E27FC236}">
                  <a16:creationId xmlns:a16="http://schemas.microsoft.com/office/drawing/2014/main" id="{CF13A991-FC56-DBD2-237B-F295133B099B}"/>
                </a:ext>
              </a:extLst>
            </p:cNvPr>
            <p:cNvGrpSpPr/>
            <p:nvPr/>
          </p:nvGrpSpPr>
          <p:grpSpPr>
            <a:xfrm>
              <a:off x="6361067" y="1289873"/>
              <a:ext cx="5167207" cy="3089989"/>
              <a:chOff x="6361067" y="1289873"/>
              <a:chExt cx="5167207" cy="3089989"/>
            </a:xfrm>
          </p:grpSpPr>
          <p:pic>
            <p:nvPicPr>
              <p:cNvPr id="11" name="Picture 10">
                <a:extLst>
                  <a:ext uri="{FF2B5EF4-FFF2-40B4-BE49-F238E27FC236}">
                    <a16:creationId xmlns:a16="http://schemas.microsoft.com/office/drawing/2014/main" id="{491EEEDF-9394-32E7-89D5-F4B0EFB03C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5843" y="1289873"/>
                <a:ext cx="5159588" cy="2824775"/>
              </a:xfrm>
              <a:prstGeom prst="rect">
                <a:avLst/>
              </a:prstGeom>
            </p:spPr>
          </p:pic>
          <p:sp>
            <p:nvSpPr>
              <p:cNvPr id="29" name="Rectangle 28">
                <a:extLst>
                  <a:ext uri="{FF2B5EF4-FFF2-40B4-BE49-F238E27FC236}">
                    <a16:creationId xmlns:a16="http://schemas.microsoft.com/office/drawing/2014/main" id="{86BD421C-67C9-B6AC-7008-E0F46AEF51FA}"/>
                  </a:ext>
                </a:extLst>
              </p:cNvPr>
              <p:cNvSpPr/>
              <p:nvPr/>
            </p:nvSpPr>
            <p:spPr>
              <a:xfrm>
                <a:off x="6361068" y="3617498"/>
                <a:ext cx="5167206" cy="762364"/>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0" name="TextBox 29">
                <a:extLst>
                  <a:ext uri="{FF2B5EF4-FFF2-40B4-BE49-F238E27FC236}">
                    <a16:creationId xmlns:a16="http://schemas.microsoft.com/office/drawing/2014/main" id="{C3B1BFC3-9263-A2E3-61AD-86792BCACD18}"/>
                  </a:ext>
                </a:extLst>
              </p:cNvPr>
              <p:cNvSpPr txBox="1"/>
              <p:nvPr/>
            </p:nvSpPr>
            <p:spPr>
              <a:xfrm>
                <a:off x="6361067" y="3764268"/>
                <a:ext cx="4815411"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spcAft>
                    <a:spcPts val="1200"/>
                  </a:spcAft>
                </a:pPr>
                <a:r>
                  <a:rPr lang="en-US" sz="2000" b="1" dirty="0">
                    <a:solidFill>
                      <a:schemeClr val="bg1"/>
                    </a:solidFill>
                    <a:latin typeface="CVS Health Sans" panose="020B0504020202020204" pitchFamily="34" charset="0"/>
                  </a:rPr>
                  <a:t>When you have benefits from two plans</a:t>
                </a:r>
              </a:p>
            </p:txBody>
          </p:sp>
        </p:grpSp>
        <p:sp>
          <p:nvSpPr>
            <p:cNvPr id="31" name="Content Placeholder 2">
              <a:extLst>
                <a:ext uri="{FF2B5EF4-FFF2-40B4-BE49-F238E27FC236}">
                  <a16:creationId xmlns:a16="http://schemas.microsoft.com/office/drawing/2014/main" id="{13C1CAED-A9A8-574E-2B84-0BD18CC5EA45}"/>
                </a:ext>
              </a:extLst>
            </p:cNvPr>
            <p:cNvSpPr txBox="1">
              <a:spLocks/>
            </p:cNvSpPr>
            <p:nvPr/>
          </p:nvSpPr>
          <p:spPr>
            <a:xfrm>
              <a:off x="6361066" y="4580595"/>
              <a:ext cx="5167208" cy="1861677"/>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Both plans will coordinate benefits</a:t>
              </a:r>
            </a:p>
            <a:p>
              <a:pPr marL="228600" marR="0" lvl="0" indent="-228600" algn="l" defTabSz="412756" rtl="0" eaLnBrk="1" fontAlgn="auto" latinLnBrk="0" hangingPunct="1">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One plan will be considered primary—or first payer</a:t>
              </a:r>
            </a:p>
            <a:p>
              <a:pPr marL="228600" marR="0" lvl="0" indent="-228600" algn="l" defTabSz="412756" rtl="0" eaLnBrk="1" fontAlgn="auto" latinLnBrk="0" hangingPunct="1">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The secondary plan pays only after the first plan has paid</a:t>
              </a:r>
            </a:p>
            <a:p>
              <a:pPr marL="228600" indent="-228600" defTabSz="412756">
                <a:spcBef>
                  <a:spcPts val="0"/>
                </a:spcBef>
                <a:spcAft>
                  <a:spcPts val="600"/>
                </a:spcAft>
                <a:buClr>
                  <a:srgbClr val="0B315E"/>
                </a:buClr>
                <a:buFont typeface="Wingdings 2" panose="05020102010507070707" pitchFamily="18" charset="2"/>
                <a:buChar char=""/>
                <a:defRPr/>
              </a:pPr>
              <a:r>
                <a:rPr lang="en-US" sz="1600" b="0" dirty="0">
                  <a:solidFill>
                    <a:schemeClr val="tx2"/>
                  </a:solidFill>
                  <a:latin typeface="CVS Health Sans" panose="020B0504020202020204" pitchFamily="34" charset="0"/>
                </a:rPr>
                <a:t>We use a birthday rule to decide which plan is primary</a:t>
              </a:r>
            </a:p>
          </p:txBody>
        </p:sp>
      </p:grpSp>
      <p:grpSp>
        <p:nvGrpSpPr>
          <p:cNvPr id="3" name="Group 2">
            <a:extLst>
              <a:ext uri="{FF2B5EF4-FFF2-40B4-BE49-F238E27FC236}">
                <a16:creationId xmlns:a16="http://schemas.microsoft.com/office/drawing/2014/main" id="{4D0E6F7C-E33B-EB5B-ADEC-8BCDD504E40E}"/>
              </a:ext>
            </a:extLst>
          </p:cNvPr>
          <p:cNvGrpSpPr/>
          <p:nvPr/>
        </p:nvGrpSpPr>
        <p:grpSpPr>
          <a:xfrm>
            <a:off x="659594" y="1267447"/>
            <a:ext cx="5167207" cy="4338407"/>
            <a:chOff x="659594" y="1267447"/>
            <a:chExt cx="5167207" cy="4338407"/>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662438" y="4573478"/>
              <a:ext cx="5063794" cy="1032376"/>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Enroll yourself and eligible dependents</a:t>
              </a:r>
              <a:endParaRPr lang="en-US" sz="1600" dirty="0">
                <a:solidFill>
                  <a:schemeClr val="tx2"/>
                </a:solidFill>
                <a:latin typeface="CVS Health Sans" panose="020B0504020202020204" pitchFamily="34" charset="0"/>
                <a:sym typeface="Helvetica Neue"/>
              </a:endParaRPr>
            </a:p>
            <a:p>
              <a:pPr marL="228600" marR="0" lvl="0" indent="-228600" algn="l" defTabSz="412756" rtl="0" eaLnBrk="1" fontAlgn="auto" latinLnBrk="0" hangingPunct="1">
                <a:lnSpc>
                  <a:spcPct val="100000"/>
                </a:lnSpc>
                <a:spcBef>
                  <a:spcPts val="0"/>
                </a:spcBef>
                <a:spcAft>
                  <a:spcPts val="600"/>
                </a:spcAft>
                <a:buClr>
                  <a:srgbClr val="0B315E"/>
                </a:buClr>
                <a:buSzTx/>
                <a:buFont typeface="Wingdings 2" panose="05020102010507070707" pitchFamily="18" charset="2"/>
                <a:buChar char=""/>
                <a:tabLst/>
                <a:defRPr/>
              </a:pPr>
              <a:r>
                <a:rPr lang="en-US" sz="1600" b="0" dirty="0">
                  <a:solidFill>
                    <a:schemeClr val="tx2"/>
                  </a:solidFill>
                  <a:latin typeface="CVS Health Sans" panose="020B0504020202020204" pitchFamily="34" charset="0"/>
                </a:rPr>
                <a:t>Enroll yourself, but decline benefits for some—or </a:t>
              </a:r>
              <a:br>
                <a:rPr lang="en-US" sz="1600" b="0" dirty="0">
                  <a:solidFill>
                    <a:schemeClr val="tx2"/>
                  </a:solidFill>
                  <a:latin typeface="CVS Health Sans" panose="020B0504020202020204" pitchFamily="34" charset="0"/>
                </a:rPr>
              </a:br>
              <a:r>
                <a:rPr lang="en-US" sz="1600" b="0" dirty="0">
                  <a:solidFill>
                    <a:schemeClr val="tx2"/>
                  </a:solidFill>
                  <a:latin typeface="CVS Health Sans" panose="020B0504020202020204" pitchFamily="34" charset="0"/>
                </a:rPr>
                <a:t>all—eligible dependents</a:t>
              </a:r>
            </a:p>
          </p:txBody>
        </p:sp>
        <p:grpSp>
          <p:nvGrpSpPr>
            <p:cNvPr id="2" name="Group 1">
              <a:extLst>
                <a:ext uri="{FF2B5EF4-FFF2-40B4-BE49-F238E27FC236}">
                  <a16:creationId xmlns:a16="http://schemas.microsoft.com/office/drawing/2014/main" id="{5D06EE62-A57D-C798-6ADA-534B374ABA69}"/>
                </a:ext>
              </a:extLst>
            </p:cNvPr>
            <p:cNvGrpSpPr/>
            <p:nvPr/>
          </p:nvGrpSpPr>
          <p:grpSpPr>
            <a:xfrm>
              <a:off x="659594" y="1267447"/>
              <a:ext cx="5167207" cy="3119533"/>
              <a:chOff x="659594" y="1267447"/>
              <a:chExt cx="5167207" cy="3119533"/>
            </a:xfrm>
          </p:grpSpPr>
          <p:pic>
            <p:nvPicPr>
              <p:cNvPr id="10" name="Picture 9">
                <a:extLst>
                  <a:ext uri="{FF2B5EF4-FFF2-40B4-BE49-F238E27FC236}">
                    <a16:creationId xmlns:a16="http://schemas.microsoft.com/office/drawing/2014/main" id="{395E8557-4500-1D72-EB74-D580F85C4C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438" y="1267447"/>
                <a:ext cx="5159588" cy="2891885"/>
              </a:xfrm>
              <a:prstGeom prst="rect">
                <a:avLst/>
              </a:prstGeom>
            </p:spPr>
          </p:pic>
          <p:grpSp>
            <p:nvGrpSpPr>
              <p:cNvPr id="36" name="Group 35">
                <a:extLst>
                  <a:ext uri="{FF2B5EF4-FFF2-40B4-BE49-F238E27FC236}">
                    <a16:creationId xmlns:a16="http://schemas.microsoft.com/office/drawing/2014/main" id="{0C3939AC-44D0-44C6-CC97-7996F27F4647}"/>
                  </a:ext>
                </a:extLst>
              </p:cNvPr>
              <p:cNvGrpSpPr/>
              <p:nvPr/>
            </p:nvGrpSpPr>
            <p:grpSpPr>
              <a:xfrm>
                <a:off x="659594" y="3624616"/>
                <a:ext cx="5167207" cy="762364"/>
                <a:chOff x="727962" y="3522064"/>
                <a:chExt cx="5167207" cy="762364"/>
              </a:xfrm>
            </p:grpSpPr>
            <p:sp>
              <p:nvSpPr>
                <p:cNvPr id="32" name="Rectangle 31">
                  <a:extLst>
                    <a:ext uri="{FF2B5EF4-FFF2-40B4-BE49-F238E27FC236}">
                      <a16:creationId xmlns:a16="http://schemas.microsoft.com/office/drawing/2014/main" id="{73D411C1-E43A-7162-A9D1-BC1BB5D37F3A}"/>
                    </a:ext>
                  </a:extLst>
                </p:cNvPr>
                <p:cNvSpPr/>
                <p:nvPr/>
              </p:nvSpPr>
              <p:spPr>
                <a:xfrm>
                  <a:off x="727963" y="3522064"/>
                  <a:ext cx="5167206" cy="762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3" name="TextBox 32">
                  <a:extLst>
                    <a:ext uri="{FF2B5EF4-FFF2-40B4-BE49-F238E27FC236}">
                      <a16:creationId xmlns:a16="http://schemas.microsoft.com/office/drawing/2014/main" id="{85408F13-91FF-BDEC-5116-AD9B9CE7E62D}"/>
                    </a:ext>
                  </a:extLst>
                </p:cNvPr>
                <p:cNvSpPr txBox="1"/>
                <p:nvPr/>
              </p:nvSpPr>
              <p:spPr>
                <a:xfrm>
                  <a:off x="727962" y="3668834"/>
                  <a:ext cx="4815411"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algn="l">
                    <a:spcAft>
                      <a:spcPts val="1200"/>
                    </a:spcAft>
                  </a:pPr>
                  <a:r>
                    <a:rPr lang="en-US" sz="2000" b="1" dirty="0">
                      <a:solidFill>
                        <a:schemeClr val="bg1"/>
                      </a:solidFill>
                      <a:latin typeface="CVS Health Sans" panose="020B0504020202020204" pitchFamily="34" charset="0"/>
                    </a:rPr>
                    <a:t>Family members covered by a different plan?</a:t>
                  </a:r>
                </a:p>
              </p:txBody>
            </p:sp>
          </p:grpSp>
        </p:grpSp>
      </p:grpSp>
    </p:spTree>
    <p:extLst>
      <p:ext uri="{BB962C8B-B14F-4D97-AF65-F5344CB8AC3E}">
        <p14:creationId xmlns:p14="http://schemas.microsoft.com/office/powerpoint/2010/main" val="740216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D8635-4CFB-8D6B-74C5-C15C9C0D45E0}"/>
              </a:ext>
            </a:extLst>
          </p:cNvPr>
          <p:cNvSpPr txBox="1">
            <a:spLocks/>
          </p:cNvSpPr>
          <p:nvPr/>
        </p:nvSpPr>
        <p:spPr>
          <a:xfrm>
            <a:off x="260868" y="244293"/>
            <a:ext cx="5774612" cy="11588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b="1" dirty="0">
                <a:solidFill>
                  <a:srgbClr val="0B315E"/>
                </a:solidFill>
                <a:latin typeface="CVS Health Sans" panose="020B0504020202020204" pitchFamily="34" charset="0"/>
                <a:ea typeface="Century Gothic" charset="0"/>
                <a:cs typeface="Century Gothic" charset="0"/>
              </a:rPr>
              <a:t>Open enrollment and </a:t>
            </a:r>
            <a:br>
              <a:rPr lang="en-US" sz="3600" b="1" dirty="0">
                <a:solidFill>
                  <a:srgbClr val="0B315E"/>
                </a:solidFill>
                <a:latin typeface="CVS Health Sans" panose="020B0504020202020204" pitchFamily="34" charset="0"/>
                <a:ea typeface="Century Gothic" charset="0"/>
                <a:cs typeface="Century Gothic" charset="0"/>
              </a:rPr>
            </a:br>
            <a:r>
              <a:rPr lang="en-US" sz="3600" b="1" dirty="0">
                <a:solidFill>
                  <a:srgbClr val="0B315E"/>
                </a:solidFill>
                <a:latin typeface="CVS Health Sans" panose="020B0504020202020204" pitchFamily="34" charset="0"/>
                <a:ea typeface="Century Gothic" charset="0"/>
                <a:cs typeface="Century Gothic" charset="0"/>
              </a:rPr>
              <a:t>qualifying events</a:t>
            </a:r>
          </a:p>
        </p:txBody>
      </p:sp>
      <p:sp>
        <p:nvSpPr>
          <p:cNvPr id="6" name="Content Placeholder 2">
            <a:extLst>
              <a:ext uri="{FF2B5EF4-FFF2-40B4-BE49-F238E27FC236}">
                <a16:creationId xmlns:a16="http://schemas.microsoft.com/office/drawing/2014/main" id="{E492ABE9-2C3B-8ECA-9281-967973D059FA}"/>
              </a:ext>
            </a:extLst>
          </p:cNvPr>
          <p:cNvSpPr txBox="1">
            <a:spLocks/>
          </p:cNvSpPr>
          <p:nvPr/>
        </p:nvSpPr>
        <p:spPr>
          <a:xfrm>
            <a:off x="274474" y="1524708"/>
            <a:ext cx="6136581" cy="716709"/>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lnSpc>
                <a:spcPct val="100000"/>
              </a:lnSpc>
              <a:spcBef>
                <a:spcPts val="0"/>
              </a:spcBef>
              <a:buNone/>
              <a:defRPr/>
            </a:pPr>
            <a:r>
              <a:rPr lang="en-US" sz="1600" b="1" dirty="0">
                <a:solidFill>
                  <a:schemeClr val="tx2"/>
                </a:solidFill>
                <a:latin typeface="CVS Health Sans" panose="020B0504020202020204" pitchFamily="34" charset="0"/>
                <a:ea typeface="Century Gothic" charset="0"/>
                <a:cs typeface="Century Gothic" charset="0"/>
              </a:rPr>
              <a:t>If you enroll or decline coverage now, you may be able to add, delete or change your benefit choices:</a:t>
            </a:r>
            <a:endParaRPr lang="en-US" sz="1600" b="1" dirty="0">
              <a:solidFill>
                <a:schemeClr val="tx2"/>
              </a:solidFill>
              <a:latin typeface="CVS Health Sans" panose="020B0504020202020204" pitchFamily="34" charset="0"/>
            </a:endParaRPr>
          </a:p>
        </p:txBody>
      </p:sp>
      <p:grpSp>
        <p:nvGrpSpPr>
          <p:cNvPr id="5" name="Group 4">
            <a:extLst>
              <a:ext uri="{FF2B5EF4-FFF2-40B4-BE49-F238E27FC236}">
                <a16:creationId xmlns:a16="http://schemas.microsoft.com/office/drawing/2014/main" id="{7B691156-939E-FFBA-428C-1A1F0ADD381F}"/>
              </a:ext>
            </a:extLst>
          </p:cNvPr>
          <p:cNvGrpSpPr/>
          <p:nvPr/>
        </p:nvGrpSpPr>
        <p:grpSpPr>
          <a:xfrm>
            <a:off x="361233" y="3702422"/>
            <a:ext cx="5619817" cy="2347861"/>
            <a:chOff x="361233" y="3669764"/>
            <a:chExt cx="5619817" cy="2347861"/>
          </a:xfrm>
        </p:grpSpPr>
        <p:grpSp>
          <p:nvGrpSpPr>
            <p:cNvPr id="17" name="Group 16">
              <a:extLst>
                <a:ext uri="{FF2B5EF4-FFF2-40B4-BE49-F238E27FC236}">
                  <a16:creationId xmlns:a16="http://schemas.microsoft.com/office/drawing/2014/main" id="{D8A59845-2947-2DAB-20AB-BF06BFD55681}"/>
                </a:ext>
              </a:extLst>
            </p:cNvPr>
            <p:cNvGrpSpPr/>
            <p:nvPr/>
          </p:nvGrpSpPr>
          <p:grpSpPr>
            <a:xfrm>
              <a:off x="361233" y="3669764"/>
              <a:ext cx="5619817" cy="2347861"/>
              <a:chOff x="361233" y="3504297"/>
              <a:chExt cx="5619817" cy="2347861"/>
            </a:xfrm>
          </p:grpSpPr>
          <p:grpSp>
            <p:nvGrpSpPr>
              <p:cNvPr id="16" name="Group 15">
                <a:extLst>
                  <a:ext uri="{FF2B5EF4-FFF2-40B4-BE49-F238E27FC236}">
                    <a16:creationId xmlns:a16="http://schemas.microsoft.com/office/drawing/2014/main" id="{31C6142E-14F7-DDC9-8E5D-8C5BA51EBA73}"/>
                  </a:ext>
                </a:extLst>
              </p:cNvPr>
              <p:cNvGrpSpPr/>
              <p:nvPr/>
            </p:nvGrpSpPr>
            <p:grpSpPr>
              <a:xfrm>
                <a:off x="372207" y="3504297"/>
                <a:ext cx="5608843" cy="955980"/>
                <a:chOff x="372207" y="3504297"/>
                <a:chExt cx="5608843" cy="955980"/>
              </a:xfrm>
            </p:grpSpPr>
            <p:sp>
              <p:nvSpPr>
                <p:cNvPr id="29" name="Rectangle 28">
                  <a:extLst>
                    <a:ext uri="{FF2B5EF4-FFF2-40B4-BE49-F238E27FC236}">
                      <a16:creationId xmlns:a16="http://schemas.microsoft.com/office/drawing/2014/main" id="{86BD421C-67C9-B6AC-7008-E0F46AEF51FA}"/>
                    </a:ext>
                  </a:extLst>
                </p:cNvPr>
                <p:cNvSpPr/>
                <p:nvPr/>
              </p:nvSpPr>
              <p:spPr>
                <a:xfrm>
                  <a:off x="372208" y="3504297"/>
                  <a:ext cx="5608842" cy="955980"/>
                </a:xfrm>
                <a:prstGeom prst="rect">
                  <a:avLst/>
                </a:prstGeom>
                <a:solidFill>
                  <a:srgbClr val="77D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VS Health Sans" panose="020B0504020202020204" pitchFamily="34" charset="0"/>
                  </a:endParaRPr>
                </a:p>
              </p:txBody>
            </p:sp>
            <p:sp>
              <p:nvSpPr>
                <p:cNvPr id="30" name="TextBox 29">
                  <a:extLst>
                    <a:ext uri="{FF2B5EF4-FFF2-40B4-BE49-F238E27FC236}">
                      <a16:creationId xmlns:a16="http://schemas.microsoft.com/office/drawing/2014/main" id="{C3B1BFC3-9263-A2E3-61AD-86792BCACD18}"/>
                    </a:ext>
                  </a:extLst>
                </p:cNvPr>
                <p:cNvSpPr txBox="1"/>
                <p:nvPr/>
              </p:nvSpPr>
              <p:spPr>
                <a:xfrm>
                  <a:off x="372207" y="3746865"/>
                  <a:ext cx="4002133" cy="4633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2000" b="1" dirty="0">
                      <a:solidFill>
                        <a:schemeClr val="bg1"/>
                      </a:solidFill>
                      <a:latin typeface="CVS Health Sans" panose="020B0504020202020204" pitchFamily="34" charset="0"/>
                    </a:rPr>
                    <a:t>If you have a qualifying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event, such as:</a:t>
                  </a:r>
                </a:p>
              </p:txBody>
            </p:sp>
          </p:grpSp>
          <p:grpSp>
            <p:nvGrpSpPr>
              <p:cNvPr id="15" name="Group 14">
                <a:extLst>
                  <a:ext uri="{FF2B5EF4-FFF2-40B4-BE49-F238E27FC236}">
                    <a16:creationId xmlns:a16="http://schemas.microsoft.com/office/drawing/2014/main" id="{9139A8BA-005C-EFCF-99CF-28E535B5395B}"/>
                  </a:ext>
                </a:extLst>
              </p:cNvPr>
              <p:cNvGrpSpPr/>
              <p:nvPr/>
            </p:nvGrpSpPr>
            <p:grpSpPr>
              <a:xfrm>
                <a:off x="361233" y="4607047"/>
                <a:ext cx="5403838" cy="1245111"/>
                <a:chOff x="361233" y="4607047"/>
                <a:chExt cx="5403838" cy="1245111"/>
              </a:xfrm>
            </p:grpSpPr>
            <p:sp>
              <p:nvSpPr>
                <p:cNvPr id="28" name="Content Placeholder 2">
                  <a:extLst>
                    <a:ext uri="{FF2B5EF4-FFF2-40B4-BE49-F238E27FC236}">
                      <a16:creationId xmlns:a16="http://schemas.microsoft.com/office/drawing/2014/main" id="{FCDBB2C7-2065-E85D-1C0E-151AF4F21733}"/>
                    </a:ext>
                  </a:extLst>
                </p:cNvPr>
                <p:cNvSpPr txBox="1">
                  <a:spLocks/>
                </p:cNvSpPr>
                <p:nvPr/>
              </p:nvSpPr>
              <p:spPr>
                <a:xfrm>
                  <a:off x="361233" y="4607047"/>
                  <a:ext cx="2225214" cy="1245111"/>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Involuntary loss of </a:t>
                  </a:r>
                  <a:br>
                    <a:rPr lang="en-US" sz="1600" b="0" kern="0" dirty="0">
                      <a:solidFill>
                        <a:schemeClr val="tx2"/>
                      </a:solidFill>
                      <a:latin typeface="CVS Health Sans" panose="020B0504020202020204" pitchFamily="34" charset="0"/>
                    </a:rPr>
                  </a:br>
                  <a:r>
                    <a:rPr lang="en-US" sz="1600" b="0" kern="0" dirty="0">
                      <a:solidFill>
                        <a:schemeClr val="tx2"/>
                      </a:solidFill>
                      <a:latin typeface="CVS Health Sans" panose="020B0504020202020204" pitchFamily="34" charset="0"/>
                    </a:rPr>
                    <a:t>benefits.</a:t>
                  </a:r>
                </a:p>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Marriage.</a:t>
                  </a:r>
                  <a:endParaRPr lang="en-US" sz="1600" kern="0" dirty="0">
                    <a:solidFill>
                      <a:schemeClr val="tx2"/>
                    </a:solidFill>
                    <a:latin typeface="CVS Health Sans" panose="020B0504020202020204" pitchFamily="34" charset="0"/>
                  </a:endParaRPr>
                </a:p>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Birth.</a:t>
                  </a:r>
                </a:p>
                <a:p>
                  <a:pPr marL="0" indent="0" defTabSz="412756">
                    <a:spcBef>
                      <a:spcPts val="0"/>
                    </a:spcBef>
                    <a:spcAft>
                      <a:spcPts val="600"/>
                    </a:spcAft>
                    <a:buClr>
                      <a:srgbClr val="0B315E"/>
                    </a:buClr>
                    <a:buNone/>
                    <a:defRPr/>
                  </a:pPr>
                  <a:endParaRPr lang="en-US" sz="1600" dirty="0">
                    <a:solidFill>
                      <a:schemeClr val="tx2"/>
                    </a:solidFill>
                    <a:latin typeface="CVS Health Sans" panose="020B0504020202020204" pitchFamily="34" charset="0"/>
                  </a:endParaRPr>
                </a:p>
              </p:txBody>
            </p:sp>
            <p:sp>
              <p:nvSpPr>
                <p:cNvPr id="9" name="Content Placeholder 2">
                  <a:extLst>
                    <a:ext uri="{FF2B5EF4-FFF2-40B4-BE49-F238E27FC236}">
                      <a16:creationId xmlns:a16="http://schemas.microsoft.com/office/drawing/2014/main" id="{6167C2F9-0AB6-4ED3-3578-7AB1C03E64CF}"/>
                    </a:ext>
                  </a:extLst>
                </p:cNvPr>
                <p:cNvSpPr txBox="1">
                  <a:spLocks/>
                </p:cNvSpPr>
                <p:nvPr/>
              </p:nvSpPr>
              <p:spPr>
                <a:xfrm>
                  <a:off x="2976999" y="4607048"/>
                  <a:ext cx="2788072" cy="955980"/>
                </a:xfrm>
                <a:prstGeom prst="rect">
                  <a:avLst/>
                </a:prstGeom>
              </p:spPr>
              <p:txBody>
                <a:bodyPr/>
                <a:lstStyle>
                  <a:lvl1pPr marL="342659" indent="-342659" algn="l" defTabSz="9137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6" indent="-285550" algn="l" defTabSz="9137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96" indent="-228440" algn="l" defTabSz="9137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7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52"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29"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08"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86"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64" indent="-228440" algn="l" defTabSz="91375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Adoption.</a:t>
                  </a:r>
                </a:p>
                <a:p>
                  <a:pPr marL="228600" indent="-228600" defTabSz="412756">
                    <a:spcBef>
                      <a:spcPts val="0"/>
                    </a:spcBef>
                    <a:spcAft>
                      <a:spcPts val="600"/>
                    </a:spcAft>
                    <a:buClr>
                      <a:srgbClr val="0B315E"/>
                    </a:buClr>
                    <a:buFont typeface="Wingdings 2" panose="05020102010507070707" pitchFamily="18" charset="2"/>
                    <a:buChar char=""/>
                    <a:defRPr/>
                  </a:pPr>
                  <a:r>
                    <a:rPr lang="en-US" sz="1600" b="0" kern="0" dirty="0">
                      <a:solidFill>
                        <a:schemeClr val="tx2"/>
                      </a:solidFill>
                      <a:latin typeface="CVS Health Sans" panose="020B0504020202020204" pitchFamily="34" charset="0"/>
                    </a:rPr>
                    <a:t>Placement of a child in your home for adoption. </a:t>
                  </a:r>
                </a:p>
              </p:txBody>
            </p:sp>
            <p:cxnSp>
              <p:nvCxnSpPr>
                <p:cNvPr id="12" name="Straight Connector 11">
                  <a:extLst>
                    <a:ext uri="{FF2B5EF4-FFF2-40B4-BE49-F238E27FC236}">
                      <a16:creationId xmlns:a16="http://schemas.microsoft.com/office/drawing/2014/main" id="{E6039CD7-7329-5099-D6FB-6501D90147BE}"/>
                    </a:ext>
                  </a:extLst>
                </p:cNvPr>
                <p:cNvCxnSpPr>
                  <a:cxnSpLocks/>
                </p:cNvCxnSpPr>
                <p:nvPr/>
              </p:nvCxnSpPr>
              <p:spPr>
                <a:xfrm>
                  <a:off x="2729639" y="4650592"/>
                  <a:ext cx="0" cy="11144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3" name="Graphic 172" descr="Baby bottle icon.">
              <a:extLst>
                <a:ext uri="{FF2B5EF4-FFF2-40B4-BE49-F238E27FC236}">
                  <a16:creationId xmlns:a16="http://schemas.microsoft.com/office/drawing/2014/main" id="{382B31B2-30C3-7409-F27F-10798939D706}"/>
                </a:ext>
              </a:extLst>
            </p:cNvPr>
            <p:cNvSpPr>
              <a:spLocks noChangeAspect="1"/>
            </p:cNvSpPr>
            <p:nvPr/>
          </p:nvSpPr>
          <p:spPr>
            <a:xfrm>
              <a:off x="5243082" y="3762682"/>
              <a:ext cx="510018" cy="767061"/>
            </a:xfrm>
            <a:custGeom>
              <a:avLst/>
              <a:gdLst>
                <a:gd name="connsiteX0" fmla="*/ 286818 w 304868"/>
                <a:gd name="connsiteY0" fmla="*/ 133734 h 458518"/>
                <a:gd name="connsiteX1" fmla="*/ 248609 w 304868"/>
                <a:gd name="connsiteY1" fmla="*/ 133734 h 458518"/>
                <a:gd name="connsiteX2" fmla="*/ 214220 w 304868"/>
                <a:gd name="connsiteY2" fmla="*/ 85972 h 458518"/>
                <a:gd name="connsiteX3" fmla="*/ 191294 w 304868"/>
                <a:gd name="connsiteY3" fmla="*/ 55404 h 458518"/>
                <a:gd name="connsiteX4" fmla="*/ 191294 w 304868"/>
                <a:gd name="connsiteY4" fmla="*/ 38210 h 458518"/>
                <a:gd name="connsiteX5" fmla="*/ 153084 w 304868"/>
                <a:gd name="connsiteY5" fmla="*/ 0 h 458518"/>
                <a:gd name="connsiteX6" fmla="*/ 114874 w 304868"/>
                <a:gd name="connsiteY6" fmla="*/ 38210 h 458518"/>
                <a:gd name="connsiteX7" fmla="*/ 114874 w 304868"/>
                <a:gd name="connsiteY7" fmla="*/ 55404 h 458518"/>
                <a:gd name="connsiteX8" fmla="*/ 91948 w 304868"/>
                <a:gd name="connsiteY8" fmla="*/ 85972 h 458518"/>
                <a:gd name="connsiteX9" fmla="*/ 57559 w 304868"/>
                <a:gd name="connsiteY9" fmla="*/ 133734 h 458518"/>
                <a:gd name="connsiteX10" fmla="*/ 19350 w 304868"/>
                <a:gd name="connsiteY10" fmla="*/ 133734 h 458518"/>
                <a:gd name="connsiteX11" fmla="*/ 245 w 304868"/>
                <a:gd name="connsiteY11" fmla="*/ 156660 h 458518"/>
                <a:gd name="connsiteX12" fmla="*/ 245 w 304868"/>
                <a:gd name="connsiteY12" fmla="*/ 156660 h 458518"/>
                <a:gd name="connsiteX13" fmla="*/ 245 w 304868"/>
                <a:gd name="connsiteY13" fmla="*/ 208244 h 458518"/>
                <a:gd name="connsiteX14" fmla="*/ 19350 w 304868"/>
                <a:gd name="connsiteY14" fmla="*/ 231170 h 458518"/>
                <a:gd name="connsiteX15" fmla="*/ 19350 w 304868"/>
                <a:gd name="connsiteY15" fmla="*/ 231170 h 458518"/>
                <a:gd name="connsiteX16" fmla="*/ 19350 w 304868"/>
                <a:gd name="connsiteY16" fmla="*/ 443234 h 458518"/>
                <a:gd name="connsiteX17" fmla="*/ 36544 w 304868"/>
                <a:gd name="connsiteY17" fmla="*/ 458518 h 458518"/>
                <a:gd name="connsiteX18" fmla="*/ 36544 w 304868"/>
                <a:gd name="connsiteY18" fmla="*/ 458518 h 458518"/>
                <a:gd name="connsiteX19" fmla="*/ 267713 w 304868"/>
                <a:gd name="connsiteY19" fmla="*/ 458518 h 458518"/>
                <a:gd name="connsiteX20" fmla="*/ 284908 w 304868"/>
                <a:gd name="connsiteY20" fmla="*/ 443234 h 458518"/>
                <a:gd name="connsiteX21" fmla="*/ 284908 w 304868"/>
                <a:gd name="connsiteY21" fmla="*/ 443234 h 458518"/>
                <a:gd name="connsiteX22" fmla="*/ 284908 w 304868"/>
                <a:gd name="connsiteY22" fmla="*/ 229259 h 458518"/>
                <a:gd name="connsiteX23" fmla="*/ 304013 w 304868"/>
                <a:gd name="connsiteY23" fmla="*/ 206333 h 458518"/>
                <a:gd name="connsiteX24" fmla="*/ 304013 w 304868"/>
                <a:gd name="connsiteY24" fmla="*/ 156660 h 458518"/>
                <a:gd name="connsiteX25" fmla="*/ 286818 w 304868"/>
                <a:gd name="connsiteY25" fmla="*/ 133734 h 458518"/>
                <a:gd name="connsiteX26" fmla="*/ 286818 w 304868"/>
                <a:gd name="connsiteY26" fmla="*/ 133734 h 458518"/>
                <a:gd name="connsiteX27" fmla="*/ 99590 w 304868"/>
                <a:gd name="connsiteY27" fmla="*/ 105077 h 458518"/>
                <a:gd name="connsiteX28" fmla="*/ 133979 w 304868"/>
                <a:gd name="connsiteY28" fmla="*/ 55404 h 458518"/>
                <a:gd name="connsiteX29" fmla="*/ 133979 w 304868"/>
                <a:gd name="connsiteY29" fmla="*/ 38210 h 458518"/>
                <a:gd name="connsiteX30" fmla="*/ 153084 w 304868"/>
                <a:gd name="connsiteY30" fmla="*/ 19105 h 458518"/>
                <a:gd name="connsiteX31" fmla="*/ 172189 w 304868"/>
                <a:gd name="connsiteY31" fmla="*/ 38210 h 458518"/>
                <a:gd name="connsiteX32" fmla="*/ 172189 w 304868"/>
                <a:gd name="connsiteY32" fmla="*/ 55404 h 458518"/>
                <a:gd name="connsiteX33" fmla="*/ 206578 w 304868"/>
                <a:gd name="connsiteY33" fmla="*/ 105077 h 458518"/>
                <a:gd name="connsiteX34" fmla="*/ 229504 w 304868"/>
                <a:gd name="connsiteY34" fmla="*/ 133734 h 458518"/>
                <a:gd name="connsiteX35" fmla="*/ 76664 w 304868"/>
                <a:gd name="connsiteY35" fmla="*/ 133734 h 458518"/>
                <a:gd name="connsiteX36" fmla="*/ 99590 w 304868"/>
                <a:gd name="connsiteY36" fmla="*/ 105077 h 458518"/>
                <a:gd name="connsiteX37" fmla="*/ 267713 w 304868"/>
                <a:gd name="connsiteY37" fmla="*/ 439413 h 458518"/>
                <a:gd name="connsiteX38" fmla="*/ 38454 w 304868"/>
                <a:gd name="connsiteY38" fmla="*/ 439413 h 458518"/>
                <a:gd name="connsiteX39" fmla="*/ 38454 w 304868"/>
                <a:gd name="connsiteY39" fmla="*/ 382098 h 458518"/>
                <a:gd name="connsiteX40" fmla="*/ 95769 w 304868"/>
                <a:gd name="connsiteY40" fmla="*/ 382098 h 458518"/>
                <a:gd name="connsiteX41" fmla="*/ 95769 w 304868"/>
                <a:gd name="connsiteY41" fmla="*/ 362993 h 458518"/>
                <a:gd name="connsiteX42" fmla="*/ 38454 w 304868"/>
                <a:gd name="connsiteY42" fmla="*/ 362993 h 458518"/>
                <a:gd name="connsiteX43" fmla="*/ 38454 w 304868"/>
                <a:gd name="connsiteY43" fmla="*/ 305679 h 458518"/>
                <a:gd name="connsiteX44" fmla="*/ 95769 w 304868"/>
                <a:gd name="connsiteY44" fmla="*/ 305679 h 458518"/>
                <a:gd name="connsiteX45" fmla="*/ 95769 w 304868"/>
                <a:gd name="connsiteY45" fmla="*/ 286574 h 458518"/>
                <a:gd name="connsiteX46" fmla="*/ 38454 w 304868"/>
                <a:gd name="connsiteY46" fmla="*/ 286574 h 458518"/>
                <a:gd name="connsiteX47" fmla="*/ 38454 w 304868"/>
                <a:gd name="connsiteY47" fmla="*/ 229259 h 458518"/>
                <a:gd name="connsiteX48" fmla="*/ 267713 w 304868"/>
                <a:gd name="connsiteY48" fmla="*/ 229259 h 458518"/>
                <a:gd name="connsiteX49" fmla="*/ 267713 w 304868"/>
                <a:gd name="connsiteY49" fmla="*/ 439413 h 458518"/>
                <a:gd name="connsiteX50" fmla="*/ 286818 w 304868"/>
                <a:gd name="connsiteY50" fmla="*/ 206333 h 458518"/>
                <a:gd name="connsiteX51" fmla="*/ 286818 w 304868"/>
                <a:gd name="connsiteY51" fmla="*/ 210154 h 458518"/>
                <a:gd name="connsiteX52" fmla="*/ 21260 w 304868"/>
                <a:gd name="connsiteY52" fmla="*/ 210154 h 458518"/>
                <a:gd name="connsiteX53" fmla="*/ 21260 w 304868"/>
                <a:gd name="connsiteY53" fmla="*/ 206333 h 458518"/>
                <a:gd name="connsiteX54" fmla="*/ 21260 w 304868"/>
                <a:gd name="connsiteY54" fmla="*/ 156660 h 458518"/>
                <a:gd name="connsiteX55" fmla="*/ 19350 w 304868"/>
                <a:gd name="connsiteY55" fmla="*/ 152839 h 458518"/>
                <a:gd name="connsiteX56" fmla="*/ 286818 w 304868"/>
                <a:gd name="connsiteY56" fmla="*/ 152839 h 458518"/>
                <a:gd name="connsiteX57" fmla="*/ 286818 w 304868"/>
                <a:gd name="connsiteY57" fmla="*/ 156660 h 458518"/>
                <a:gd name="connsiteX58" fmla="*/ 286818 w 304868"/>
                <a:gd name="connsiteY58" fmla="*/ 206333 h 4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4868" h="458518">
                  <a:moveTo>
                    <a:pt x="286818" y="133734"/>
                  </a:moveTo>
                  <a:lnTo>
                    <a:pt x="248609" y="133734"/>
                  </a:lnTo>
                  <a:cubicBezTo>
                    <a:pt x="248609" y="112719"/>
                    <a:pt x="233325" y="93614"/>
                    <a:pt x="214220" y="85972"/>
                  </a:cubicBezTo>
                  <a:cubicBezTo>
                    <a:pt x="200846" y="82151"/>
                    <a:pt x="191294" y="70688"/>
                    <a:pt x="191294" y="55404"/>
                  </a:cubicBezTo>
                  <a:lnTo>
                    <a:pt x="191294" y="38210"/>
                  </a:lnTo>
                  <a:cubicBezTo>
                    <a:pt x="191294" y="17194"/>
                    <a:pt x="174099" y="0"/>
                    <a:pt x="153084" y="0"/>
                  </a:cubicBezTo>
                  <a:cubicBezTo>
                    <a:pt x="132069" y="0"/>
                    <a:pt x="114874" y="17194"/>
                    <a:pt x="114874" y="38210"/>
                  </a:cubicBezTo>
                  <a:lnTo>
                    <a:pt x="114874" y="55404"/>
                  </a:lnTo>
                  <a:cubicBezTo>
                    <a:pt x="114874" y="68778"/>
                    <a:pt x="105322" y="82151"/>
                    <a:pt x="91948" y="85972"/>
                  </a:cubicBezTo>
                  <a:cubicBezTo>
                    <a:pt x="72843" y="93614"/>
                    <a:pt x="57559" y="112719"/>
                    <a:pt x="57559" y="133734"/>
                  </a:cubicBezTo>
                  <a:lnTo>
                    <a:pt x="19350" y="133734"/>
                  </a:lnTo>
                  <a:cubicBezTo>
                    <a:pt x="7887" y="133734"/>
                    <a:pt x="245" y="145197"/>
                    <a:pt x="245" y="156660"/>
                  </a:cubicBezTo>
                  <a:cubicBezTo>
                    <a:pt x="245" y="156660"/>
                    <a:pt x="245" y="156660"/>
                    <a:pt x="245" y="156660"/>
                  </a:cubicBezTo>
                  <a:lnTo>
                    <a:pt x="245" y="208244"/>
                  </a:lnTo>
                  <a:cubicBezTo>
                    <a:pt x="-1666" y="219707"/>
                    <a:pt x="7887" y="229259"/>
                    <a:pt x="19350" y="231170"/>
                  </a:cubicBezTo>
                  <a:cubicBezTo>
                    <a:pt x="19350" y="231170"/>
                    <a:pt x="19350" y="231170"/>
                    <a:pt x="19350" y="231170"/>
                  </a:cubicBezTo>
                  <a:lnTo>
                    <a:pt x="19350" y="443234"/>
                  </a:lnTo>
                  <a:cubicBezTo>
                    <a:pt x="19350" y="450876"/>
                    <a:pt x="26992" y="458518"/>
                    <a:pt x="36544" y="458518"/>
                  </a:cubicBezTo>
                  <a:cubicBezTo>
                    <a:pt x="36544" y="458518"/>
                    <a:pt x="36544" y="458518"/>
                    <a:pt x="36544" y="458518"/>
                  </a:cubicBezTo>
                  <a:lnTo>
                    <a:pt x="267713" y="458518"/>
                  </a:lnTo>
                  <a:cubicBezTo>
                    <a:pt x="277266" y="458518"/>
                    <a:pt x="284908" y="450876"/>
                    <a:pt x="284908" y="443234"/>
                  </a:cubicBezTo>
                  <a:cubicBezTo>
                    <a:pt x="284908" y="443234"/>
                    <a:pt x="284908" y="443234"/>
                    <a:pt x="284908" y="443234"/>
                  </a:cubicBezTo>
                  <a:lnTo>
                    <a:pt x="284908" y="229259"/>
                  </a:lnTo>
                  <a:cubicBezTo>
                    <a:pt x="296371" y="229259"/>
                    <a:pt x="304013" y="217796"/>
                    <a:pt x="304013" y="206333"/>
                  </a:cubicBezTo>
                  <a:lnTo>
                    <a:pt x="304013" y="156660"/>
                  </a:lnTo>
                  <a:cubicBezTo>
                    <a:pt x="307834" y="145197"/>
                    <a:pt x="298281" y="135645"/>
                    <a:pt x="286818" y="133734"/>
                  </a:cubicBezTo>
                  <a:cubicBezTo>
                    <a:pt x="286818" y="133734"/>
                    <a:pt x="286818" y="133734"/>
                    <a:pt x="286818" y="133734"/>
                  </a:cubicBezTo>
                  <a:close/>
                  <a:moveTo>
                    <a:pt x="99590" y="105077"/>
                  </a:moveTo>
                  <a:cubicBezTo>
                    <a:pt x="120606" y="97435"/>
                    <a:pt x="133979" y="78330"/>
                    <a:pt x="133979" y="55404"/>
                  </a:cubicBezTo>
                  <a:lnTo>
                    <a:pt x="133979" y="38210"/>
                  </a:lnTo>
                  <a:cubicBezTo>
                    <a:pt x="133979" y="26747"/>
                    <a:pt x="141621" y="19105"/>
                    <a:pt x="153084" y="19105"/>
                  </a:cubicBezTo>
                  <a:cubicBezTo>
                    <a:pt x="164547" y="19105"/>
                    <a:pt x="172189" y="26747"/>
                    <a:pt x="172189" y="38210"/>
                  </a:cubicBezTo>
                  <a:lnTo>
                    <a:pt x="172189" y="55404"/>
                  </a:lnTo>
                  <a:cubicBezTo>
                    <a:pt x="172189" y="78330"/>
                    <a:pt x="185562" y="97435"/>
                    <a:pt x="206578" y="105077"/>
                  </a:cubicBezTo>
                  <a:cubicBezTo>
                    <a:pt x="219951" y="108898"/>
                    <a:pt x="229504" y="120361"/>
                    <a:pt x="229504" y="133734"/>
                  </a:cubicBezTo>
                  <a:lnTo>
                    <a:pt x="76664" y="133734"/>
                  </a:lnTo>
                  <a:cubicBezTo>
                    <a:pt x="76664" y="120361"/>
                    <a:pt x="86217" y="108898"/>
                    <a:pt x="99590" y="105077"/>
                  </a:cubicBezTo>
                  <a:close/>
                  <a:moveTo>
                    <a:pt x="267713" y="439413"/>
                  </a:moveTo>
                  <a:lnTo>
                    <a:pt x="38454" y="439413"/>
                  </a:lnTo>
                  <a:lnTo>
                    <a:pt x="38454" y="382098"/>
                  </a:lnTo>
                  <a:lnTo>
                    <a:pt x="95769" y="382098"/>
                  </a:lnTo>
                  <a:lnTo>
                    <a:pt x="95769" y="362993"/>
                  </a:lnTo>
                  <a:lnTo>
                    <a:pt x="38454" y="362993"/>
                  </a:lnTo>
                  <a:lnTo>
                    <a:pt x="38454" y="305679"/>
                  </a:lnTo>
                  <a:lnTo>
                    <a:pt x="95769" y="305679"/>
                  </a:lnTo>
                  <a:lnTo>
                    <a:pt x="95769" y="286574"/>
                  </a:lnTo>
                  <a:lnTo>
                    <a:pt x="38454" y="286574"/>
                  </a:lnTo>
                  <a:lnTo>
                    <a:pt x="38454" y="229259"/>
                  </a:lnTo>
                  <a:lnTo>
                    <a:pt x="267713" y="229259"/>
                  </a:lnTo>
                  <a:lnTo>
                    <a:pt x="267713" y="439413"/>
                  </a:lnTo>
                  <a:close/>
                  <a:moveTo>
                    <a:pt x="286818" y="206333"/>
                  </a:moveTo>
                  <a:cubicBezTo>
                    <a:pt x="286818" y="208244"/>
                    <a:pt x="286818" y="210154"/>
                    <a:pt x="286818" y="210154"/>
                  </a:cubicBezTo>
                  <a:lnTo>
                    <a:pt x="21260" y="210154"/>
                  </a:lnTo>
                  <a:cubicBezTo>
                    <a:pt x="21260" y="208244"/>
                    <a:pt x="21260" y="208244"/>
                    <a:pt x="21260" y="206333"/>
                  </a:cubicBezTo>
                  <a:lnTo>
                    <a:pt x="21260" y="156660"/>
                  </a:lnTo>
                  <a:cubicBezTo>
                    <a:pt x="19350" y="154750"/>
                    <a:pt x="19350" y="152839"/>
                    <a:pt x="19350" y="152839"/>
                  </a:cubicBezTo>
                  <a:lnTo>
                    <a:pt x="286818" y="152839"/>
                  </a:lnTo>
                  <a:cubicBezTo>
                    <a:pt x="286818" y="154750"/>
                    <a:pt x="286818" y="154750"/>
                    <a:pt x="286818" y="156660"/>
                  </a:cubicBezTo>
                  <a:lnTo>
                    <a:pt x="286818" y="206333"/>
                  </a:lnTo>
                  <a:close/>
                </a:path>
              </a:pathLst>
            </a:custGeom>
            <a:solidFill>
              <a:schemeClr val="bg1"/>
            </a:solidFill>
            <a:ln w="1905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AE2D7071-08A5-93EB-FA14-5E0AE8CE39E1}"/>
              </a:ext>
            </a:extLst>
          </p:cNvPr>
          <p:cNvGrpSpPr/>
          <p:nvPr/>
        </p:nvGrpSpPr>
        <p:grpSpPr>
          <a:xfrm>
            <a:off x="372207" y="2427196"/>
            <a:ext cx="5608843" cy="955980"/>
            <a:chOff x="372207" y="2361880"/>
            <a:chExt cx="5608843" cy="955980"/>
          </a:xfrm>
        </p:grpSpPr>
        <p:grpSp>
          <p:nvGrpSpPr>
            <p:cNvPr id="18" name="Group 17">
              <a:extLst>
                <a:ext uri="{FF2B5EF4-FFF2-40B4-BE49-F238E27FC236}">
                  <a16:creationId xmlns:a16="http://schemas.microsoft.com/office/drawing/2014/main" id="{81817977-AF0F-71C9-C138-69B43DD58123}"/>
                </a:ext>
              </a:extLst>
            </p:cNvPr>
            <p:cNvGrpSpPr/>
            <p:nvPr/>
          </p:nvGrpSpPr>
          <p:grpSpPr>
            <a:xfrm>
              <a:off x="372207" y="2361880"/>
              <a:ext cx="5608843" cy="955980"/>
              <a:chOff x="372207" y="2126745"/>
              <a:chExt cx="5608843" cy="955980"/>
            </a:xfrm>
          </p:grpSpPr>
          <p:sp>
            <p:nvSpPr>
              <p:cNvPr id="32" name="Rectangle 31">
                <a:extLst>
                  <a:ext uri="{FF2B5EF4-FFF2-40B4-BE49-F238E27FC236}">
                    <a16:creationId xmlns:a16="http://schemas.microsoft.com/office/drawing/2014/main" id="{73D411C1-E43A-7162-A9D1-BC1BB5D37F3A}"/>
                  </a:ext>
                </a:extLst>
              </p:cNvPr>
              <p:cNvSpPr/>
              <p:nvPr/>
            </p:nvSpPr>
            <p:spPr>
              <a:xfrm>
                <a:off x="372208" y="2126745"/>
                <a:ext cx="5608842" cy="955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VS Health Sans" panose="020B0504020202020204" pitchFamily="34" charset="0"/>
                </a:endParaRPr>
              </a:p>
            </p:txBody>
          </p:sp>
          <p:sp>
            <p:nvSpPr>
              <p:cNvPr id="33" name="TextBox 32">
                <a:extLst>
                  <a:ext uri="{FF2B5EF4-FFF2-40B4-BE49-F238E27FC236}">
                    <a16:creationId xmlns:a16="http://schemas.microsoft.com/office/drawing/2014/main" id="{85408F13-91FF-BDEC-5116-AD9B9CE7E62D}"/>
                  </a:ext>
                </a:extLst>
              </p:cNvPr>
              <p:cNvSpPr txBox="1"/>
              <p:nvPr/>
            </p:nvSpPr>
            <p:spPr>
              <a:xfrm>
                <a:off x="372207" y="2302081"/>
                <a:ext cx="4815411" cy="581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163576" numCol="1" spcCol="1270" anchor="ctr" anchorCtr="0">
                <a:noAutofit/>
              </a:bodyPr>
              <a:lstStyle/>
              <a:p>
                <a:pPr marL="0" indent="0" algn="l">
                  <a:buFont typeface="Arial" charset="0"/>
                  <a:buNone/>
                </a:pPr>
                <a:r>
                  <a:rPr lang="en-US" sz="2000" b="1" dirty="0">
                    <a:solidFill>
                      <a:schemeClr val="bg1"/>
                    </a:solidFill>
                    <a:latin typeface="CVS Health Sans" panose="020B0504020202020204" pitchFamily="34" charset="0"/>
                  </a:rPr>
                  <a:t>During your employer’s next </a:t>
                </a:r>
                <a:br>
                  <a:rPr lang="en-US" sz="2000" b="1" dirty="0">
                    <a:solidFill>
                      <a:schemeClr val="bg1"/>
                    </a:solidFill>
                    <a:latin typeface="CVS Health Sans" panose="020B0504020202020204" pitchFamily="34" charset="0"/>
                  </a:rPr>
                </a:br>
                <a:r>
                  <a:rPr lang="en-US" sz="2000" b="1" dirty="0">
                    <a:solidFill>
                      <a:schemeClr val="bg1"/>
                    </a:solidFill>
                    <a:latin typeface="CVS Health Sans" panose="020B0504020202020204" pitchFamily="34" charset="0"/>
                  </a:rPr>
                  <a:t>open enrollment period.</a:t>
                </a:r>
              </a:p>
            </p:txBody>
          </p:sp>
        </p:grpSp>
        <p:sp>
          <p:nvSpPr>
            <p:cNvPr id="4" name="Graphic 119" descr="Calendar icon.">
              <a:extLst>
                <a:ext uri="{FF2B5EF4-FFF2-40B4-BE49-F238E27FC236}">
                  <a16:creationId xmlns:a16="http://schemas.microsoft.com/office/drawing/2014/main" id="{F1653F62-1EF8-4FE7-799D-1648A301DE20}"/>
                </a:ext>
              </a:extLst>
            </p:cNvPr>
            <p:cNvSpPr>
              <a:spLocks noChangeAspect="1"/>
            </p:cNvSpPr>
            <p:nvPr/>
          </p:nvSpPr>
          <p:spPr>
            <a:xfrm>
              <a:off x="5089070" y="2454654"/>
              <a:ext cx="709356" cy="741600"/>
            </a:xfrm>
            <a:custGeom>
              <a:avLst/>
              <a:gdLst>
                <a:gd name="connsiteX0" fmla="*/ 401203 w 420308"/>
                <a:gd name="connsiteY0" fmla="*/ 38210 h 439413"/>
                <a:gd name="connsiteX1" fmla="*/ 324784 w 420308"/>
                <a:gd name="connsiteY1" fmla="*/ 38210 h 439413"/>
                <a:gd name="connsiteX2" fmla="*/ 324784 w 420308"/>
                <a:gd name="connsiteY2" fmla="*/ 0 h 439413"/>
                <a:gd name="connsiteX3" fmla="*/ 305679 w 420308"/>
                <a:gd name="connsiteY3" fmla="*/ 0 h 439413"/>
                <a:gd name="connsiteX4" fmla="*/ 305679 w 420308"/>
                <a:gd name="connsiteY4" fmla="*/ 38210 h 439413"/>
                <a:gd name="connsiteX5" fmla="*/ 114630 w 420308"/>
                <a:gd name="connsiteY5" fmla="*/ 38210 h 439413"/>
                <a:gd name="connsiteX6" fmla="*/ 114630 w 420308"/>
                <a:gd name="connsiteY6" fmla="*/ 0 h 439413"/>
                <a:gd name="connsiteX7" fmla="*/ 95525 w 420308"/>
                <a:gd name="connsiteY7" fmla="*/ 0 h 439413"/>
                <a:gd name="connsiteX8" fmla="*/ 95525 w 420308"/>
                <a:gd name="connsiteY8" fmla="*/ 38210 h 439413"/>
                <a:gd name="connsiteX9" fmla="*/ 19105 w 420308"/>
                <a:gd name="connsiteY9" fmla="*/ 38210 h 439413"/>
                <a:gd name="connsiteX10" fmla="*/ 0 w 420308"/>
                <a:gd name="connsiteY10" fmla="*/ 57315 h 439413"/>
                <a:gd name="connsiteX11" fmla="*/ 0 w 420308"/>
                <a:gd name="connsiteY11" fmla="*/ 420308 h 439413"/>
                <a:gd name="connsiteX12" fmla="*/ 19105 w 420308"/>
                <a:gd name="connsiteY12" fmla="*/ 439413 h 439413"/>
                <a:gd name="connsiteX13" fmla="*/ 401203 w 420308"/>
                <a:gd name="connsiteY13" fmla="*/ 439413 h 439413"/>
                <a:gd name="connsiteX14" fmla="*/ 420308 w 420308"/>
                <a:gd name="connsiteY14" fmla="*/ 420308 h 439413"/>
                <a:gd name="connsiteX15" fmla="*/ 420308 w 420308"/>
                <a:gd name="connsiteY15" fmla="*/ 57315 h 439413"/>
                <a:gd name="connsiteX16" fmla="*/ 401203 w 420308"/>
                <a:gd name="connsiteY16" fmla="*/ 38210 h 439413"/>
                <a:gd name="connsiteX17" fmla="*/ 401203 w 420308"/>
                <a:gd name="connsiteY17" fmla="*/ 420308 h 439413"/>
                <a:gd name="connsiteX18" fmla="*/ 401203 w 420308"/>
                <a:gd name="connsiteY18" fmla="*/ 420308 h 439413"/>
                <a:gd name="connsiteX19" fmla="*/ 19105 w 420308"/>
                <a:gd name="connsiteY19" fmla="*/ 420308 h 439413"/>
                <a:gd name="connsiteX20" fmla="*/ 19105 w 420308"/>
                <a:gd name="connsiteY20" fmla="*/ 152839 h 439413"/>
                <a:gd name="connsiteX21" fmla="*/ 401203 w 420308"/>
                <a:gd name="connsiteY21" fmla="*/ 152839 h 439413"/>
                <a:gd name="connsiteX22" fmla="*/ 401203 w 420308"/>
                <a:gd name="connsiteY22" fmla="*/ 420308 h 439413"/>
                <a:gd name="connsiteX23" fmla="*/ 401203 w 420308"/>
                <a:gd name="connsiteY23" fmla="*/ 133734 h 439413"/>
                <a:gd name="connsiteX24" fmla="*/ 19105 w 420308"/>
                <a:gd name="connsiteY24" fmla="*/ 133734 h 439413"/>
                <a:gd name="connsiteX25" fmla="*/ 19105 w 420308"/>
                <a:gd name="connsiteY25" fmla="*/ 57315 h 439413"/>
                <a:gd name="connsiteX26" fmla="*/ 95525 w 420308"/>
                <a:gd name="connsiteY26" fmla="*/ 57315 h 439413"/>
                <a:gd name="connsiteX27" fmla="*/ 95525 w 420308"/>
                <a:gd name="connsiteY27" fmla="*/ 95525 h 439413"/>
                <a:gd name="connsiteX28" fmla="*/ 114630 w 420308"/>
                <a:gd name="connsiteY28" fmla="*/ 95525 h 439413"/>
                <a:gd name="connsiteX29" fmla="*/ 114630 w 420308"/>
                <a:gd name="connsiteY29" fmla="*/ 57315 h 439413"/>
                <a:gd name="connsiteX30" fmla="*/ 305679 w 420308"/>
                <a:gd name="connsiteY30" fmla="*/ 57315 h 439413"/>
                <a:gd name="connsiteX31" fmla="*/ 305679 w 420308"/>
                <a:gd name="connsiteY31" fmla="*/ 95525 h 439413"/>
                <a:gd name="connsiteX32" fmla="*/ 324784 w 420308"/>
                <a:gd name="connsiteY32" fmla="*/ 95525 h 439413"/>
                <a:gd name="connsiteX33" fmla="*/ 324784 w 420308"/>
                <a:gd name="connsiteY33" fmla="*/ 57315 h 439413"/>
                <a:gd name="connsiteX34" fmla="*/ 401203 w 420308"/>
                <a:gd name="connsiteY34" fmla="*/ 57315 h 439413"/>
                <a:gd name="connsiteX35" fmla="*/ 401203 w 420308"/>
                <a:gd name="connsiteY35" fmla="*/ 133734 h 439413"/>
                <a:gd name="connsiteX36" fmla="*/ 95525 w 420308"/>
                <a:gd name="connsiteY36" fmla="*/ 324784 h 439413"/>
                <a:gd name="connsiteX37" fmla="*/ 171944 w 420308"/>
                <a:gd name="connsiteY37" fmla="*/ 324784 h 439413"/>
                <a:gd name="connsiteX38" fmla="*/ 191049 w 420308"/>
                <a:gd name="connsiteY38" fmla="*/ 305679 h 439413"/>
                <a:gd name="connsiteX39" fmla="*/ 191049 w 420308"/>
                <a:gd name="connsiteY39" fmla="*/ 229259 h 439413"/>
                <a:gd name="connsiteX40" fmla="*/ 171944 w 420308"/>
                <a:gd name="connsiteY40" fmla="*/ 210154 h 439413"/>
                <a:gd name="connsiteX41" fmla="*/ 95525 w 420308"/>
                <a:gd name="connsiteY41" fmla="*/ 210154 h 439413"/>
                <a:gd name="connsiteX42" fmla="*/ 76420 w 420308"/>
                <a:gd name="connsiteY42" fmla="*/ 229259 h 439413"/>
                <a:gd name="connsiteX43" fmla="*/ 76420 w 420308"/>
                <a:gd name="connsiteY43" fmla="*/ 305679 h 439413"/>
                <a:gd name="connsiteX44" fmla="*/ 95525 w 420308"/>
                <a:gd name="connsiteY44" fmla="*/ 324784 h 439413"/>
                <a:gd name="connsiteX45" fmla="*/ 171944 w 420308"/>
                <a:gd name="connsiteY45" fmla="*/ 305679 h 439413"/>
                <a:gd name="connsiteX46" fmla="*/ 171944 w 420308"/>
                <a:gd name="connsiteY46" fmla="*/ 305679 h 439413"/>
                <a:gd name="connsiteX47" fmla="*/ 95525 w 420308"/>
                <a:gd name="connsiteY47" fmla="*/ 229259 h 439413"/>
                <a:gd name="connsiteX48" fmla="*/ 171944 w 420308"/>
                <a:gd name="connsiteY48" fmla="*/ 229259 h 439413"/>
                <a:gd name="connsiteX49" fmla="*/ 171944 w 420308"/>
                <a:gd name="connsiteY49" fmla="*/ 305679 h 439413"/>
                <a:gd name="connsiteX50" fmla="*/ 95525 w 420308"/>
                <a:gd name="connsiteY50" fmla="*/ 305679 h 439413"/>
                <a:gd name="connsiteX51" fmla="*/ 95525 w 420308"/>
                <a:gd name="connsiteY51" fmla="*/ 229259 h 43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0308" h="439413">
                  <a:moveTo>
                    <a:pt x="401203" y="38210"/>
                  </a:moveTo>
                  <a:lnTo>
                    <a:pt x="324784" y="38210"/>
                  </a:lnTo>
                  <a:lnTo>
                    <a:pt x="324784" y="0"/>
                  </a:lnTo>
                  <a:lnTo>
                    <a:pt x="305679" y="0"/>
                  </a:lnTo>
                  <a:lnTo>
                    <a:pt x="305679" y="38210"/>
                  </a:lnTo>
                  <a:lnTo>
                    <a:pt x="114630" y="38210"/>
                  </a:lnTo>
                  <a:lnTo>
                    <a:pt x="114630" y="0"/>
                  </a:lnTo>
                  <a:lnTo>
                    <a:pt x="95525" y="0"/>
                  </a:lnTo>
                  <a:lnTo>
                    <a:pt x="95525" y="38210"/>
                  </a:lnTo>
                  <a:lnTo>
                    <a:pt x="19105" y="38210"/>
                  </a:lnTo>
                  <a:cubicBezTo>
                    <a:pt x="7642" y="38210"/>
                    <a:pt x="0" y="45852"/>
                    <a:pt x="0" y="57315"/>
                  </a:cubicBezTo>
                  <a:lnTo>
                    <a:pt x="0" y="420308"/>
                  </a:lnTo>
                  <a:cubicBezTo>
                    <a:pt x="0" y="431771"/>
                    <a:pt x="7642" y="439413"/>
                    <a:pt x="19105" y="439413"/>
                  </a:cubicBezTo>
                  <a:lnTo>
                    <a:pt x="401203" y="439413"/>
                  </a:lnTo>
                  <a:cubicBezTo>
                    <a:pt x="412666" y="439413"/>
                    <a:pt x="420308" y="431771"/>
                    <a:pt x="420308" y="420308"/>
                  </a:cubicBezTo>
                  <a:lnTo>
                    <a:pt x="420308" y="57315"/>
                  </a:lnTo>
                  <a:cubicBezTo>
                    <a:pt x="420308" y="45852"/>
                    <a:pt x="412666" y="38210"/>
                    <a:pt x="401203" y="38210"/>
                  </a:cubicBezTo>
                  <a:close/>
                  <a:moveTo>
                    <a:pt x="401203" y="420308"/>
                  </a:moveTo>
                  <a:lnTo>
                    <a:pt x="401203" y="420308"/>
                  </a:lnTo>
                  <a:lnTo>
                    <a:pt x="19105" y="420308"/>
                  </a:lnTo>
                  <a:lnTo>
                    <a:pt x="19105" y="152839"/>
                  </a:lnTo>
                  <a:lnTo>
                    <a:pt x="401203" y="152839"/>
                  </a:lnTo>
                  <a:lnTo>
                    <a:pt x="401203" y="420308"/>
                  </a:lnTo>
                  <a:close/>
                  <a:moveTo>
                    <a:pt x="401203" y="133734"/>
                  </a:moveTo>
                  <a:lnTo>
                    <a:pt x="19105" y="133734"/>
                  </a:lnTo>
                  <a:lnTo>
                    <a:pt x="19105" y="57315"/>
                  </a:lnTo>
                  <a:lnTo>
                    <a:pt x="95525" y="57315"/>
                  </a:lnTo>
                  <a:lnTo>
                    <a:pt x="95525" y="95525"/>
                  </a:lnTo>
                  <a:lnTo>
                    <a:pt x="114630" y="95525"/>
                  </a:lnTo>
                  <a:lnTo>
                    <a:pt x="114630" y="57315"/>
                  </a:lnTo>
                  <a:lnTo>
                    <a:pt x="305679" y="57315"/>
                  </a:lnTo>
                  <a:lnTo>
                    <a:pt x="305679" y="95525"/>
                  </a:lnTo>
                  <a:lnTo>
                    <a:pt x="324784" y="95525"/>
                  </a:lnTo>
                  <a:lnTo>
                    <a:pt x="324784" y="57315"/>
                  </a:lnTo>
                  <a:lnTo>
                    <a:pt x="401203" y="57315"/>
                  </a:lnTo>
                  <a:lnTo>
                    <a:pt x="401203" y="133734"/>
                  </a:lnTo>
                  <a:close/>
                  <a:moveTo>
                    <a:pt x="95525" y="324784"/>
                  </a:moveTo>
                  <a:lnTo>
                    <a:pt x="171944" y="324784"/>
                  </a:lnTo>
                  <a:cubicBezTo>
                    <a:pt x="183407" y="324784"/>
                    <a:pt x="191049" y="317142"/>
                    <a:pt x="191049" y="305679"/>
                  </a:cubicBezTo>
                  <a:lnTo>
                    <a:pt x="191049" y="229259"/>
                  </a:lnTo>
                  <a:cubicBezTo>
                    <a:pt x="191049" y="217796"/>
                    <a:pt x="183407" y="210154"/>
                    <a:pt x="171944" y="210154"/>
                  </a:cubicBezTo>
                  <a:lnTo>
                    <a:pt x="95525" y="210154"/>
                  </a:lnTo>
                  <a:cubicBezTo>
                    <a:pt x="84062" y="210154"/>
                    <a:pt x="76420" y="217796"/>
                    <a:pt x="76420" y="229259"/>
                  </a:cubicBezTo>
                  <a:lnTo>
                    <a:pt x="76420" y="305679"/>
                  </a:lnTo>
                  <a:cubicBezTo>
                    <a:pt x="76420" y="317142"/>
                    <a:pt x="84062" y="324784"/>
                    <a:pt x="95525" y="324784"/>
                  </a:cubicBezTo>
                  <a:close/>
                  <a:moveTo>
                    <a:pt x="171944" y="305679"/>
                  </a:moveTo>
                  <a:lnTo>
                    <a:pt x="171944" y="305679"/>
                  </a:lnTo>
                  <a:close/>
                  <a:moveTo>
                    <a:pt x="95525" y="229259"/>
                  </a:moveTo>
                  <a:lnTo>
                    <a:pt x="171944" y="229259"/>
                  </a:lnTo>
                  <a:lnTo>
                    <a:pt x="171944" y="305679"/>
                  </a:lnTo>
                  <a:lnTo>
                    <a:pt x="95525" y="305679"/>
                  </a:lnTo>
                  <a:lnTo>
                    <a:pt x="95525" y="229259"/>
                  </a:lnTo>
                  <a:close/>
                </a:path>
              </a:pathLst>
            </a:custGeom>
            <a:solidFill>
              <a:schemeClr val="bg1"/>
            </a:solidFill>
            <a:ln w="19050" cap="flat">
              <a:noFill/>
              <a:prstDash val="solid"/>
              <a:miter/>
            </a:ln>
          </p:spPr>
          <p:txBody>
            <a:bodyPr rtlCol="0" anchor="ctr"/>
            <a:lstStyle/>
            <a:p>
              <a:endParaRPr lang="en-US" dirty="0"/>
            </a:p>
          </p:txBody>
        </p:sp>
      </p:grpSp>
      <p:grpSp>
        <p:nvGrpSpPr>
          <p:cNvPr id="10" name="Group 9">
            <a:extLst>
              <a:ext uri="{FF2B5EF4-FFF2-40B4-BE49-F238E27FC236}">
                <a16:creationId xmlns:a16="http://schemas.microsoft.com/office/drawing/2014/main" id="{077CF594-E419-93B3-3C72-3BD868F4E2F6}"/>
              </a:ext>
            </a:extLst>
          </p:cNvPr>
          <p:cNvGrpSpPr/>
          <p:nvPr/>
        </p:nvGrpSpPr>
        <p:grpSpPr>
          <a:xfrm>
            <a:off x="6527080" y="0"/>
            <a:ext cx="5671555" cy="6858000"/>
            <a:chOff x="6527080" y="0"/>
            <a:chExt cx="5671555" cy="6858000"/>
          </a:xfrm>
        </p:grpSpPr>
        <p:pic>
          <p:nvPicPr>
            <p:cNvPr id="22" name="Picture 21" descr="A person holding a baby&#10;&#10;Description automatically generated">
              <a:extLst>
                <a:ext uri="{FF2B5EF4-FFF2-40B4-BE49-F238E27FC236}">
                  <a16:creationId xmlns:a16="http://schemas.microsoft.com/office/drawing/2014/main" id="{B4297F3C-2A34-FB99-EADC-509D126A43A7}"/>
                </a:ext>
              </a:extLst>
            </p:cNvPr>
            <p:cNvPicPr>
              <a:picLocks noChangeAspect="1"/>
            </p:cNvPicPr>
            <p:nvPr/>
          </p:nvPicPr>
          <p:blipFill rotWithShape="1">
            <a:blip r:embed="rId3">
              <a:extLst>
                <a:ext uri="{28A0092B-C50C-407E-A947-70E740481C1C}">
                  <a14:useLocalDpi xmlns:a14="http://schemas.microsoft.com/office/drawing/2010/main" val="0"/>
                </a:ext>
              </a:extLst>
            </a:blip>
            <a:srcRect l="44976"/>
            <a:stretch/>
          </p:blipFill>
          <p:spPr>
            <a:xfrm>
              <a:off x="6527080" y="0"/>
              <a:ext cx="5671555" cy="6858000"/>
            </a:xfrm>
            <a:prstGeom prst="rect">
              <a:avLst/>
            </a:prstGeom>
          </p:spPr>
        </p:pic>
        <p:sp>
          <p:nvSpPr>
            <p:cNvPr id="7" name="TextBox 6">
              <a:extLst>
                <a:ext uri="{FF2B5EF4-FFF2-40B4-BE49-F238E27FC236}">
                  <a16:creationId xmlns:a16="http://schemas.microsoft.com/office/drawing/2014/main" id="{1D432F51-6ED4-8A8A-A1B1-84F3E93CED69}"/>
                </a:ext>
              </a:extLst>
            </p:cNvPr>
            <p:cNvSpPr txBox="1"/>
            <p:nvPr/>
          </p:nvSpPr>
          <p:spPr>
            <a:xfrm>
              <a:off x="10075495" y="6480904"/>
              <a:ext cx="1885237" cy="215444"/>
            </a:xfrm>
            <a:prstGeom prst="rect">
              <a:avLst/>
            </a:prstGeom>
            <a:noFill/>
          </p:spPr>
          <p:txBody>
            <a:bodyPr wrap="square" rtlCol="0">
              <a:spAutoFit/>
            </a:bodyPr>
            <a:lstStyle/>
            <a:p>
              <a:pPr algn="r" fontAlgn="base">
                <a:spcBef>
                  <a:spcPct val="0"/>
                </a:spcBef>
                <a:spcAft>
                  <a:spcPct val="0"/>
                </a:spcAft>
              </a:pPr>
              <a:r>
                <a:rPr lang="en-US" sz="800" b="1" dirty="0">
                  <a:solidFill>
                    <a:schemeClr val="bg1"/>
                  </a:solidFill>
                  <a:latin typeface="CVS Health Sans" panose="020B0504020202020204" pitchFamily="34" charset="0"/>
                </a:rPr>
                <a:t>Meritain Health Confidential</a:t>
              </a:r>
            </a:p>
          </p:txBody>
        </p:sp>
      </p:grpSp>
    </p:spTree>
    <p:extLst>
      <p:ext uri="{BB962C8B-B14F-4D97-AF65-F5344CB8AC3E}">
        <p14:creationId xmlns:p14="http://schemas.microsoft.com/office/powerpoint/2010/main" val="3616226533"/>
      </p:ext>
    </p:extLst>
  </p:cSld>
  <p:clrMapOvr>
    <a:masterClrMapping/>
  </p:clrMapOvr>
</p:sld>
</file>

<file path=ppt/theme/theme1.xml><?xml version="1.0" encoding="utf-8"?>
<a:theme xmlns:a="http://schemas.openxmlformats.org/drawingml/2006/main" name="Office Theme">
  <a:themeElements>
    <a:clrScheme name="Meritain Colors 2023">
      <a:dk1>
        <a:srgbClr val="0B315E"/>
      </a:dk1>
      <a:lt1>
        <a:sysClr val="window" lastClr="FFFFFF"/>
      </a:lt1>
      <a:dk2>
        <a:srgbClr val="000000"/>
      </a:dk2>
      <a:lt2>
        <a:srgbClr val="FFFFFF"/>
      </a:lt2>
      <a:accent1>
        <a:srgbClr val="0B315E"/>
      </a:accent1>
      <a:accent2>
        <a:srgbClr val="00559C"/>
      </a:accent2>
      <a:accent3>
        <a:srgbClr val="021F42"/>
      </a:accent3>
      <a:accent4>
        <a:srgbClr val="F2F2F2"/>
      </a:accent4>
      <a:accent5>
        <a:srgbClr val="E9E9E9"/>
      </a:accent5>
      <a:accent6>
        <a:srgbClr val="CCCCCC"/>
      </a:accent6>
      <a:hlink>
        <a:srgbClr val="767676"/>
      </a:hlink>
      <a:folHlink>
        <a:srgbClr val="5757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Meritain Health 2023 Theme">
      <a:dk1>
        <a:srgbClr val="000000"/>
      </a:dk1>
      <a:lt1>
        <a:sysClr val="window" lastClr="FFFFFF"/>
      </a:lt1>
      <a:dk2>
        <a:srgbClr val="3F3F3F"/>
      </a:dk2>
      <a:lt2>
        <a:srgbClr val="C0C0C0"/>
      </a:lt2>
      <a:accent1>
        <a:srgbClr val="021F42"/>
      </a:accent1>
      <a:accent2>
        <a:srgbClr val="0B315E"/>
      </a:accent2>
      <a:accent3>
        <a:srgbClr val="0A4BBC"/>
      </a:accent3>
      <a:accent4>
        <a:srgbClr val="9EC5F4"/>
      </a:accent4>
      <a:accent5>
        <a:srgbClr val="646464"/>
      </a:accent5>
      <a:accent6>
        <a:srgbClr val="868686"/>
      </a:accent6>
      <a:hlink>
        <a:srgbClr val="3F3F3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eritain Health 2023 Theme">
      <a:dk1>
        <a:srgbClr val="000000"/>
      </a:dk1>
      <a:lt1>
        <a:sysClr val="window" lastClr="FFFFFF"/>
      </a:lt1>
      <a:dk2>
        <a:srgbClr val="3F3F3F"/>
      </a:dk2>
      <a:lt2>
        <a:srgbClr val="C0C0C0"/>
      </a:lt2>
      <a:accent1>
        <a:srgbClr val="021F42"/>
      </a:accent1>
      <a:accent2>
        <a:srgbClr val="0B315E"/>
      </a:accent2>
      <a:accent3>
        <a:srgbClr val="0A4BBC"/>
      </a:accent3>
      <a:accent4>
        <a:srgbClr val="9EC5F4"/>
      </a:accent4>
      <a:accent5>
        <a:srgbClr val="646464"/>
      </a:accent5>
      <a:accent6>
        <a:srgbClr val="868686"/>
      </a:accent6>
      <a:hlink>
        <a:srgbClr val="3F3F3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Meritain Health 2023 Theme">
      <a:dk1>
        <a:srgbClr val="000000"/>
      </a:dk1>
      <a:lt1>
        <a:sysClr val="window" lastClr="FFFFFF"/>
      </a:lt1>
      <a:dk2>
        <a:srgbClr val="3F3F3F"/>
      </a:dk2>
      <a:lt2>
        <a:srgbClr val="C0C0C0"/>
      </a:lt2>
      <a:accent1>
        <a:srgbClr val="021F42"/>
      </a:accent1>
      <a:accent2>
        <a:srgbClr val="0B315E"/>
      </a:accent2>
      <a:accent3>
        <a:srgbClr val="0A4BBC"/>
      </a:accent3>
      <a:accent4>
        <a:srgbClr val="9EC5F4"/>
      </a:accent4>
      <a:accent5>
        <a:srgbClr val="646464"/>
      </a:accent5>
      <a:accent6>
        <a:srgbClr val="868686"/>
      </a:accent6>
      <a:hlink>
        <a:srgbClr val="3F3F3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ew_x0020_Brand_x003f_ xmlns="c8e993c8-5cab-4b10-b97a-fefcc71ee387" xsi:nil="true"/>
    <TCOC xmlns="c8e993c8-5cab-4b10-b97a-fefcc71ee387" xsi:nil="true"/>
    <Virtual_x0020_BH_x0020_org xmlns="c8e993c8-5cab-4b10-b97a-fefcc71ee387" xsi:nil="true"/>
    <Content_x0020_Type xmlns="c8e993c8-5cab-4b10-b97a-fefcc71ee387">Member Materials</Content_x0020_Type>
    <Phase xmlns="c8e993c8-5cab-4b10-b97a-fefcc71ee387" xsi:nil="true"/>
    <Preso_x0020_Center_x0020_filter xmlns="c8e993c8-5cab-4b10-b97a-fefcc71ee387">Core</Preso_x0020_Center_x0020_filter>
    <Area xmlns="c8e993c8-5cab-4b10-b97a-fefcc71ee387">Product</Area>
    <Template_x0020_Type xmlns="c8e993c8-5cab-4b10-b97a-fefcc71ee387" xsi:nil="true"/>
    <List_x0020_Type xmlns="c8e993c8-5cab-4b10-b97a-fefcc71ee387" xsi:nil="true"/>
    <Training_x0020_Group xmlns="c8e993c8-5cab-4b10-b97a-fefcc71ee387" xsi:nil="true"/>
    <Functional_x0020_Group xmlns="c8e993c8-5cab-4b10-b97a-fefcc71ee387">
      <Value>Templates and Resources</Value>
      <Value>Member Materials</Value>
    </Functional_x0020_Group>
    <Product xmlns="c8e993c8-5cab-4b10-b97a-fefcc71ee387">Member support</Product>
    <Training_x0020_Doc_x0020_Type xmlns="c8e993c8-5cab-4b10-b97a-fefcc71ee387" xsi:nil="true"/>
    <lcf76f155ced4ddcb4097134ff3c332f xmlns="c8e993c8-5cab-4b10-b97a-fefcc71ee387">
      <Terms xmlns="http://schemas.microsoft.com/office/infopath/2007/PartnerControls"/>
    </lcf76f155ced4ddcb4097134ff3c332f>
    <TaxCatchAll xmlns="4a305057-7915-4dc1-8d87-e0af8aa5fd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D2A687BF0A0D4E835FB92160DD3CEC" ma:contentTypeVersion="31" ma:contentTypeDescription="Create a new document." ma:contentTypeScope="" ma:versionID="2f9b3724039c3c3a33f2144db6c09185">
  <xsd:schema xmlns:xsd="http://www.w3.org/2001/XMLSchema" xmlns:xs="http://www.w3.org/2001/XMLSchema" xmlns:p="http://schemas.microsoft.com/office/2006/metadata/properties" xmlns:ns2="c8e993c8-5cab-4b10-b97a-fefcc71ee387" xmlns:ns3="4a305057-7915-4dc1-8d87-e0af8aa5fd24" targetNamespace="http://schemas.microsoft.com/office/2006/metadata/properties" ma:root="true" ma:fieldsID="1570635dc572de43b84f263ff5da20bc" ns2:_="" ns3:_="">
    <xsd:import namespace="c8e993c8-5cab-4b10-b97a-fefcc71ee387"/>
    <xsd:import namespace="4a305057-7915-4dc1-8d87-e0af8aa5fd24"/>
    <xsd:element name="properties">
      <xsd:complexType>
        <xsd:sequence>
          <xsd:element name="documentManagement">
            <xsd:complexType>
              <xsd:all>
                <xsd:element ref="ns2:New_x0020_Brand_x003f_" minOccurs="0"/>
                <xsd:element ref="ns2:Content_x0020_Type" minOccurs="0"/>
                <xsd:element ref="ns2:Product" minOccurs="0"/>
                <xsd:element ref="ns2:Functional_x0020_Group" minOccurs="0"/>
                <xsd:element ref="ns2:Area" minOccurs="0"/>
                <xsd:element ref="ns2:Training_x0020_Group" minOccurs="0"/>
                <xsd:element ref="ns2:Phase" minOccurs="0"/>
                <xsd:element ref="ns2:Training_x0020_Doc_x0020_Type" minOccurs="0"/>
                <xsd:element ref="ns2:Template_x0020_Type" minOccurs="0"/>
                <xsd:element ref="ns2:List_x0020_Type" minOccurs="0"/>
                <xsd:element ref="ns2:TCOC" minOccurs="0"/>
                <xsd:element ref="ns2:Preso_x0020_Center_x0020_filter" minOccurs="0"/>
                <xsd:element ref="ns2:Virtual_x0020_BH_x0020_org"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e993c8-5cab-4b10-b97a-fefcc71ee387" elementFormDefault="qualified">
    <xsd:import namespace="http://schemas.microsoft.com/office/2006/documentManagement/types"/>
    <xsd:import namespace="http://schemas.microsoft.com/office/infopath/2007/PartnerControls"/>
    <xsd:element name="New_x0020_Brand_x003f_" ma:index="2" nillable="true" ma:displayName="New Brand?" ma:format="Dropdown" ma:internalName="New_x0020_Brand_x003f_" ma:readOnly="false">
      <xsd:simpleType>
        <xsd:restriction base="dms:Choice">
          <xsd:enumeration value="Yes"/>
          <xsd:enumeration value="No"/>
        </xsd:restriction>
      </xsd:simpleType>
    </xsd:element>
    <xsd:element name="Content_x0020_Type" ma:index="3" nillable="true" ma:displayName="Content Type" ma:format="Dropdown" ma:internalName="Content_x0020_Type" ma:readOnly="false">
      <xsd:simpleType>
        <xsd:restriction base="dms:Choice">
          <xsd:enumeration value="Marketing Assets"/>
          <xsd:enumeration value="Member Materials"/>
          <xsd:enumeration value="Product Documents"/>
        </xsd:restriction>
      </xsd:simpleType>
    </xsd:element>
    <xsd:element name="Product" ma:index="4" nillable="true" ma:displayName="Product" ma:format="Dropdown" ma:internalName="Product">
      <xsd:simpleType>
        <xsd:restriction base="dms:Choice">
          <xsd:enumeration value="2nd.MD"/>
          <xsd:enumeration value="24/7 physician consultations"/>
          <xsd:enumeration value="24x7 Nurse Line"/>
          <xsd:enumeration value="98point6"/>
          <xsd:enumeration value="About Meritain"/>
          <xsd:enumeration value="Aetna Choice Point of Service (POS) II Network"/>
          <xsd:enumeration value="ActiveHealth"/>
          <xsd:enumeration value="Aetna Premier Care Network (APCN)"/>
          <xsd:enumeration value="Aetna Value Based Network"/>
          <xsd:enumeration value="Aetna vision"/>
          <xsd:enumeration value="Aetna Voluntary"/>
          <xsd:enumeration value="Aetna Whole Health/ACO"/>
          <xsd:enumeration value="APR and SRP"/>
          <xsd:enumeration value="ATLAS"/>
          <xsd:enumeration value="Benecon"/>
          <xsd:enumeration value="Benefit Modeler, Salesforce and Newsletters"/>
          <xsd:enumeration value="Biometric Screenings-eHealth"/>
          <xsd:enumeration value="Biometric Screenings-Quest"/>
          <xsd:enumeration value="BPO"/>
          <xsd:enumeration value="Broker Support"/>
          <xsd:enumeration value="Captive Group Management"/>
          <xsd:enumeration value="CARE Program"/>
          <xsd:enumeration value="Case Management"/>
          <xsd:enumeration value="CDHP"/>
          <xsd:enumeration value="CKD"/>
          <xsd:enumeration value="Chronic Kidney Disease"/>
          <xsd:enumeration value="Claim Target Guarantee"/>
          <xsd:enumeration value="Client Support"/>
          <xsd:enumeration value="Clinical Programs"/>
          <xsd:enumeration value="Communication Center"/>
          <xsd:enumeration value="Content Directory"/>
          <xsd:enumeration value="Cost Management Solutions"/>
          <xsd:enumeration value="COVID"/>
          <xsd:enumeration value="Customer Support"/>
          <xsd:enumeration value="CVS Over-the-Counter Health Solution (OTCHS)"/>
          <xsd:enumeration value="Dental"/>
          <xsd:enumeration value="Direct Contracts and Custom Network Solutions"/>
          <xsd:enumeration value="Discount Programs"/>
          <xsd:enumeration value="Disease Management"/>
          <xsd:enumeration value="Domestic Networks"/>
          <xsd:enumeration value="Edison Healthcare"/>
          <xsd:enumeration value="Eligibility File Guidelines"/>
          <xsd:enumeration value="Enlight"/>
          <xsd:enumeration value="Fiduciary"/>
          <xsd:enumeration value="Flu Shots"/>
          <xsd:enumeration value="Gene Therapy"/>
          <xsd:enumeration value="Grand Rounds"/>
          <xsd:enumeration value="Healthcare Bluebook"/>
          <xsd:enumeration value="Health Care Solutions (Segment-Specific Products)"/>
          <xsd:enumeration value="HealthHUB"/>
          <xsd:enumeration value="Healthy Merits"/>
          <xsd:enumeration value="High Cost Drug Management"/>
          <xsd:enumeration value="Higi"/>
          <xsd:enumeration value="Hinge Health"/>
          <xsd:enumeration value="HIT"/>
          <xsd:enumeration value="Included Health Communities"/>
          <xsd:enumeration value="Integrated behavioral health"/>
          <xsd:enumeration value="Integrated Value Guarantee"/>
          <xsd:enumeration value="Jellyvision ALEX tool"/>
          <xsd:enumeration value="Kidney Disease"/>
          <xsd:enumeration value="Lab Services"/>
          <xsd:enumeration value="Labor"/>
          <xsd:enumeration value="LifeMart"/>
          <xsd:enumeration value="Lionrock"/>
          <xsd:enumeration value="Livongo"/>
          <xsd:enumeration value="Magellan employee assistance program (EAP)"/>
          <xsd:enumeration value="Maternity Management"/>
          <xsd:enumeration value="Maven"/>
          <xsd:enumeration value="Medical Advocacy Partnership Accolade"/>
          <xsd:enumeration value="Medical Advocacy Partnership Quantum"/>
          <xsd:enumeration value="Medical Management"/>
          <xsd:enumeration value="Medical Transportation"/>
          <xsd:enumeration value="Member Advocates"/>
          <xsd:enumeration value="Member support"/>
          <xsd:enumeration value="Meritain Connected Solutions"/>
          <xsd:enumeration value="Meritain Health Pharmacy Solutions"/>
          <xsd:enumeration value="MPS-Main-success"/>
          <xsd:enumeration value="Meritain Health Pharmacy Solutions-MAIN"/>
          <xsd:enumeration value="MinuteClinic"/>
          <xsd:enumeration value="Network"/>
          <xsd:enumeration value="Network Updates"/>
          <xsd:enumeration value="New product"/>
          <xsd:enumeration value="Nicotine Free"/>
          <xsd:enumeration value="OnPoint Solutions"/>
          <xsd:enumeration value="Ovia"/>
          <xsd:enumeration value="Paytient"/>
          <xsd:enumeration value="Peerfit"/>
          <xsd:enumeration value="Phia"/>
          <xsd:enumeration value="PHM"/>
          <xsd:enumeration value="Portal"/>
          <xsd:enumeration value="Portal Support and Sample Reports"/>
          <xsd:enumeration value="Pre-admission and Post-discharge"/>
          <xsd:enumeration value="Progyny"/>
          <xsd:enumeration value="Provider support"/>
          <xsd:enumeration value="Reference Based Pricing"/>
          <xsd:enumeration value="Regenexx"/>
          <xsd:enumeration value="Resources for Living"/>
          <xsd:enumeration value="RxSavingsPlus"/>
          <xsd:enumeration value="Shared Administration"/>
          <xsd:enumeration value="SimplePay"/>
          <xsd:enumeration value="SkinIO"/>
          <xsd:enumeration value="Stop Loss"/>
          <xsd:enumeration value="Surcharges &amp; Assessments"/>
          <xsd:enumeration value="Tableau Reports"/>
          <xsd:enumeration value="Teladoc"/>
          <xsd:enumeration value="Templates and Resources"/>
          <xsd:enumeration value="Transgender Support"/>
          <xsd:enumeration value="Transitions"/>
          <xsd:enumeration value="Transgender Care Strategies and Resources"/>
          <xsd:enumeration value="Tribal"/>
          <xsd:enumeration value="Utilization Management"/>
          <xsd:enumeration value="Value-Based Benefit Designs (VBBD)"/>
          <xsd:enumeration value="VBC"/>
          <xsd:enumeration value="Vision"/>
          <xsd:enumeration value="Weight Management"/>
          <xsd:enumeration value="Wellness Budgets"/>
          <xsd:enumeration value="Zero Card"/>
        </xsd:restriction>
      </xsd:simpleType>
    </xsd:element>
    <xsd:element name="Functional_x0020_Group" ma:index="5" nillable="true" ma:displayName="Functional Group" ma:internalName="Functional_x0020_Group" ma:readOnly="false">
      <xsd:complexType>
        <xsd:complexContent>
          <xsd:extension base="dms:MultiChoice">
            <xsd:sequence>
              <xsd:element name="Value" maxOccurs="unbounded" minOccurs="0" nillable="true">
                <xsd:simpleType>
                  <xsd:restriction base="dms:Choice">
                    <xsd:enumeration value="Accountable Care Organization (ACO)"/>
                    <xsd:enumeration value="Accountable Care Organization (ACO), JV and ACO-like"/>
                    <xsd:enumeration value="Aetna Choice Point of Service (POS) II Network"/>
                    <xsd:enumeration value="Aetna Premier Care Network (APCN)"/>
                    <xsd:enumeration value="Aetna Value Based Network"/>
                    <xsd:enumeration value="Ancillary (dental/vision/disability)"/>
                    <xsd:enumeration value="Behavioral Health"/>
                    <xsd:enumeration value="Biometric Screenings"/>
                    <xsd:enumeration value="Client Materials"/>
                    <xsd:enumeration value="Cost and Quality Transparency"/>
                    <xsd:enumeration value="Cost Management"/>
                    <xsd:enumeration value="COVID"/>
                    <xsd:enumeration value="Customer Service"/>
                    <xsd:enumeration value="Employee Assistance Programs (EAP)"/>
                    <xsd:enumeration value="Healthcare Informatics"/>
                    <xsd:enumeration value="HIT"/>
                    <xsd:enumeration value="Hospital Vertical Value Based Products and Capabilities"/>
                    <xsd:enumeration value="Innovative Solutions"/>
                    <xsd:enumeration value="Kidney"/>
                    <xsd:enumeration value="Medical Management"/>
                    <xsd:enumeration value="Member Materials"/>
                    <xsd:enumeration value="MPS"/>
                    <xsd:enumeration value="Network"/>
                    <xsd:enumeration value="Network Updates"/>
                    <xsd:enumeration value="Payment Integrity"/>
                    <xsd:enumeration value="PHM"/>
                    <xsd:enumeration value="Reference Based Pricing"/>
                    <xsd:enumeration value="Telemedicine"/>
                    <xsd:enumeration value="Templates and Resources"/>
                  </xsd:restriction>
                </xsd:simpleType>
              </xsd:element>
            </xsd:sequence>
          </xsd:extension>
        </xsd:complexContent>
      </xsd:complexType>
    </xsd:element>
    <xsd:element name="Area" ma:index="6" nillable="true" ma:displayName="Area" ma:format="Dropdown" ma:internalName="Area" ma:readOnly="false">
      <xsd:simpleType>
        <xsd:restriction base="dms:Choice">
          <xsd:enumeration value="Product"/>
          <xsd:enumeration value="Training"/>
        </xsd:restriction>
      </xsd:simpleType>
    </xsd:element>
    <xsd:element name="Training_x0020_Group" ma:index="7" nillable="true" ma:displayName="Training Group" ma:format="Dropdown" ma:internalName="Training_x0020_Group" ma:readOnly="false">
      <xsd:simpleType>
        <xsd:restriction base="dms:Choice">
          <xsd:enumeration value="Sales"/>
          <xsd:enumeration value="Client Management"/>
          <xsd:enumeration value="Client Advocate"/>
          <xsd:enumeration value="All"/>
        </xsd:restriction>
      </xsd:simpleType>
    </xsd:element>
    <xsd:element name="Phase" ma:index="8" nillable="true" ma:displayName="Phase" ma:format="Dropdown" ma:internalName="Phase">
      <xsd:simpleType>
        <xsd:restriction base="dms:Choice">
          <xsd:enumeration value="Foundations"/>
          <xsd:enumeration value="Role Based"/>
          <xsd:enumeration value="On the Job"/>
          <xsd:enumeration value="1 - CMO Reference Manual"/>
          <xsd:enumeration value="2 - Recorded SME Sessions"/>
          <xsd:enumeration value="3 - Freshman Training"/>
          <xsd:enumeration value="4 - Renewal 101/201"/>
          <xsd:enumeration value="5 - Discount Positioning"/>
        </xsd:restriction>
      </xsd:simpleType>
    </xsd:element>
    <xsd:element name="Training_x0020_Doc_x0020_Type" ma:index="9" nillable="true" ma:displayName="Training Doc Type" ma:format="Dropdown" ma:internalName="Training_x0020_Doc_x0020_Type" ma:readOnly="false">
      <xsd:simpleType>
        <xsd:restriction base="dms:Choice">
          <xsd:enumeration value="Video"/>
          <xsd:enumeration value="Transcript"/>
          <xsd:enumeration value="Checklist"/>
          <xsd:enumeration value="Doc"/>
        </xsd:restriction>
      </xsd:simpleType>
    </xsd:element>
    <xsd:element name="Template_x0020_Type" ma:index="10" nillable="true" ma:displayName="Template Type" ma:format="Dropdown" ma:internalName="Template_x0020_Type" ma:readOnly="false">
      <xsd:simpleType>
        <xsd:restriction base="dms:Choice">
          <xsd:enumeration value="Web Background"/>
          <xsd:enumeration value="PowerPoints"/>
          <xsd:enumeration value="Email"/>
          <xsd:enumeration value="General"/>
          <xsd:enumeration value="Contact Guides"/>
          <xsd:enumeration value="Guide"/>
        </xsd:restriction>
      </xsd:simpleType>
    </xsd:element>
    <xsd:element name="List_x0020_Type" ma:index="11" nillable="true" ma:displayName="List Type" ma:format="Dropdown" ma:internalName="List_x0020_Type" ma:readOnly="false">
      <xsd:simpleType>
        <xsd:restriction base="dms:Choice">
          <xsd:enumeration value="Slides"/>
          <xsd:enumeration value="Stories"/>
          <xsd:enumeration value="Videos"/>
          <xsd:enumeration value="Members"/>
        </xsd:restriction>
      </xsd:simpleType>
    </xsd:element>
    <xsd:element name="TCOC" ma:index="12" nillable="true" ma:displayName="TCOC" ma:format="Dropdown" ma:internalName="TCOC" ma:readOnly="false">
      <xsd:simpleType>
        <xsd:restriction base="dms:Choice">
          <xsd:enumeration value="Access"/>
          <xsd:enumeration value="Cost Avoidance and Prevention"/>
          <xsd:enumeration value="Actionable Data"/>
          <xsd:enumeration value="Payment Integrity"/>
          <xsd:enumeration value="General"/>
        </xsd:restriction>
      </xsd:simpleType>
    </xsd:element>
    <xsd:element name="Preso_x0020_Center_x0020_filter" ma:index="13" nillable="true" ma:displayName="Preso Center filter" ma:format="Dropdown" ma:internalName="Preso_x0020_Center_x0020_filter" ma:readOnly="false">
      <xsd:simpleType>
        <xsd:restriction base="dms:Choice">
          <xsd:enumeration value="Core"/>
          <xsd:enumeration value="Modules"/>
          <xsd:enumeration value="Member Journeys"/>
          <xsd:enumeration value="Standalone"/>
          <xsd:enumeration value="Header"/>
        </xsd:restriction>
      </xsd:simpleType>
    </xsd:element>
    <xsd:element name="Virtual_x0020_BH_x0020_org" ma:index="14" nillable="true" ma:displayName="Virtual BH org" ma:format="Dropdown" ma:internalName="Virtual_x0020_BH_x0020_org" ma:readOnly="false">
      <xsd:simpleType>
        <xsd:restriction base="dms:Choice">
          <xsd:enumeration value="Able To"/>
          <xsd:enumeration value="Brightline"/>
          <xsd:enumeration value="Talkspace"/>
          <xsd:enumeration value="Meru Health"/>
          <xsd:enumeration value="Telemynd"/>
          <xsd:enumeration value="Equip Health"/>
          <xsd:enumeration value="Brightside"/>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ServiceAutoTags" ma:index="20" nillable="true" ma:displayName="Tags" ma:hidden="true" ma:internalName="MediaServiceAutoTags"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3773e5d3-86f4-436a-b35a-a9b626cf631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305057-7915-4dc1-8d87-e0af8aa5fd24" elementFormDefault="qualified">
    <xsd:import namespace="http://schemas.microsoft.com/office/2006/documentManagement/types"/>
    <xsd:import namespace="http://schemas.microsoft.com/office/infopath/2007/PartnerControls"/>
    <xsd:element name="SharedWithUsers" ma:index="2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hidden="true" ma:internalName="SharedWithDetails" ma:readOnly="true">
      <xsd:simpleType>
        <xsd:restriction base="dms:Note"/>
      </xsd:simpleType>
    </xsd:element>
    <xsd:element name="TaxCatchAll" ma:index="37" nillable="true" ma:displayName="Taxonomy Catch All Column" ma:hidden="true" ma:list="{cc4ea9dd-561a-47c7-a943-850f27288f15}" ma:internalName="TaxCatchAll" ma:showField="CatchAllData" ma:web="4a305057-7915-4dc1-8d87-e0af8aa5f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01D1E1-2FBB-48F0-BFD0-7FEAAFD102EF}">
  <ds:schemaRefs>
    <ds:schemaRef ds:uri="2056840e-38f4-44d8-980e-19df3456b4c9"/>
    <ds:schemaRef ds:uri="92dbb08b-0d0e-490b-a4a7-b04b4e2afc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8e993c8-5cab-4b10-b97a-fefcc71ee387"/>
    <ds:schemaRef ds:uri="4a305057-7915-4dc1-8d87-e0af8aa5fd24"/>
  </ds:schemaRefs>
</ds:datastoreItem>
</file>

<file path=customXml/itemProps2.xml><?xml version="1.0" encoding="utf-8"?>
<ds:datastoreItem xmlns:ds="http://schemas.openxmlformats.org/officeDocument/2006/customXml" ds:itemID="{920B3640-519C-412B-A0C0-6CF99BE6A5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e993c8-5cab-4b10-b97a-fefcc71ee387"/>
    <ds:schemaRef ds:uri="4a305057-7915-4dc1-8d87-e0af8aa5f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3924D6-4660-49E9-ABC1-5EA05574E8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3295</TotalTime>
  <Words>2642</Words>
  <Application>Microsoft Office PowerPoint</Application>
  <PresentationFormat>Widescreen</PresentationFormat>
  <Paragraphs>409</Paragraphs>
  <Slides>31</Slides>
  <Notes>31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Arial</vt:lpstr>
      <vt:lpstr>Calibri</vt:lpstr>
      <vt:lpstr>Calibri Light</vt:lpstr>
      <vt:lpstr>Century Gothic</vt:lpstr>
      <vt:lpstr>CVS Health Sans</vt:lpstr>
      <vt:lpstr>Wingdings</vt:lpstr>
      <vt:lpstr>Wingdings 2</vt:lpstr>
      <vt:lpstr>Office Theme</vt:lpstr>
      <vt:lpstr>5_Office Theme</vt:lpstr>
      <vt:lpstr>3_Office Theme</vt:lpstr>
      <vt:lpstr>6_Office Theme</vt:lpstr>
      <vt:lpstr>PowerPoint Presentation</vt:lpstr>
      <vt:lpstr>PowerPoint Presentation</vt:lpstr>
      <vt:lpstr> So, let’s talk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Meritain Member Presentation Enrollment 2024</dc:title>
  <dc:creator>Tennant, Lisa</dc:creator>
  <cp:lastModifiedBy>Scherer, Jacqueline</cp:lastModifiedBy>
  <cp:revision>350</cp:revision>
  <dcterms:created xsi:type="dcterms:W3CDTF">2022-07-27T15:56:06Z</dcterms:created>
  <dcterms:modified xsi:type="dcterms:W3CDTF">2024-05-14T13:28:47Z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7599526-06ca-49cc-9fa9-5307800a949a_Enabled">
    <vt:lpwstr>true</vt:lpwstr>
  </property>
  <property fmtid="{D5CDD505-2E9C-101B-9397-08002B2CF9AE}" pid="3" name="MSIP_Label_67599526-06ca-49cc-9fa9-5307800a949a_SetDate">
    <vt:lpwstr>2022-07-27T15:56:06Z</vt:lpwstr>
  </property>
  <property fmtid="{D5CDD505-2E9C-101B-9397-08002B2CF9AE}" pid="4" name="MSIP_Label_67599526-06ca-49cc-9fa9-5307800a949a_Method">
    <vt:lpwstr>Standard</vt:lpwstr>
  </property>
  <property fmtid="{D5CDD505-2E9C-101B-9397-08002B2CF9AE}" pid="5" name="MSIP_Label_67599526-06ca-49cc-9fa9-5307800a949a_Name">
    <vt:lpwstr>67599526-06ca-49cc-9fa9-5307800a949a</vt:lpwstr>
  </property>
  <property fmtid="{D5CDD505-2E9C-101B-9397-08002B2CF9AE}" pid="6" name="MSIP_Label_67599526-06ca-49cc-9fa9-5307800a949a_SiteId">
    <vt:lpwstr>fabb61b8-3afe-4e75-b934-a47f782b8cd7</vt:lpwstr>
  </property>
  <property fmtid="{D5CDD505-2E9C-101B-9397-08002B2CF9AE}" pid="7" name="MSIP_Label_67599526-06ca-49cc-9fa9-5307800a949a_ActionId">
    <vt:lpwstr>209fa40c-acfa-4730-8dab-c13008016889</vt:lpwstr>
  </property>
  <property fmtid="{D5CDD505-2E9C-101B-9397-08002B2CF9AE}" pid="8" name="MSIP_Label_67599526-06ca-49cc-9fa9-5307800a949a_ContentBits">
    <vt:lpwstr>0</vt:lpwstr>
  </property>
  <property fmtid="{D5CDD505-2E9C-101B-9397-08002B2CF9AE}" pid="9" name="ContentTypeId">
    <vt:lpwstr>0x010100D3D2A687BF0A0D4E835FB92160DD3CEC</vt:lpwstr>
  </property>
  <property fmtid="{D5CDD505-2E9C-101B-9397-08002B2CF9AE}" pid="10" name="MediaServiceImageTags">
    <vt:lpwstr/>
  </property>
</Properties>
</file>